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57" r:id="rId3"/>
    <p:sldId id="258" r:id="rId4"/>
    <p:sldId id="263" r:id="rId5"/>
    <p:sldId id="282" r:id="rId6"/>
    <p:sldId id="289" r:id="rId7"/>
    <p:sldId id="264" r:id="rId8"/>
    <p:sldId id="266" r:id="rId9"/>
    <p:sldId id="283" r:id="rId10"/>
    <p:sldId id="265" r:id="rId11"/>
    <p:sldId id="284" r:id="rId12"/>
    <p:sldId id="290" r:id="rId13"/>
    <p:sldId id="292" r:id="rId14"/>
    <p:sldId id="293" r:id="rId15"/>
    <p:sldId id="288" r:id="rId16"/>
    <p:sldId id="287" r:id="rId17"/>
    <p:sldId id="286" r:id="rId18"/>
    <p:sldId id="285" r:id="rId19"/>
    <p:sldId id="259" r:id="rId20"/>
    <p:sldId id="268" r:id="rId21"/>
    <p:sldId id="294" r:id="rId22"/>
    <p:sldId id="295" r:id="rId23"/>
    <p:sldId id="269" r:id="rId24"/>
    <p:sldId id="296" r:id="rId25"/>
    <p:sldId id="270" r:id="rId26"/>
    <p:sldId id="297" r:id="rId27"/>
    <p:sldId id="271" r:id="rId28"/>
    <p:sldId id="299" r:id="rId29"/>
    <p:sldId id="298" r:id="rId30"/>
    <p:sldId id="300" r:id="rId31"/>
    <p:sldId id="260" r:id="rId32"/>
    <p:sldId id="272" r:id="rId33"/>
    <p:sldId id="301" r:id="rId34"/>
    <p:sldId id="302" r:id="rId35"/>
    <p:sldId id="273" r:id="rId36"/>
    <p:sldId id="303" r:id="rId37"/>
    <p:sldId id="274" r:id="rId38"/>
    <p:sldId id="306" r:id="rId39"/>
    <p:sldId id="305" r:id="rId40"/>
    <p:sldId id="304" r:id="rId41"/>
    <p:sldId id="261" r:id="rId42"/>
    <p:sldId id="275" r:id="rId43"/>
    <p:sldId id="309" r:id="rId44"/>
    <p:sldId id="308" r:id="rId45"/>
    <p:sldId id="276" r:id="rId46"/>
    <p:sldId id="310" r:id="rId47"/>
    <p:sldId id="311" r:id="rId48"/>
    <p:sldId id="312" r:id="rId49"/>
    <p:sldId id="322" r:id="rId50"/>
    <p:sldId id="323" r:id="rId51"/>
    <p:sldId id="277" r:id="rId52"/>
    <p:sldId id="278" r:id="rId53"/>
    <p:sldId id="262" r:id="rId54"/>
    <p:sldId id="279" r:id="rId55"/>
    <p:sldId id="314" r:id="rId56"/>
    <p:sldId id="324" r:id="rId57"/>
    <p:sldId id="325" r:id="rId58"/>
    <p:sldId id="280" r:id="rId59"/>
    <p:sldId id="316" r:id="rId60"/>
    <p:sldId id="315" r:id="rId61"/>
    <p:sldId id="326" r:id="rId62"/>
    <p:sldId id="281" r:id="rId63"/>
    <p:sldId id="317" r:id="rId64"/>
    <p:sldId id="318" r:id="rId65"/>
    <p:sldId id="319" r:id="rId66"/>
    <p:sldId id="320" r:id="rId67"/>
    <p:sldId id="321" r:id="rId68"/>
    <p:sldId id="30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14D2F-6C62-411E-8ACD-2D11281C4A42}" type="datetimeFigureOut">
              <a:rPr lang="en-US" smtClean="0"/>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F1A6B-FF8B-417B-A5A4-BA9238079DB2}" type="slidenum">
              <a:rPr lang="en-US" smtClean="0"/>
              <a:t>‹#›</a:t>
            </a:fld>
            <a:endParaRPr lang="en-US"/>
          </a:p>
        </p:txBody>
      </p:sp>
    </p:spTree>
    <p:extLst>
      <p:ext uri="{BB962C8B-B14F-4D97-AF65-F5344CB8AC3E}">
        <p14:creationId xmlns:p14="http://schemas.microsoft.com/office/powerpoint/2010/main" val="191461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3" name="Rectangle 11"/>
          <p:cNvSpPr/>
          <p:nvPr/>
        </p:nvSpPr>
        <p:spPr>
          <a:xfrm>
            <a:off x="0" y="6324600"/>
            <a:ext cx="9144000" cy="533400"/>
          </a:xfrm>
          <a:prstGeom prst="rect">
            <a:avLst/>
          </a:prstGeom>
          <a:solidFill>
            <a:srgbClr val="2BA182"/>
          </a:solidFill>
          <a:ln>
            <a:solidFill>
              <a:srgbClr val="1E8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5" name="TextBox 13"/>
          <p:cNvSpPr txBox="1"/>
          <p:nvPr/>
        </p:nvSpPr>
        <p:spPr>
          <a:xfrm>
            <a:off x="0" y="3048000"/>
            <a:ext cx="9144000" cy="923330"/>
          </a:xfrm>
          <a:prstGeom prst="rect">
            <a:avLst/>
          </a:prstGeom>
          <a:noFill/>
        </p:spPr>
        <p:txBody>
          <a:bodyPr>
            <a:spAutoFit/>
          </a:bodyPr>
          <a:lstStyle/>
          <a:p>
            <a:pPr algn="ctr">
              <a:defRPr/>
            </a:pPr>
            <a:r>
              <a:rPr lang="en-US" sz="5400" b="1" dirty="0">
                <a:solidFill>
                  <a:srgbClr val="2BA182"/>
                </a:solidFill>
                <a:latin typeface="Arial" panose="020B0604020202020204" pitchFamily="34" charset="0"/>
                <a:cs typeface="Arial" panose="020B0604020202020204" pitchFamily="34" charset="0"/>
              </a:rPr>
              <a:t>Computer Concepts </a:t>
            </a:r>
            <a:r>
              <a:rPr lang="en-US" sz="5400" b="1" dirty="0" smtClean="0">
                <a:solidFill>
                  <a:srgbClr val="2BA182"/>
                </a:solidFill>
                <a:latin typeface="Arial" panose="020B0604020202020204" pitchFamily="34" charset="0"/>
                <a:cs typeface="Arial" panose="020B0604020202020204" pitchFamily="34" charset="0"/>
              </a:rPr>
              <a:t>2016</a:t>
            </a:r>
            <a:endParaRPr lang="en-US" sz="5400" b="1" dirty="0">
              <a:solidFill>
                <a:srgbClr val="2BA182"/>
              </a:solidFill>
              <a:latin typeface="Arial" panose="020B0604020202020204" pitchFamily="34" charset="0"/>
              <a:cs typeface="Arial" panose="020B0604020202020204" pitchFamily="34" charset="0"/>
            </a:endParaRPr>
          </a:p>
        </p:txBody>
      </p:sp>
      <p:sp>
        <p:nvSpPr>
          <p:cNvPr id="9" name="Rectangle 2"/>
          <p:cNvSpPr>
            <a:spLocks noGrp="1" noChangeArrowheads="1"/>
          </p:cNvSpPr>
          <p:nvPr>
            <p:ph type="ctrTitle"/>
          </p:nvPr>
        </p:nvSpPr>
        <p:spPr>
          <a:xfrm>
            <a:off x="2" y="1225550"/>
            <a:ext cx="9143998" cy="1470025"/>
          </a:xfrm>
        </p:spPr>
        <p:txBody>
          <a:bodyPr/>
          <a:lstStyle>
            <a:lvl1pPr algn="ctr">
              <a:defRPr>
                <a:solidFill>
                  <a:schemeClr val="tx1"/>
                </a:solidFill>
                <a:effectLst/>
              </a:defRPr>
            </a:lvl1pPr>
          </a:lstStyle>
          <a:p>
            <a:r>
              <a:rPr lang="en-US" smtClean="0"/>
              <a:t>Click to edit Master title style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4671499"/>
            <a:ext cx="9144000" cy="16668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71475"/>
            <a:ext cx="2187575" cy="5754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371475"/>
            <a:ext cx="6410325" cy="5754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4505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845050" y="1511300"/>
            <a:ext cx="4298950"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45050" y="3894138"/>
            <a:ext cx="429895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7"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21"/>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6394450" y="0"/>
            <a:ext cx="2749550" cy="393700"/>
          </a:xfrm>
          <a:prstGeom prst="rect">
            <a:avLst/>
          </a:prstGeom>
          <a:noFill/>
          <a:ln w="9525">
            <a:noFill/>
            <a:miter lim="800000"/>
            <a:headEnd/>
            <a:tailEnd/>
          </a:ln>
        </p:spPr>
      </p:pic>
      <p:sp>
        <p:nvSpPr>
          <p:cNvPr id="3074" name="Rectangle 2"/>
          <p:cNvSpPr>
            <a:spLocks noGrp="1" noChangeArrowheads="1"/>
          </p:cNvSpPr>
          <p:nvPr>
            <p:ph type="ctrTitle"/>
          </p:nvPr>
        </p:nvSpPr>
        <p:spPr>
          <a:xfrm>
            <a:off x="714375" y="2416175"/>
            <a:ext cx="7772400" cy="1470025"/>
          </a:xfrm>
        </p:spPr>
        <p:txBody>
          <a:bodyPr/>
          <a:lstStyle>
            <a:lvl1pPr algn="ctr">
              <a:defRPr>
                <a:effectLst>
                  <a:outerShdw blurRad="38100" dist="38100" dir="2700000" algn="tl">
                    <a:srgbClr val="C0C0C0"/>
                  </a:out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3924300"/>
            <a:ext cx="6400800" cy="1450975"/>
          </a:xfrm>
        </p:spPr>
        <p:txBody>
          <a:bodyPr/>
          <a:lstStyle>
            <a:lvl1pPr marL="0" indent="0" algn="ctr">
              <a:buFont typeface="Wingdings 2" pitchFamily="18" charset="2"/>
              <a:buNone/>
              <a:defRPr b="1">
                <a:effectLst>
                  <a:outerShdw blurRad="38100" dist="38100" dir="2700000" algn="tl">
                    <a:srgbClr val="C0C0C0"/>
                  </a:outerShdw>
                </a:effectLst>
              </a:defRPr>
            </a:lvl1pPr>
          </a:lstStyle>
          <a:p>
            <a:r>
              <a:rPr lang="en-US" smtClean="0"/>
              <a:t>Click to edit Master subtitle style</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0" y="5191125"/>
            <a:ext cx="9144000" cy="166687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34321" y="594669"/>
            <a:ext cx="5848350" cy="17145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2BA182"/>
              </a:buClr>
              <a:defRPr/>
            </a:lvl1pPr>
            <a:lvl2pPr>
              <a:buClr>
                <a:srgbClr val="2BA182"/>
              </a:buClr>
              <a:defRPr/>
            </a:lvl2pPr>
            <a:lvl3pPr>
              <a:buClr>
                <a:srgbClr val="2BA182"/>
              </a:buClr>
              <a:defRPr/>
            </a:lvl3pPr>
            <a:lvl4pPr>
              <a:buClr>
                <a:srgbClr val="2BA182"/>
              </a:buClr>
              <a:defRPr/>
            </a:lvl4pPr>
            <a:lvl5pPr>
              <a:buClr>
                <a:srgbClr val="2BA18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5" name="Rectangle 8"/>
          <p:cNvSpPr>
            <a:spLocks noGrp="1" noChangeArrowheads="1"/>
          </p:cNvSpPr>
          <p:nvPr>
            <p:ph type="sldNum" sz="quarter" idx="11"/>
          </p:nvPr>
        </p:nvSpPr>
        <p:spPr>
          <a:solidFill>
            <a:srgbClr val="2BA182"/>
          </a:solidFill>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8"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4"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3"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5: Social Networking</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463675"/>
          </a:xfrm>
          <a:prstGeom prst="rect">
            <a:avLst/>
          </a:prstGeom>
          <a:solidFill>
            <a:srgbClr val="2BA182"/>
          </a:solidFill>
          <a:ln>
            <a:solidFill>
              <a:srgbClr val="2BA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667" name="Rectangle 3"/>
          <p:cNvSpPr>
            <a:spLocks noChangeArrowheads="1"/>
          </p:cNvSpPr>
          <p:nvPr/>
        </p:nvSpPr>
        <p:spPr bwMode="auto">
          <a:xfrm>
            <a:off x="0" y="6372225"/>
            <a:ext cx="9144000" cy="485775"/>
          </a:xfrm>
          <a:prstGeom prst="rect">
            <a:avLst/>
          </a:prstGeom>
          <a:solidFill>
            <a:srgbClr val="2BA182"/>
          </a:solidFill>
          <a:ln w="9525">
            <a:solidFill>
              <a:srgbClr val="1E8453"/>
            </a:solidFill>
            <a:miter lim="800000"/>
            <a:headEnd/>
            <a:tailEnd/>
          </a:ln>
          <a:effectLst/>
        </p:spPr>
        <p:txBody>
          <a:bodyPr wrap="none" anchor="ctr"/>
          <a:lstStyle/>
          <a:p>
            <a:pPr>
              <a:defRPr/>
            </a:pPr>
            <a:endParaRPr lang="en-US">
              <a:cs typeface="+mn-cs"/>
            </a:endParaRPr>
          </a:p>
        </p:txBody>
      </p:sp>
      <p:sp>
        <p:nvSpPr>
          <p:cNvPr id="241668" name="Rectangle 4"/>
          <p:cNvSpPr>
            <a:spLocks noChangeArrowheads="1"/>
          </p:cNvSpPr>
          <p:nvPr/>
        </p:nvSpPr>
        <p:spPr bwMode="auto">
          <a:xfrm>
            <a:off x="782638" y="338138"/>
            <a:ext cx="8380412" cy="122555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029" name="Rectangle 5"/>
          <p:cNvSpPr>
            <a:spLocks noGrp="1" noChangeArrowheads="1"/>
          </p:cNvSpPr>
          <p:nvPr>
            <p:ph type="title"/>
          </p:nvPr>
        </p:nvSpPr>
        <p:spPr bwMode="auto">
          <a:xfrm>
            <a:off x="803275" y="371475"/>
            <a:ext cx="8340725" cy="1047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6"/>
          <p:cNvSpPr>
            <a:spLocks noGrp="1" noChangeArrowheads="1"/>
          </p:cNvSpPr>
          <p:nvPr>
            <p:ph type="body" idx="1"/>
          </p:nvPr>
        </p:nvSpPr>
        <p:spPr bwMode="auto">
          <a:xfrm>
            <a:off x="393700" y="1511300"/>
            <a:ext cx="87503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1671" name="Rectangle 7"/>
          <p:cNvSpPr>
            <a:spLocks noGrp="1" noChangeArrowheads="1"/>
          </p:cNvSpPr>
          <p:nvPr>
            <p:ph type="ftr" sz="quarter" idx="3"/>
          </p:nvPr>
        </p:nvSpPr>
        <p:spPr bwMode="auto">
          <a:xfrm>
            <a:off x="0" y="6381750"/>
            <a:ext cx="70024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cs typeface="Arial" charset="0"/>
              </a:defRPr>
            </a:lvl1pPr>
          </a:lstStyle>
          <a:p>
            <a:r>
              <a:rPr lang="en-US" smtClean="0"/>
              <a:t>Unit 5: Social Networking</a:t>
            </a:r>
            <a:endParaRPr lang="en-US"/>
          </a:p>
        </p:txBody>
      </p:sp>
      <p:sp>
        <p:nvSpPr>
          <p:cNvPr id="241672" name="Rectangle 8"/>
          <p:cNvSpPr>
            <a:spLocks noGrp="1" noChangeArrowheads="1"/>
          </p:cNvSpPr>
          <p:nvPr>
            <p:ph type="sldNum" sz="quarter" idx="4"/>
          </p:nvPr>
        </p:nvSpPr>
        <p:spPr bwMode="auto">
          <a:xfrm>
            <a:off x="7010400" y="6381750"/>
            <a:ext cx="2133600" cy="476250"/>
          </a:xfrm>
          <a:prstGeom prst="rect">
            <a:avLst/>
          </a:prstGeom>
          <a:solidFill>
            <a:srgbClr val="2BA182"/>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latin typeface="Arial Narrow" pitchFamily="34" charset="0"/>
                <a:cs typeface="+mn-cs"/>
              </a:defRPr>
            </a:lvl1pPr>
          </a:lstStyle>
          <a:p>
            <a:fld id="{B6F15528-21DE-4FAA-801E-634DDDAF4B2B}" type="slidenum">
              <a:rPr lang="en-US" smtClean="0"/>
              <a:pPr/>
              <a:t>‹#›</a:t>
            </a:fld>
            <a:endParaRPr lang="en-US"/>
          </a:p>
        </p:txBody>
      </p:sp>
      <p:sp>
        <p:nvSpPr>
          <p:cNvPr id="241673" name="Rectangle 9"/>
          <p:cNvSpPr>
            <a:spLocks noChangeArrowheads="1"/>
          </p:cNvSpPr>
          <p:nvPr/>
        </p:nvSpPr>
        <p:spPr bwMode="auto">
          <a:xfrm>
            <a:off x="781050" y="200025"/>
            <a:ext cx="8362950" cy="142875"/>
          </a:xfrm>
          <a:prstGeom prst="rect">
            <a:avLst/>
          </a:prstGeom>
          <a:solidFill>
            <a:srgbClr val="E7F3BB"/>
          </a:solidFill>
          <a:ln w="9525">
            <a:solidFill>
              <a:srgbClr val="E7F3BB"/>
            </a:solidFill>
            <a:miter lim="800000"/>
            <a:headEnd/>
            <a:tailEnd/>
          </a:ln>
          <a:effectLst/>
        </p:spPr>
        <p:txBody>
          <a:bodyPr wrap="none" anchor="ctr"/>
          <a:lstStyle/>
          <a:p>
            <a:pPr>
              <a:defRPr/>
            </a:pPr>
            <a:endParaRPr lang="en-US">
              <a:cs typeface="+mn-cs"/>
            </a:endParaRPr>
          </a:p>
        </p:txBody>
      </p:sp>
      <p:sp>
        <p:nvSpPr>
          <p:cNvPr id="241674" name="Text Box 10"/>
          <p:cNvSpPr txBox="1">
            <a:spLocks noChangeArrowheads="1"/>
          </p:cNvSpPr>
          <p:nvPr/>
        </p:nvSpPr>
        <p:spPr bwMode="auto">
          <a:xfrm>
            <a:off x="0" y="317500"/>
            <a:ext cx="762000" cy="823913"/>
          </a:xfrm>
          <a:prstGeom prst="rect">
            <a:avLst/>
          </a:prstGeom>
          <a:solidFill>
            <a:srgbClr val="2BA182"/>
          </a:solidFill>
          <a:ln w="9525">
            <a:noFill/>
            <a:miter lim="800000"/>
            <a:headEnd/>
            <a:tailEnd/>
          </a:ln>
          <a:effectLst/>
        </p:spPr>
        <p:txBody>
          <a:bodyPr>
            <a:spAutoFit/>
          </a:bodyPr>
          <a:lstStyle/>
          <a:p>
            <a:pPr algn="ctr">
              <a:spcBef>
                <a:spcPct val="50000"/>
              </a:spcBef>
              <a:defRPr/>
            </a:pPr>
            <a:r>
              <a:rPr lang="en-US" sz="4800" b="1" dirty="0">
                <a:solidFill>
                  <a:schemeClr val="bg1"/>
                </a:solidFill>
                <a:latin typeface="Arial Narrow" pitchFamily="34" charset="0"/>
                <a:cs typeface="+mn-cs"/>
              </a:rPr>
              <a:t>5</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rtl="0" eaLnBrk="1" fontAlgn="base" hangingPunct="1">
        <a:spcBef>
          <a:spcPct val="0"/>
        </a:spcBef>
        <a:spcAft>
          <a:spcPct val="0"/>
        </a:spcAft>
        <a:defRPr sz="4400" b="1">
          <a:solidFill>
            <a:srgbClr val="2BA182"/>
          </a:solidFill>
          <a:latin typeface="+mj-lt"/>
          <a:ea typeface="+mj-ea"/>
          <a:cs typeface="+mj-cs"/>
        </a:defRPr>
      </a:lvl1pPr>
      <a:lvl2pPr algn="l" rtl="0" eaLnBrk="1" fontAlgn="base" hangingPunct="1">
        <a:spcBef>
          <a:spcPct val="0"/>
        </a:spcBef>
        <a:spcAft>
          <a:spcPct val="0"/>
        </a:spcAft>
        <a:defRPr sz="4400" b="1">
          <a:solidFill>
            <a:srgbClr val="970E76"/>
          </a:solidFill>
          <a:latin typeface="Arial" charset="0"/>
        </a:defRPr>
      </a:lvl2pPr>
      <a:lvl3pPr algn="l" rtl="0" eaLnBrk="1" fontAlgn="base" hangingPunct="1">
        <a:spcBef>
          <a:spcPct val="0"/>
        </a:spcBef>
        <a:spcAft>
          <a:spcPct val="0"/>
        </a:spcAft>
        <a:defRPr sz="4400" b="1">
          <a:solidFill>
            <a:srgbClr val="970E76"/>
          </a:solidFill>
          <a:latin typeface="Arial" charset="0"/>
        </a:defRPr>
      </a:lvl3pPr>
      <a:lvl4pPr algn="l" rtl="0" eaLnBrk="1" fontAlgn="base" hangingPunct="1">
        <a:spcBef>
          <a:spcPct val="0"/>
        </a:spcBef>
        <a:spcAft>
          <a:spcPct val="0"/>
        </a:spcAft>
        <a:defRPr sz="4400" b="1">
          <a:solidFill>
            <a:srgbClr val="970E76"/>
          </a:solidFill>
          <a:latin typeface="Arial" charset="0"/>
        </a:defRPr>
      </a:lvl4pPr>
      <a:lvl5pPr algn="l" rtl="0" eaLnBrk="1" fontAlgn="base" hangingPunct="1">
        <a:spcBef>
          <a:spcPct val="0"/>
        </a:spcBef>
        <a:spcAft>
          <a:spcPct val="0"/>
        </a:spcAft>
        <a:defRPr sz="4400" b="1">
          <a:solidFill>
            <a:srgbClr val="970E76"/>
          </a:solidFill>
          <a:latin typeface="Arial" charset="0"/>
        </a:defRPr>
      </a:lvl5pPr>
      <a:lvl6pPr marL="457200" algn="l" rtl="0" eaLnBrk="1" fontAlgn="base" hangingPunct="1">
        <a:spcBef>
          <a:spcPct val="0"/>
        </a:spcBef>
        <a:spcAft>
          <a:spcPct val="0"/>
        </a:spcAft>
        <a:defRPr sz="4400" b="1">
          <a:solidFill>
            <a:schemeClr val="tx1"/>
          </a:solidFill>
          <a:latin typeface="Arial" charset="0"/>
        </a:defRPr>
      </a:lvl6pPr>
      <a:lvl7pPr marL="914400" algn="l" rtl="0" eaLnBrk="1" fontAlgn="base" hangingPunct="1">
        <a:spcBef>
          <a:spcPct val="0"/>
        </a:spcBef>
        <a:spcAft>
          <a:spcPct val="0"/>
        </a:spcAft>
        <a:defRPr sz="4400" b="1">
          <a:solidFill>
            <a:schemeClr val="tx1"/>
          </a:solidFill>
          <a:latin typeface="Arial" charset="0"/>
        </a:defRPr>
      </a:lvl7pPr>
      <a:lvl8pPr marL="1371600" algn="l" rtl="0" eaLnBrk="1" fontAlgn="base" hangingPunct="1">
        <a:spcBef>
          <a:spcPct val="0"/>
        </a:spcBef>
        <a:spcAft>
          <a:spcPct val="0"/>
        </a:spcAft>
        <a:defRPr sz="4400" b="1">
          <a:solidFill>
            <a:schemeClr val="tx1"/>
          </a:solidFill>
          <a:latin typeface="Arial" charset="0"/>
        </a:defRPr>
      </a:lvl8pPr>
      <a:lvl9pPr marL="1828800" algn="l"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2BA182"/>
        </a:buClr>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BA182"/>
        </a:buClr>
        <a:buFont typeface="Wingdings" pitchFamily="2" charset="2"/>
        <a:buChar char="Ø"/>
        <a:defRPr sz="2800">
          <a:solidFill>
            <a:schemeClr val="tx1"/>
          </a:solidFill>
          <a:latin typeface="+mn-lt"/>
        </a:defRPr>
      </a:lvl2pPr>
      <a:lvl3pPr marL="1143000" indent="-228600" algn="l" rtl="0" eaLnBrk="1" fontAlgn="base" hangingPunct="1">
        <a:spcBef>
          <a:spcPct val="20000"/>
        </a:spcBef>
        <a:spcAft>
          <a:spcPct val="0"/>
        </a:spcAft>
        <a:buClr>
          <a:srgbClr val="2BA182"/>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4pPr>
      <a:lvl5pPr marL="20574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Unit 5</a:t>
            </a:r>
            <a:r>
              <a:rPr lang="en-US" dirty="0" smtClean="0"/>
              <a:t/>
            </a:r>
            <a:br>
              <a:rPr lang="en-US" dirty="0" smtClean="0"/>
            </a:br>
            <a:r>
              <a:rPr lang="en-US" dirty="0" smtClean="0"/>
              <a:t>Social Networking</a:t>
            </a:r>
            <a:endParaRPr lang="en-US" dirty="0"/>
          </a:p>
        </p:txBody>
      </p:sp>
      <p:sp>
        <p:nvSpPr>
          <p:cNvPr id="3" name="TextBox 2"/>
          <p:cNvSpPr txBox="1"/>
          <p:nvPr/>
        </p:nvSpPr>
        <p:spPr>
          <a:xfrm>
            <a:off x="2971800" y="3962400"/>
            <a:ext cx="3505200" cy="461665"/>
          </a:xfrm>
          <a:prstGeom prst="rect">
            <a:avLst/>
          </a:prstGeom>
          <a:solidFill>
            <a:srgbClr val="E8510E"/>
          </a:solidFill>
        </p:spPr>
        <p:txBody>
          <a:bodyPr wrap="square" rtlCol="0">
            <a:spAutoFit/>
          </a:bodyPr>
          <a:lstStyle/>
          <a:p>
            <a:pPr algn="ctr"/>
            <a:r>
              <a:rPr lang="en-US" sz="2400" dirty="0" smtClean="0">
                <a:solidFill>
                  <a:schemeClr val="bg1"/>
                </a:solidFill>
                <a:latin typeface="Arial Rounded MT Bold" pitchFamily="34" charset="0"/>
              </a:rPr>
              <a:t>ENHANCED EDITION</a:t>
            </a:r>
            <a:endParaRPr lang="en-US" sz="2400"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Geosocial Networking</a:t>
            </a:r>
            <a:endParaRPr lang="en-US" dirty="0"/>
          </a:p>
        </p:txBody>
      </p:sp>
      <p:sp>
        <p:nvSpPr>
          <p:cNvPr id="3" name="Content Placeholder 2"/>
          <p:cNvSpPr>
            <a:spLocks noGrp="1"/>
          </p:cNvSpPr>
          <p:nvPr>
            <p:ph idx="1"/>
          </p:nvPr>
        </p:nvSpPr>
        <p:spPr>
          <a:xfrm>
            <a:off x="393700" y="1511300"/>
            <a:ext cx="8750300" cy="4584700"/>
          </a:xfrm>
        </p:spPr>
        <p:txBody>
          <a:bodyPr/>
          <a:lstStyle/>
          <a:p>
            <a:r>
              <a:rPr lang="en-US" sz="2900" b="1" dirty="0" smtClean="0"/>
              <a:t>Geosocial networking</a:t>
            </a:r>
            <a:r>
              <a:rPr lang="en-US" sz="2900" dirty="0" smtClean="0"/>
              <a:t> provides a platform for users to carry out interactions based on their current locations</a:t>
            </a:r>
          </a:p>
          <a:p>
            <a:r>
              <a:rPr lang="en-US" sz="2900" dirty="0" smtClean="0"/>
              <a:t>Some of the most popular and well-designed geosocial services include: Yelp, Foursquare, Banjo, and Google Maps</a:t>
            </a:r>
          </a:p>
          <a:p>
            <a:r>
              <a:rPr lang="en-US" sz="2900" dirty="0" smtClean="0"/>
              <a:t>An emerging subset of geosocial networking called </a:t>
            </a:r>
            <a:r>
              <a:rPr lang="en-US" sz="2900" b="1" dirty="0" smtClean="0"/>
              <a:t>social discovery</a:t>
            </a:r>
            <a:r>
              <a:rPr lang="en-US" sz="2900" dirty="0" smtClean="0"/>
              <a:t>, uses geolocation to meet with people who are nearby and have similar interests</a:t>
            </a:r>
            <a:endParaRPr lang="en-US" sz="29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10</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Geosocial Networking</a:t>
            </a:r>
            <a:endParaRPr lang="en-US" dirty="0"/>
          </a:p>
        </p:txBody>
      </p:sp>
      <p:pic>
        <p:nvPicPr>
          <p:cNvPr id="4" name="Content Placeholder 3" descr="Fig05-07.bmp"/>
          <p:cNvPicPr>
            <a:picLocks noGrp="1" noChangeAspect="1"/>
          </p:cNvPicPr>
          <p:nvPr>
            <p:ph idx="1"/>
          </p:nvPr>
        </p:nvPicPr>
        <p:blipFill>
          <a:blip r:embed="rId2" cstate="print"/>
          <a:stretch>
            <a:fillRect/>
          </a:stretch>
        </p:blipFill>
        <p:spPr>
          <a:xfrm>
            <a:off x="393700" y="2513349"/>
            <a:ext cx="8369300" cy="2735285"/>
          </a:xfrm>
        </p:spPr>
      </p:pic>
      <p:pic>
        <p:nvPicPr>
          <p:cNvPr id="6146" name="Picture 2"/>
          <p:cNvPicPr>
            <a:picLocks noChangeAspect="1" noChangeArrowheads="1"/>
          </p:cNvPicPr>
          <p:nvPr/>
        </p:nvPicPr>
        <p:blipFill>
          <a:blip r:embed="rId3" cstate="print"/>
          <a:srcRect/>
          <a:stretch>
            <a:fillRect/>
          </a:stretch>
        </p:blipFill>
        <p:spPr bwMode="auto">
          <a:xfrm>
            <a:off x="609600" y="1899384"/>
            <a:ext cx="2667000" cy="224692"/>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11</a:t>
            </a:fld>
            <a:endParaRPr lang="en-US"/>
          </a:p>
        </p:txBody>
      </p:sp>
      <p:sp>
        <p:nvSpPr>
          <p:cNvPr id="6" name="Footer Placeholder 5"/>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Geosocial Networking</a:t>
            </a:r>
            <a:endParaRPr lang="en-US" dirty="0"/>
          </a:p>
        </p:txBody>
      </p:sp>
      <p:sp>
        <p:nvSpPr>
          <p:cNvPr id="3" name="Content Placeholder 2"/>
          <p:cNvSpPr>
            <a:spLocks noGrp="1"/>
          </p:cNvSpPr>
          <p:nvPr>
            <p:ph idx="1"/>
          </p:nvPr>
        </p:nvSpPr>
        <p:spPr/>
        <p:txBody>
          <a:bodyPr/>
          <a:lstStyle/>
          <a:p>
            <a:r>
              <a:rPr lang="en-US" dirty="0" smtClean="0"/>
              <a:t>When individuals contribute computer time, expertise, opinions, or money to a defined project, they are participating in </a:t>
            </a:r>
            <a:r>
              <a:rPr lang="en-US" b="1" dirty="0" smtClean="0"/>
              <a:t>crowdsourcing</a:t>
            </a:r>
          </a:p>
          <a:p>
            <a:r>
              <a:rPr lang="en-US" dirty="0" smtClean="0"/>
              <a:t>Yelp, Amazon, </a:t>
            </a:r>
            <a:r>
              <a:rPr lang="en-US" dirty="0" err="1" smtClean="0"/>
              <a:t>Zappos</a:t>
            </a:r>
            <a:r>
              <a:rPr lang="en-US" dirty="0" smtClean="0"/>
              <a:t> and other online merchants, provide ratings compiled from user reviews; this is an example of crowdsourcing</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12</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Geosocial Networking</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6934200" y="1143000"/>
            <a:ext cx="2000250" cy="266700"/>
          </a:xfrm>
          <a:prstGeom prst="rect">
            <a:avLst/>
          </a:prstGeom>
          <a:noFill/>
          <a:ln w="9525">
            <a:noFill/>
            <a:miter lim="800000"/>
            <a:headEnd/>
            <a:tailEnd/>
          </a:ln>
        </p:spPr>
      </p:pic>
      <p:sp>
        <p:nvSpPr>
          <p:cNvPr id="5" name="Content Placeholder 4"/>
          <p:cNvSpPr>
            <a:spLocks noGrp="1"/>
          </p:cNvSpPr>
          <p:nvPr>
            <p:ph idx="1"/>
          </p:nvPr>
        </p:nvSpPr>
        <p:spPr>
          <a:xfrm>
            <a:off x="0" y="2286000"/>
            <a:ext cx="3340100" cy="2908300"/>
          </a:xfrm>
        </p:spPr>
        <p:txBody>
          <a:bodyPr/>
          <a:lstStyle/>
          <a:p>
            <a:r>
              <a:rPr lang="en-US" dirty="0" smtClean="0"/>
              <a:t>There are four ways that the location of a device can be determined:</a:t>
            </a:r>
            <a:endParaRPr lang="en-US" dirty="0"/>
          </a:p>
        </p:txBody>
      </p:sp>
      <p:pic>
        <p:nvPicPr>
          <p:cNvPr id="6" name="Content Placeholder 3" descr="Fig05-08.bmp"/>
          <p:cNvPicPr>
            <a:picLocks noChangeAspect="1"/>
          </p:cNvPicPr>
          <p:nvPr/>
        </p:nvPicPr>
        <p:blipFill>
          <a:blip r:embed="rId3" cstate="print"/>
          <a:stretch>
            <a:fillRect/>
          </a:stretch>
        </p:blipFill>
        <p:spPr bwMode="auto">
          <a:xfrm>
            <a:off x="3282533" y="1524000"/>
            <a:ext cx="5646288" cy="4767093"/>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13</a:t>
            </a:fld>
            <a:endParaRPr lang="en-US"/>
          </a:p>
        </p:txBody>
      </p:sp>
      <p:sp>
        <p:nvSpPr>
          <p:cNvPr id="8" name="Footer Placeholder 7"/>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Geosocial Networking</a:t>
            </a:r>
            <a:endParaRPr lang="en-US" dirty="0"/>
          </a:p>
        </p:txBody>
      </p:sp>
      <p:sp>
        <p:nvSpPr>
          <p:cNvPr id="3" name="Content Placeholder 2"/>
          <p:cNvSpPr>
            <a:spLocks noGrp="1"/>
          </p:cNvSpPr>
          <p:nvPr>
            <p:ph idx="1"/>
          </p:nvPr>
        </p:nvSpPr>
        <p:spPr/>
        <p:txBody>
          <a:bodyPr/>
          <a:lstStyle/>
          <a:p>
            <a:r>
              <a:rPr lang="en-US" sz="2800" dirty="0" smtClean="0"/>
              <a:t>Presenting information about what’s nearby requires places and landmarks to be tagged with their location; geotagging and geocoding provide the necessary geographical information:</a:t>
            </a:r>
          </a:p>
          <a:p>
            <a:pPr lvl="1"/>
            <a:r>
              <a:rPr lang="en-US" b="1" dirty="0" smtClean="0"/>
              <a:t>Geocoding</a:t>
            </a:r>
            <a:r>
              <a:rPr lang="en-US" dirty="0" smtClean="0"/>
              <a:t> is the process of determining the coordinates of a specific place, such as the street address or the longitude and latitude of a location</a:t>
            </a:r>
          </a:p>
          <a:p>
            <a:pPr lvl="1"/>
            <a:r>
              <a:rPr lang="en-US" b="1" dirty="0" smtClean="0"/>
              <a:t>Geotagging</a:t>
            </a:r>
            <a:r>
              <a:rPr lang="en-US" dirty="0" smtClean="0"/>
              <a:t> is the process of adding location data to photos, Web sites, HTML documents, audio files, blog posts, and text messages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14</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Analytics</a:t>
            </a:r>
            <a:endParaRPr lang="en-US" dirty="0"/>
          </a:p>
        </p:txBody>
      </p:sp>
      <p:sp>
        <p:nvSpPr>
          <p:cNvPr id="3" name="Content Placeholder 2"/>
          <p:cNvSpPr>
            <a:spLocks noGrp="1"/>
          </p:cNvSpPr>
          <p:nvPr>
            <p:ph idx="1"/>
          </p:nvPr>
        </p:nvSpPr>
        <p:spPr/>
        <p:txBody>
          <a:bodyPr/>
          <a:lstStyle/>
          <a:p>
            <a:r>
              <a:rPr lang="en-US" sz="2400" dirty="0" smtClean="0"/>
              <a:t>Social networks are not exclusively online; sociologists use social network diagrams called </a:t>
            </a:r>
            <a:r>
              <a:rPr lang="en-US" sz="2400" b="1" dirty="0" smtClean="0"/>
              <a:t>sociograms</a:t>
            </a:r>
            <a:r>
              <a:rPr lang="en-US" sz="2400" dirty="0" smtClean="0"/>
              <a:t> to depict connections between people</a:t>
            </a:r>
          </a:p>
          <a:p>
            <a:r>
              <a:rPr lang="en-US" sz="2400" dirty="0" smtClean="0"/>
              <a:t>The circles in these diagrams are referred to as </a:t>
            </a:r>
            <a:r>
              <a:rPr lang="en-US" sz="2400" b="1" dirty="0" smtClean="0"/>
              <a:t>sociogram nodes</a:t>
            </a:r>
          </a:p>
          <a:p>
            <a:r>
              <a:rPr lang="en-US" sz="2400" dirty="0" smtClean="0"/>
              <a:t>The lines connecting nodes are referred to as </a:t>
            </a:r>
            <a:r>
              <a:rPr lang="en-US" sz="2400" b="1" dirty="0" smtClean="0"/>
              <a:t>sociogram edges</a:t>
            </a:r>
          </a:p>
          <a:p>
            <a:r>
              <a:rPr lang="en-US" sz="2400" b="1" dirty="0" smtClean="0"/>
              <a:t>Two-way edges </a:t>
            </a:r>
            <a:r>
              <a:rPr lang="en-US" sz="2400" dirty="0" smtClean="0"/>
              <a:t>exist when two people consider each other to be friends</a:t>
            </a:r>
          </a:p>
          <a:p>
            <a:r>
              <a:rPr lang="en-US" sz="2400" b="1" dirty="0" smtClean="0"/>
              <a:t>One-way edges</a:t>
            </a:r>
            <a:r>
              <a:rPr lang="en-US" sz="2400" dirty="0" smtClean="0"/>
              <a:t> exist when a relationship is not reciprocal, such as a Twitter follower who does not follow back</a:t>
            </a:r>
          </a:p>
          <a:p>
            <a:endParaRPr lang="en-US" sz="2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15</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Analytics</a:t>
            </a:r>
            <a:endParaRPr lang="en-US" dirty="0"/>
          </a:p>
        </p:txBody>
      </p:sp>
      <p:sp>
        <p:nvSpPr>
          <p:cNvPr id="3" name="Content Placeholder 2"/>
          <p:cNvSpPr>
            <a:spLocks noGrp="1"/>
          </p:cNvSpPr>
          <p:nvPr>
            <p:ph idx="1"/>
          </p:nvPr>
        </p:nvSpPr>
        <p:spPr/>
        <p:txBody>
          <a:bodyPr/>
          <a:lstStyle/>
          <a:p>
            <a:r>
              <a:rPr lang="en-US" dirty="0" smtClean="0"/>
              <a:t>Sociograms can get extremely complex, making connections difficult to trace and analyze</a:t>
            </a:r>
          </a:p>
          <a:p>
            <a:r>
              <a:rPr lang="en-US" dirty="0" smtClean="0"/>
              <a:t>An alternative method for depicting social connections is with an adjacency matrix</a:t>
            </a:r>
          </a:p>
          <a:p>
            <a:r>
              <a:rPr lang="en-US" dirty="0" smtClean="0"/>
              <a:t>A </a:t>
            </a:r>
            <a:r>
              <a:rPr lang="en-US" b="1" dirty="0" smtClean="0"/>
              <a:t>binary adjacency matrix</a:t>
            </a:r>
            <a:r>
              <a:rPr lang="en-US" dirty="0" smtClean="0"/>
              <a:t> is a set of cells containing a 0 if there is no connection between two people and a 1 if there is a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16</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Analytics</a:t>
            </a:r>
            <a:endParaRPr lang="en-US" dirty="0"/>
          </a:p>
        </p:txBody>
      </p:sp>
      <p:sp>
        <p:nvSpPr>
          <p:cNvPr id="3" name="Content Placeholder 2"/>
          <p:cNvSpPr>
            <a:spLocks noGrp="1"/>
          </p:cNvSpPr>
          <p:nvPr>
            <p:ph idx="1"/>
          </p:nvPr>
        </p:nvSpPr>
        <p:spPr>
          <a:xfrm>
            <a:off x="393700" y="1511300"/>
            <a:ext cx="8445500" cy="4356100"/>
          </a:xfrm>
        </p:spPr>
        <p:txBody>
          <a:bodyPr/>
          <a:lstStyle/>
          <a:p>
            <a:r>
              <a:rPr lang="en-US" dirty="0" smtClean="0"/>
              <a:t>Sociograms and other analytic tools help us to discover and understand the quality and quantity of our personal social networks</a:t>
            </a:r>
          </a:p>
          <a:p>
            <a:r>
              <a:rPr lang="en-US" dirty="0" smtClean="0"/>
              <a:t>One odd phenomenon that was discovered is called the “class size paradox” because it is related to the reason students feel that they are always in larger than average classes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17</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Analytics</a:t>
            </a:r>
            <a:endParaRPr lang="en-US" dirty="0"/>
          </a:p>
        </p:txBody>
      </p:sp>
      <p:sp>
        <p:nvSpPr>
          <p:cNvPr id="3" name="Content Placeholder 2"/>
          <p:cNvSpPr>
            <a:spLocks noGrp="1"/>
          </p:cNvSpPr>
          <p:nvPr>
            <p:ph idx="1"/>
          </p:nvPr>
        </p:nvSpPr>
        <p:spPr>
          <a:xfrm>
            <a:off x="393700" y="1511301"/>
            <a:ext cx="8597900" cy="2298699"/>
          </a:xfrm>
        </p:spPr>
        <p:txBody>
          <a:bodyPr/>
          <a:lstStyle/>
          <a:p>
            <a:r>
              <a:rPr lang="en-US" sz="2300" dirty="0" smtClean="0"/>
              <a:t>Here’s how it works: Does it seem like most of your friends have more friends than you have? It turns out that is the case with more than 80% of Facebook users; the explanation is that people tend to choose popular classes and friends, and such popularity does indeed mean that the classes are larger and your friends will have more friends than you have</a:t>
            </a:r>
          </a:p>
          <a:p>
            <a:endParaRPr lang="en-US" sz="2300" dirty="0"/>
          </a:p>
        </p:txBody>
      </p:sp>
      <p:pic>
        <p:nvPicPr>
          <p:cNvPr id="4" name="Picture 3" descr="Fig05-12.bmp"/>
          <p:cNvPicPr>
            <a:picLocks noChangeAspect="1"/>
          </p:cNvPicPr>
          <p:nvPr/>
        </p:nvPicPr>
        <p:blipFill>
          <a:blip r:embed="rId2" cstate="print"/>
          <a:stretch>
            <a:fillRect/>
          </a:stretch>
        </p:blipFill>
        <p:spPr>
          <a:xfrm>
            <a:off x="1223990" y="3810000"/>
            <a:ext cx="6624610" cy="2503902"/>
          </a:xfrm>
          <a:prstGeom prst="rect">
            <a:avLst/>
          </a:prstGeom>
        </p:spPr>
      </p:pic>
      <p:pic>
        <p:nvPicPr>
          <p:cNvPr id="8194" name="Picture 2"/>
          <p:cNvPicPr>
            <a:picLocks noChangeAspect="1" noChangeArrowheads="1"/>
          </p:cNvPicPr>
          <p:nvPr/>
        </p:nvPicPr>
        <p:blipFill>
          <a:blip r:embed="rId3" cstate="print"/>
          <a:srcRect/>
          <a:stretch>
            <a:fillRect/>
          </a:stretch>
        </p:blipFill>
        <p:spPr bwMode="auto">
          <a:xfrm>
            <a:off x="1295400" y="4038600"/>
            <a:ext cx="1514475" cy="2476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18</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t>Section B: Content Communities</a:t>
            </a:r>
            <a:endParaRPr lang="en-US" sz="4100" dirty="0"/>
          </a:p>
        </p:txBody>
      </p:sp>
      <p:sp>
        <p:nvSpPr>
          <p:cNvPr id="3" name="Content Placeholder 2"/>
          <p:cNvSpPr>
            <a:spLocks noGrp="1"/>
          </p:cNvSpPr>
          <p:nvPr>
            <p:ph idx="1"/>
          </p:nvPr>
        </p:nvSpPr>
        <p:spPr/>
        <p:txBody>
          <a:bodyPr/>
          <a:lstStyle/>
          <a:p>
            <a:r>
              <a:rPr lang="en-US" sz="4400" dirty="0" smtClean="0"/>
              <a:t>Evolution</a:t>
            </a:r>
          </a:p>
          <a:p>
            <a:r>
              <a:rPr lang="en-US" sz="4400" dirty="0" smtClean="0"/>
              <a:t>Media Content Communities</a:t>
            </a:r>
          </a:p>
          <a:p>
            <a:r>
              <a:rPr lang="en-US" sz="4400" dirty="0" smtClean="0"/>
              <a:t>Intellectual Property</a:t>
            </a:r>
          </a:p>
          <a:p>
            <a:r>
              <a:rPr lang="en-US" sz="4400" dirty="0" smtClean="0"/>
              <a:t>Creative Commons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19</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Contents</a:t>
            </a:r>
            <a:endParaRPr lang="en-US" dirty="0"/>
          </a:p>
        </p:txBody>
      </p:sp>
      <p:sp>
        <p:nvSpPr>
          <p:cNvPr id="3" name="Content Placeholder 2"/>
          <p:cNvSpPr>
            <a:spLocks noGrp="1"/>
          </p:cNvSpPr>
          <p:nvPr>
            <p:ph idx="1"/>
          </p:nvPr>
        </p:nvSpPr>
        <p:spPr/>
        <p:txBody>
          <a:bodyPr/>
          <a:lstStyle/>
          <a:p>
            <a:r>
              <a:rPr lang="en-US" sz="4200" dirty="0" smtClean="0"/>
              <a:t>Section A: Social Networking</a:t>
            </a:r>
          </a:p>
          <a:p>
            <a:r>
              <a:rPr lang="en-US" sz="4200" dirty="0" smtClean="0"/>
              <a:t>Section B: Content Communities</a:t>
            </a:r>
          </a:p>
          <a:p>
            <a:r>
              <a:rPr lang="en-US" sz="4200" dirty="0" smtClean="0"/>
              <a:t>Section C: Blogs and More</a:t>
            </a:r>
          </a:p>
          <a:p>
            <a:r>
              <a:rPr lang="en-US" sz="4200" dirty="0" smtClean="0"/>
              <a:t>Section D: Online Communication</a:t>
            </a:r>
          </a:p>
          <a:p>
            <a:r>
              <a:rPr lang="en-US" sz="4200" dirty="0" smtClean="0"/>
              <a:t>Section E: Social Media Values</a:t>
            </a:r>
            <a:endParaRPr lang="en-US" sz="42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p:txBody>
          <a:bodyPr/>
          <a:lstStyle/>
          <a:p>
            <a:r>
              <a:rPr lang="en-US" dirty="0" smtClean="0"/>
              <a:t>Many social media sites, such as Wikipedia, YouTube, and Flicker, were designed as repositories for user-generated content</a:t>
            </a:r>
          </a:p>
          <a:p>
            <a:r>
              <a:rPr lang="en-US" dirty="0" smtClean="0"/>
              <a:t>These social media sites are sometimes called </a:t>
            </a:r>
            <a:r>
              <a:rPr lang="en-US" b="1" dirty="0" smtClean="0"/>
              <a:t>content communities</a:t>
            </a:r>
          </a:p>
          <a:p>
            <a:r>
              <a:rPr lang="en-US" dirty="0" smtClean="0"/>
              <a:t>These communities may focus on text-based information, or their focus may be on other media, such as photos, music, or video</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20</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a:xfrm>
            <a:off x="4648200" y="457200"/>
            <a:ext cx="4114800" cy="685800"/>
          </a:xfrm>
        </p:spPr>
        <p:txBody>
          <a:bodyPr/>
          <a:lstStyle/>
          <a:p>
            <a:r>
              <a:rPr lang="en-US" sz="2000" dirty="0" smtClean="0"/>
              <a:t>Content communities typically have these characteristics:</a:t>
            </a:r>
            <a:endParaRPr lang="en-US" sz="2000" dirty="0"/>
          </a:p>
        </p:txBody>
      </p:sp>
      <p:pic>
        <p:nvPicPr>
          <p:cNvPr id="4" name="Picture 3" descr="Fig05-13.bmp"/>
          <p:cNvPicPr>
            <a:picLocks noChangeAspect="1"/>
          </p:cNvPicPr>
          <p:nvPr/>
        </p:nvPicPr>
        <p:blipFill>
          <a:blip r:embed="rId2" cstate="print"/>
          <a:stretch>
            <a:fillRect/>
          </a:stretch>
        </p:blipFill>
        <p:spPr>
          <a:xfrm>
            <a:off x="1295401" y="1382754"/>
            <a:ext cx="6629400" cy="4916291"/>
          </a:xfrm>
          <a:prstGeom prst="rect">
            <a:avLst/>
          </a:prstGeom>
        </p:spPr>
      </p:pic>
      <p:pic>
        <p:nvPicPr>
          <p:cNvPr id="9218" name="Picture 2"/>
          <p:cNvPicPr>
            <a:picLocks noChangeAspect="1" noChangeArrowheads="1"/>
          </p:cNvPicPr>
          <p:nvPr/>
        </p:nvPicPr>
        <p:blipFill>
          <a:blip r:embed="rId3" cstate="print"/>
          <a:srcRect/>
          <a:stretch>
            <a:fillRect/>
          </a:stretch>
        </p:blipFill>
        <p:spPr bwMode="auto">
          <a:xfrm>
            <a:off x="6086475" y="2514600"/>
            <a:ext cx="3057525" cy="2762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21</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p:txBody>
          <a:bodyPr/>
          <a:lstStyle/>
          <a:p>
            <a:r>
              <a:rPr lang="en-US" sz="2400" dirty="0" smtClean="0"/>
              <a:t>The bulletin board systems (BBSs) of the 1970s contained user-generated content and could be considered forerunners of today’s content communities and social networks</a:t>
            </a:r>
          </a:p>
          <a:p>
            <a:r>
              <a:rPr lang="en-US" sz="2400" dirty="0" smtClean="0"/>
              <a:t>In 2001 a text-based collaborative called Wikipedia was launched and a community of contributors quickly formed around it</a:t>
            </a:r>
          </a:p>
          <a:p>
            <a:r>
              <a:rPr lang="en-US" sz="2400" dirty="0" smtClean="0"/>
              <a:t>Video content communities launched with the founding of YouTube in 2005; that same year was the first instance of an online video going </a:t>
            </a:r>
            <a:r>
              <a:rPr lang="en-US" sz="2400" b="1" dirty="0" smtClean="0"/>
              <a:t>viral</a:t>
            </a:r>
          </a:p>
          <a:p>
            <a:r>
              <a:rPr lang="en-US" sz="2400" dirty="0" smtClean="0"/>
              <a:t>In the context of social media, viral refers to media elements that quickly infiltrate popular culture via social media</a:t>
            </a:r>
            <a:endParaRPr lang="en-US" sz="2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22</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Content Communities</a:t>
            </a:r>
            <a:endParaRPr lang="en-US" dirty="0"/>
          </a:p>
        </p:txBody>
      </p:sp>
      <p:sp>
        <p:nvSpPr>
          <p:cNvPr id="3" name="Content Placeholder 2"/>
          <p:cNvSpPr>
            <a:spLocks noGrp="1"/>
          </p:cNvSpPr>
          <p:nvPr>
            <p:ph idx="1"/>
          </p:nvPr>
        </p:nvSpPr>
        <p:spPr/>
        <p:txBody>
          <a:bodyPr/>
          <a:lstStyle/>
          <a:p>
            <a:r>
              <a:rPr lang="en-US" sz="2800" dirty="0" smtClean="0"/>
              <a:t>Media content communities are so popular that most people with an Internet connection have logged in to take a look at videos from YouTube and images from </a:t>
            </a:r>
            <a:r>
              <a:rPr lang="en-US" sz="2800" dirty="0" err="1" smtClean="0"/>
              <a:t>Flickr</a:t>
            </a:r>
            <a:endParaRPr lang="en-US" sz="2800" dirty="0" smtClean="0"/>
          </a:p>
          <a:p>
            <a:r>
              <a:rPr lang="en-US" sz="2800" dirty="0" smtClean="0"/>
              <a:t>Although many content communities allow open access to media, most require registration before files can be uploaded</a:t>
            </a:r>
          </a:p>
          <a:p>
            <a:r>
              <a:rPr lang="en-US" sz="2800" dirty="0" smtClean="0"/>
              <a:t>Content communities offer simple tools for uploading media files from a computer, and most offer apps that handle uploads from mobile devices</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23</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Content Communities</a:t>
            </a:r>
            <a:endParaRPr lang="en-US" dirty="0"/>
          </a:p>
        </p:txBody>
      </p:sp>
      <p:sp>
        <p:nvSpPr>
          <p:cNvPr id="3" name="Content Placeholder 2"/>
          <p:cNvSpPr>
            <a:spLocks noGrp="1"/>
          </p:cNvSpPr>
          <p:nvPr>
            <p:ph idx="1"/>
          </p:nvPr>
        </p:nvSpPr>
        <p:spPr>
          <a:xfrm>
            <a:off x="0" y="1447800"/>
            <a:ext cx="2438400" cy="4953000"/>
          </a:xfrm>
        </p:spPr>
        <p:txBody>
          <a:bodyPr/>
          <a:lstStyle/>
          <a:p>
            <a:r>
              <a:rPr lang="en-US" sz="2000" dirty="0" smtClean="0"/>
              <a:t>A </a:t>
            </a:r>
            <a:r>
              <a:rPr lang="en-US" sz="2000" b="1" dirty="0" smtClean="0"/>
              <a:t>metadata tag</a:t>
            </a:r>
            <a:r>
              <a:rPr lang="en-US" sz="2000" dirty="0" smtClean="0"/>
              <a:t> is simply a keyword that describes information, such as the content of a media element</a:t>
            </a:r>
          </a:p>
          <a:p>
            <a:r>
              <a:rPr lang="en-US" sz="2000" b="1" dirty="0" smtClean="0"/>
              <a:t>Formal tagging </a:t>
            </a:r>
            <a:r>
              <a:rPr lang="en-US" sz="2000" dirty="0" smtClean="0"/>
              <a:t>methods add information to a tag according to a set of tagging standards</a:t>
            </a:r>
          </a:p>
          <a:p>
            <a:endParaRPr lang="en-US" sz="2000" dirty="0"/>
          </a:p>
        </p:txBody>
      </p:sp>
      <p:pic>
        <p:nvPicPr>
          <p:cNvPr id="4" name="Picture 3" descr="Fig05-16.bmp"/>
          <p:cNvPicPr>
            <a:picLocks noChangeAspect="1"/>
          </p:cNvPicPr>
          <p:nvPr/>
        </p:nvPicPr>
        <p:blipFill>
          <a:blip r:embed="rId2" cstate="print"/>
          <a:stretch>
            <a:fillRect/>
          </a:stretch>
        </p:blipFill>
        <p:spPr>
          <a:xfrm>
            <a:off x="2438400" y="1447800"/>
            <a:ext cx="6547121" cy="4386774"/>
          </a:xfrm>
          <a:prstGeom prst="rect">
            <a:avLst/>
          </a:prstGeom>
        </p:spPr>
      </p:pic>
      <p:pic>
        <p:nvPicPr>
          <p:cNvPr id="10242" name="Picture 2"/>
          <p:cNvPicPr>
            <a:picLocks noChangeAspect="1" noChangeArrowheads="1"/>
          </p:cNvPicPr>
          <p:nvPr/>
        </p:nvPicPr>
        <p:blipFill>
          <a:blip r:embed="rId3" cstate="print"/>
          <a:srcRect/>
          <a:stretch>
            <a:fillRect/>
          </a:stretch>
        </p:blipFill>
        <p:spPr bwMode="auto">
          <a:xfrm>
            <a:off x="2514600" y="6019800"/>
            <a:ext cx="3638550" cy="1809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24</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a:t>
            </a:r>
            <a:endParaRPr lang="en-US" dirty="0"/>
          </a:p>
        </p:txBody>
      </p:sp>
      <p:sp>
        <p:nvSpPr>
          <p:cNvPr id="3" name="Content Placeholder 2"/>
          <p:cNvSpPr>
            <a:spLocks noGrp="1"/>
          </p:cNvSpPr>
          <p:nvPr>
            <p:ph idx="1"/>
          </p:nvPr>
        </p:nvSpPr>
        <p:spPr>
          <a:xfrm>
            <a:off x="393700" y="1511300"/>
            <a:ext cx="8750300" cy="4737100"/>
          </a:xfrm>
        </p:spPr>
        <p:txBody>
          <a:bodyPr/>
          <a:lstStyle/>
          <a:p>
            <a:r>
              <a:rPr lang="en-US" sz="2400" dirty="0" smtClean="0"/>
              <a:t>All of the creations that materialize from the mind or intellect are considered </a:t>
            </a:r>
            <a:r>
              <a:rPr lang="en-US" sz="2400" b="1" dirty="0" smtClean="0"/>
              <a:t>intellectual property</a:t>
            </a:r>
          </a:p>
          <a:p>
            <a:r>
              <a:rPr lang="en-US" sz="2400" dirty="0" smtClean="0"/>
              <a:t>Inventors, artists, writers, and other creative individuals are the owners of their intellectual property</a:t>
            </a:r>
          </a:p>
          <a:p>
            <a:r>
              <a:rPr lang="en-US" sz="2400" dirty="0" smtClean="0"/>
              <a:t>There are four categories of intellectual property:</a:t>
            </a:r>
          </a:p>
          <a:p>
            <a:pPr lvl="1"/>
            <a:r>
              <a:rPr lang="en-US" sz="2000" dirty="0" smtClean="0"/>
              <a:t>Patents</a:t>
            </a:r>
          </a:p>
          <a:p>
            <a:pPr lvl="1"/>
            <a:r>
              <a:rPr lang="en-US" sz="2000" dirty="0" smtClean="0"/>
              <a:t>Trademarks</a:t>
            </a:r>
          </a:p>
          <a:p>
            <a:pPr lvl="1"/>
            <a:r>
              <a:rPr lang="en-US" sz="2000" dirty="0" smtClean="0"/>
              <a:t>Copyrights</a:t>
            </a:r>
          </a:p>
          <a:p>
            <a:pPr lvl="1"/>
            <a:r>
              <a:rPr lang="en-US" sz="2000" dirty="0" smtClean="0"/>
              <a:t>Trade secrets</a:t>
            </a:r>
          </a:p>
          <a:p>
            <a:r>
              <a:rPr lang="en-US" sz="2400" dirty="0" smtClean="0"/>
              <a:t>A </a:t>
            </a:r>
            <a:r>
              <a:rPr lang="en-US" sz="2400" b="1" dirty="0" smtClean="0"/>
              <a:t>trademark</a:t>
            </a:r>
            <a:r>
              <a:rPr lang="en-US" sz="2400" dirty="0" smtClean="0"/>
              <a:t> is any word, name, symbol, or design used in commerce to identify and distinguish the goods of one company from those of another</a:t>
            </a:r>
            <a:endParaRPr lang="en-US" sz="2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25</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a:t>
            </a:r>
            <a:endParaRPr lang="en-US" dirty="0"/>
          </a:p>
        </p:txBody>
      </p:sp>
      <p:sp>
        <p:nvSpPr>
          <p:cNvPr id="3" name="Content Placeholder 2"/>
          <p:cNvSpPr>
            <a:spLocks noGrp="1"/>
          </p:cNvSpPr>
          <p:nvPr>
            <p:ph idx="1"/>
          </p:nvPr>
        </p:nvSpPr>
        <p:spPr>
          <a:xfrm>
            <a:off x="393700" y="1905000"/>
            <a:ext cx="8750300" cy="3898900"/>
          </a:xfrm>
        </p:spPr>
        <p:txBody>
          <a:bodyPr/>
          <a:lstStyle/>
          <a:p>
            <a:r>
              <a:rPr lang="en-US" b="1" dirty="0" smtClean="0"/>
              <a:t>Copyright</a:t>
            </a:r>
            <a:r>
              <a:rPr lang="en-US" dirty="0" smtClean="0"/>
              <a:t> is a form of legal protection that grants the author of an original work an exclusive right to copy, distribute, and sell</a:t>
            </a:r>
          </a:p>
          <a:p>
            <a:r>
              <a:rPr lang="en-US" b="1" dirty="0" smtClean="0"/>
              <a:t>Public domain </a:t>
            </a:r>
            <a:r>
              <a:rPr lang="en-US" dirty="0" smtClean="0"/>
              <a:t>refers to the status of works with expired copyrights or whose creators have forfeited their copyright; the works of Shakespeare are in the public domain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26</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a:t>
            </a:r>
            <a:endParaRPr lang="en-US" dirty="0"/>
          </a:p>
        </p:txBody>
      </p:sp>
      <p:sp>
        <p:nvSpPr>
          <p:cNvPr id="3" name="Content Placeholder 2"/>
          <p:cNvSpPr>
            <a:spLocks noGrp="1"/>
          </p:cNvSpPr>
          <p:nvPr>
            <p:ph idx="1"/>
          </p:nvPr>
        </p:nvSpPr>
        <p:spPr>
          <a:xfrm>
            <a:off x="0" y="1524000"/>
            <a:ext cx="3035300" cy="2755900"/>
          </a:xfrm>
        </p:spPr>
        <p:txBody>
          <a:bodyPr/>
          <a:lstStyle/>
          <a:p>
            <a:r>
              <a:rPr lang="en-US" sz="2400" dirty="0" smtClean="0"/>
              <a:t>A Creative Commons license is based on five rights that copyright holders can grant or deny to others:</a:t>
            </a:r>
            <a:endParaRPr lang="en-US" sz="2400" dirty="0"/>
          </a:p>
        </p:txBody>
      </p:sp>
      <p:pic>
        <p:nvPicPr>
          <p:cNvPr id="4" name="Picture 3" descr="Fig05-19.bmp"/>
          <p:cNvPicPr>
            <a:picLocks noChangeAspect="1"/>
          </p:cNvPicPr>
          <p:nvPr/>
        </p:nvPicPr>
        <p:blipFill>
          <a:blip r:embed="rId2" cstate="print"/>
          <a:srcRect b="31931"/>
          <a:stretch>
            <a:fillRect/>
          </a:stretch>
        </p:blipFill>
        <p:spPr>
          <a:xfrm>
            <a:off x="3886200" y="1295400"/>
            <a:ext cx="4747098" cy="4648200"/>
          </a:xfrm>
          <a:prstGeom prst="rect">
            <a:avLst/>
          </a:prstGeom>
        </p:spPr>
      </p:pic>
      <p:pic>
        <p:nvPicPr>
          <p:cNvPr id="11266" name="Picture 2"/>
          <p:cNvPicPr>
            <a:picLocks noChangeAspect="1" noChangeArrowheads="1"/>
          </p:cNvPicPr>
          <p:nvPr/>
        </p:nvPicPr>
        <p:blipFill>
          <a:blip r:embed="rId3" cstate="print"/>
          <a:srcRect/>
          <a:stretch>
            <a:fillRect/>
          </a:stretch>
        </p:blipFill>
        <p:spPr bwMode="auto">
          <a:xfrm>
            <a:off x="381000" y="5410200"/>
            <a:ext cx="2990850" cy="2762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27</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a:t>
            </a:r>
            <a:endParaRPr lang="en-US" dirty="0"/>
          </a:p>
        </p:txBody>
      </p:sp>
      <p:sp>
        <p:nvSpPr>
          <p:cNvPr id="3" name="Content Placeholder 2"/>
          <p:cNvSpPr>
            <a:spLocks noGrp="1"/>
          </p:cNvSpPr>
          <p:nvPr>
            <p:ph idx="1"/>
          </p:nvPr>
        </p:nvSpPr>
        <p:spPr>
          <a:xfrm>
            <a:off x="0" y="1447801"/>
            <a:ext cx="4254500" cy="4267200"/>
          </a:xfrm>
        </p:spPr>
        <p:txBody>
          <a:bodyPr/>
          <a:lstStyle/>
          <a:p>
            <a:r>
              <a:rPr lang="en-US" sz="2800" dirty="0" smtClean="0"/>
              <a:t>Whereas copyright is designed to limit the use of a work, </a:t>
            </a:r>
            <a:r>
              <a:rPr lang="en-US" sz="2800" b="1" dirty="0" smtClean="0"/>
              <a:t>copyleft</a:t>
            </a:r>
            <a:r>
              <a:rPr lang="en-US" sz="2800" dirty="0" smtClean="0"/>
              <a:t> is designed to make a work freely available for distribution and modification under the condition that all derivative works use the same license</a:t>
            </a:r>
            <a:endParaRPr lang="en-US" sz="2800" dirty="0"/>
          </a:p>
        </p:txBody>
      </p:sp>
      <p:pic>
        <p:nvPicPr>
          <p:cNvPr id="4" name="Picture 3" descr="Fig05-20.bmp"/>
          <p:cNvPicPr>
            <a:picLocks noChangeAspect="1"/>
          </p:cNvPicPr>
          <p:nvPr/>
        </p:nvPicPr>
        <p:blipFill>
          <a:blip r:embed="rId2" cstate="print"/>
          <a:stretch>
            <a:fillRect/>
          </a:stretch>
        </p:blipFill>
        <p:spPr>
          <a:xfrm>
            <a:off x="4876800" y="1163253"/>
            <a:ext cx="4267200" cy="5065429"/>
          </a:xfrm>
          <a:prstGeom prst="rect">
            <a:avLst/>
          </a:prstGeom>
        </p:spPr>
      </p:pic>
      <p:pic>
        <p:nvPicPr>
          <p:cNvPr id="12290" name="Picture 2"/>
          <p:cNvPicPr>
            <a:picLocks noChangeAspect="1" noChangeArrowheads="1"/>
          </p:cNvPicPr>
          <p:nvPr/>
        </p:nvPicPr>
        <p:blipFill>
          <a:blip r:embed="rId3" cstate="print"/>
          <a:srcRect/>
          <a:stretch>
            <a:fillRect/>
          </a:stretch>
        </p:blipFill>
        <p:spPr bwMode="auto">
          <a:xfrm>
            <a:off x="2057400" y="6019800"/>
            <a:ext cx="2238375" cy="2381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28</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a:t>
            </a:r>
            <a:endParaRPr lang="en-US" dirty="0"/>
          </a:p>
        </p:txBody>
      </p:sp>
      <p:sp>
        <p:nvSpPr>
          <p:cNvPr id="3" name="Content Placeholder 2"/>
          <p:cNvSpPr>
            <a:spLocks noGrp="1"/>
          </p:cNvSpPr>
          <p:nvPr>
            <p:ph idx="1"/>
          </p:nvPr>
        </p:nvSpPr>
        <p:spPr>
          <a:xfrm>
            <a:off x="393700" y="1511301"/>
            <a:ext cx="8750300" cy="1841500"/>
          </a:xfrm>
        </p:spPr>
        <p:txBody>
          <a:bodyPr/>
          <a:lstStyle/>
          <a:p>
            <a:r>
              <a:rPr lang="en-US" sz="2400" b="1" dirty="0" smtClean="0"/>
              <a:t>Fair use </a:t>
            </a:r>
            <a:r>
              <a:rPr lang="en-US" sz="2400" dirty="0" smtClean="0"/>
              <a:t>allows for the limited use of copyrighted material without obtaining permission from the copyright holder</a:t>
            </a:r>
          </a:p>
          <a:p>
            <a:r>
              <a:rPr lang="en-US" sz="2400" dirty="0" smtClean="0"/>
              <a:t>United states copyright regulations include four factors that characterize fair use:</a:t>
            </a:r>
            <a:endParaRPr lang="en-US" sz="2400" dirty="0"/>
          </a:p>
        </p:txBody>
      </p:sp>
      <p:pic>
        <p:nvPicPr>
          <p:cNvPr id="13314" name="Picture 2"/>
          <p:cNvPicPr>
            <a:picLocks noChangeAspect="1" noChangeArrowheads="1"/>
          </p:cNvPicPr>
          <p:nvPr/>
        </p:nvPicPr>
        <p:blipFill>
          <a:blip r:embed="rId2" cstate="print"/>
          <a:srcRect/>
          <a:stretch>
            <a:fillRect/>
          </a:stretch>
        </p:blipFill>
        <p:spPr bwMode="auto">
          <a:xfrm>
            <a:off x="1676400" y="3429000"/>
            <a:ext cx="6244370" cy="266700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29</a:t>
            </a:fld>
            <a:endParaRPr lang="en-US"/>
          </a:p>
        </p:txBody>
      </p:sp>
      <p:sp>
        <p:nvSpPr>
          <p:cNvPr id="6" name="Footer Placeholder 5"/>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 Social Networking</a:t>
            </a:r>
            <a:endParaRPr lang="en-US" dirty="0"/>
          </a:p>
        </p:txBody>
      </p:sp>
      <p:sp>
        <p:nvSpPr>
          <p:cNvPr id="3" name="Content Placeholder 2"/>
          <p:cNvSpPr>
            <a:spLocks noGrp="1"/>
          </p:cNvSpPr>
          <p:nvPr>
            <p:ph idx="1"/>
          </p:nvPr>
        </p:nvSpPr>
        <p:spPr/>
        <p:txBody>
          <a:bodyPr/>
          <a:lstStyle/>
          <a:p>
            <a:r>
              <a:rPr lang="en-US" sz="4400" dirty="0" smtClean="0"/>
              <a:t>The Social Media Mix</a:t>
            </a:r>
          </a:p>
          <a:p>
            <a:r>
              <a:rPr lang="en-US" sz="4400" dirty="0" smtClean="0"/>
              <a:t>Social Networking Evolution</a:t>
            </a:r>
          </a:p>
          <a:p>
            <a:r>
              <a:rPr lang="en-US" sz="4400" dirty="0" smtClean="0"/>
              <a:t>Social Networking Basics</a:t>
            </a:r>
          </a:p>
          <a:p>
            <a:r>
              <a:rPr lang="en-US" sz="4400" dirty="0" smtClean="0"/>
              <a:t>Geosocial Networking</a:t>
            </a:r>
          </a:p>
          <a:p>
            <a:r>
              <a:rPr lang="en-US" sz="4400" dirty="0" smtClean="0"/>
              <a:t>Social Network Analytics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a:t>
            </a:r>
            <a:endParaRPr lang="en-US" dirty="0"/>
          </a:p>
        </p:txBody>
      </p:sp>
      <p:sp>
        <p:nvSpPr>
          <p:cNvPr id="3" name="Content Placeholder 2"/>
          <p:cNvSpPr>
            <a:spLocks noGrp="1"/>
          </p:cNvSpPr>
          <p:nvPr>
            <p:ph idx="1"/>
          </p:nvPr>
        </p:nvSpPr>
        <p:spPr/>
        <p:txBody>
          <a:bodyPr/>
          <a:lstStyle/>
          <a:p>
            <a:r>
              <a:rPr lang="en-US" sz="3000" dirty="0" smtClean="0"/>
              <a:t>A </a:t>
            </a:r>
            <a:r>
              <a:rPr lang="en-US" sz="3000" b="1" dirty="0" smtClean="0"/>
              <a:t>derivative work </a:t>
            </a:r>
            <a:r>
              <a:rPr lang="en-US" sz="3000" dirty="0" smtClean="0"/>
              <a:t>modifies a copyrighted work but does not substantially change its content or purpose; translations and adaptations are examples of derivative work</a:t>
            </a:r>
          </a:p>
          <a:p>
            <a:r>
              <a:rPr lang="en-US" sz="3000" dirty="0" smtClean="0"/>
              <a:t>A </a:t>
            </a:r>
            <a:r>
              <a:rPr lang="en-US" sz="3000" b="1" dirty="0" smtClean="0"/>
              <a:t>transformative work </a:t>
            </a:r>
            <a:r>
              <a:rPr lang="en-US" sz="3000" dirty="0" smtClean="0"/>
              <a:t>repackages a copyrighted work to add new meaning or produce a work that is used for a purpose different from the original work; parodies are considered transformative</a:t>
            </a:r>
            <a:endParaRPr lang="en-US" sz="30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30</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C: Blogs and More</a:t>
            </a:r>
            <a:endParaRPr lang="en-US" dirty="0"/>
          </a:p>
        </p:txBody>
      </p:sp>
      <p:sp>
        <p:nvSpPr>
          <p:cNvPr id="3" name="Content Placeholder 2"/>
          <p:cNvSpPr>
            <a:spLocks noGrp="1"/>
          </p:cNvSpPr>
          <p:nvPr>
            <p:ph idx="1"/>
          </p:nvPr>
        </p:nvSpPr>
        <p:spPr/>
        <p:txBody>
          <a:bodyPr/>
          <a:lstStyle/>
          <a:p>
            <a:r>
              <a:rPr lang="en-US" sz="4400" dirty="0" smtClean="0"/>
              <a:t>Blogs</a:t>
            </a:r>
          </a:p>
          <a:p>
            <a:r>
              <a:rPr lang="en-US" sz="4400" dirty="0" smtClean="0"/>
              <a:t>Microblogs</a:t>
            </a:r>
          </a:p>
          <a:p>
            <a:r>
              <a:rPr lang="en-US" sz="4400" dirty="0" smtClean="0"/>
              <a:t>Wikis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31</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a:t>
            </a:r>
            <a:endParaRPr lang="en-US" dirty="0"/>
          </a:p>
        </p:txBody>
      </p:sp>
      <p:sp>
        <p:nvSpPr>
          <p:cNvPr id="3" name="Content Placeholder 2"/>
          <p:cNvSpPr>
            <a:spLocks noGrp="1"/>
          </p:cNvSpPr>
          <p:nvPr>
            <p:ph idx="1"/>
          </p:nvPr>
        </p:nvSpPr>
        <p:spPr>
          <a:xfrm>
            <a:off x="0" y="1600201"/>
            <a:ext cx="4178300" cy="4038600"/>
          </a:xfrm>
        </p:spPr>
        <p:txBody>
          <a:bodyPr/>
          <a:lstStyle/>
          <a:p>
            <a:r>
              <a:rPr lang="en-US" sz="2800" dirty="0" smtClean="0"/>
              <a:t>A </a:t>
            </a:r>
            <a:r>
              <a:rPr lang="en-US" sz="2800" b="1" dirty="0" smtClean="0"/>
              <a:t>blog</a:t>
            </a:r>
            <a:r>
              <a:rPr lang="en-US" sz="2800" dirty="0" smtClean="0"/>
              <a:t> (short for Web log) is similar to an online diary; it is maintained by a person, a company, or an organization, and it contains a series of entries on one or more topics</a:t>
            </a:r>
            <a:endParaRPr lang="en-US" sz="2800" dirty="0"/>
          </a:p>
        </p:txBody>
      </p:sp>
      <p:pic>
        <p:nvPicPr>
          <p:cNvPr id="4" name="Picture 3" descr="Fig05-21.bmp"/>
          <p:cNvPicPr>
            <a:picLocks noChangeAspect="1"/>
          </p:cNvPicPr>
          <p:nvPr/>
        </p:nvPicPr>
        <p:blipFill>
          <a:blip r:embed="rId2" cstate="print"/>
          <a:stretch>
            <a:fillRect/>
          </a:stretch>
        </p:blipFill>
        <p:spPr>
          <a:xfrm>
            <a:off x="4419600" y="533400"/>
            <a:ext cx="4591922" cy="5730920"/>
          </a:xfrm>
          <a:prstGeom prst="rect">
            <a:avLst/>
          </a:prstGeom>
        </p:spPr>
      </p:pic>
      <p:pic>
        <p:nvPicPr>
          <p:cNvPr id="14339" name="Picture 3"/>
          <p:cNvPicPr>
            <a:picLocks noChangeAspect="1" noChangeArrowheads="1"/>
          </p:cNvPicPr>
          <p:nvPr/>
        </p:nvPicPr>
        <p:blipFill>
          <a:blip r:embed="rId3" cstate="print"/>
          <a:srcRect/>
          <a:stretch>
            <a:fillRect/>
          </a:stretch>
        </p:blipFill>
        <p:spPr bwMode="auto">
          <a:xfrm>
            <a:off x="1981200" y="5867400"/>
            <a:ext cx="2085975" cy="228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32</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a:t>
            </a:r>
            <a:endParaRPr lang="en-US" dirty="0"/>
          </a:p>
        </p:txBody>
      </p:sp>
      <p:sp>
        <p:nvSpPr>
          <p:cNvPr id="3" name="Content Placeholder 2"/>
          <p:cNvSpPr>
            <a:spLocks noGrp="1"/>
          </p:cNvSpPr>
          <p:nvPr>
            <p:ph idx="1"/>
          </p:nvPr>
        </p:nvSpPr>
        <p:spPr/>
        <p:txBody>
          <a:bodyPr/>
          <a:lstStyle/>
          <a:p>
            <a:r>
              <a:rPr lang="en-US" sz="2800" dirty="0" smtClean="0"/>
              <a:t>Blogger and </a:t>
            </a:r>
            <a:r>
              <a:rPr lang="en-US" sz="2800" dirty="0" err="1" smtClean="0"/>
              <a:t>WordPress</a:t>
            </a:r>
            <a:r>
              <a:rPr lang="en-US" sz="2800" dirty="0" smtClean="0"/>
              <a:t> are the most popular blogging platforms</a:t>
            </a:r>
          </a:p>
          <a:p>
            <a:r>
              <a:rPr lang="en-US" sz="2800" dirty="0" smtClean="0"/>
              <a:t>You can use an </a:t>
            </a:r>
            <a:r>
              <a:rPr lang="en-US" sz="2800" b="1" dirty="0" smtClean="0"/>
              <a:t>RSS reader</a:t>
            </a:r>
            <a:r>
              <a:rPr lang="en-US" sz="2800" dirty="0" smtClean="0"/>
              <a:t> or </a:t>
            </a:r>
            <a:r>
              <a:rPr lang="en-US" sz="2800" b="1" dirty="0" smtClean="0"/>
              <a:t>blog aggregator</a:t>
            </a:r>
            <a:r>
              <a:rPr lang="en-US" sz="2800" dirty="0" smtClean="0"/>
              <a:t> to set up a “feed” that monitors your favorite blogs, collects the latest posts, and displays them</a:t>
            </a:r>
          </a:p>
          <a:p>
            <a:r>
              <a:rPr lang="en-US" sz="2800" dirty="0" smtClean="0"/>
              <a:t>The blogosphere—all the blogs and their interconnections—is influential; blogs and other Internet-based news outlets have the potential to reach mass audience</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33</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a:t>
            </a:r>
            <a:endParaRPr lang="en-US" dirty="0"/>
          </a:p>
        </p:txBody>
      </p:sp>
      <p:sp>
        <p:nvSpPr>
          <p:cNvPr id="3" name="Content Placeholder 2"/>
          <p:cNvSpPr>
            <a:spLocks noGrp="1"/>
          </p:cNvSpPr>
          <p:nvPr>
            <p:ph idx="1"/>
          </p:nvPr>
        </p:nvSpPr>
        <p:spPr>
          <a:xfrm>
            <a:off x="0" y="1600200"/>
            <a:ext cx="3276600" cy="4114800"/>
          </a:xfrm>
        </p:spPr>
        <p:txBody>
          <a:bodyPr/>
          <a:lstStyle/>
          <a:p>
            <a:r>
              <a:rPr lang="en-US" sz="2000" dirty="0" smtClean="0"/>
              <a:t>Professional journalists and the media companies they represent are guided by a code of ethics that encourages seeking truth, reporting it, minimizing harm, resisting outside influences, and maintaining accountability</a:t>
            </a:r>
            <a:endParaRPr lang="en-US" sz="2000" dirty="0"/>
          </a:p>
        </p:txBody>
      </p:sp>
      <p:pic>
        <p:nvPicPr>
          <p:cNvPr id="4" name="Picture 3" descr="Fig05-23.bmp"/>
          <p:cNvPicPr>
            <a:picLocks noChangeAspect="1"/>
          </p:cNvPicPr>
          <p:nvPr/>
        </p:nvPicPr>
        <p:blipFill>
          <a:blip r:embed="rId2" cstate="print"/>
          <a:srcRect b="32408"/>
          <a:stretch>
            <a:fillRect/>
          </a:stretch>
        </p:blipFill>
        <p:spPr>
          <a:xfrm>
            <a:off x="3375534" y="1600200"/>
            <a:ext cx="5768466" cy="3657600"/>
          </a:xfrm>
          <a:prstGeom prst="rect">
            <a:avLst/>
          </a:prstGeom>
        </p:spPr>
      </p:pic>
      <p:pic>
        <p:nvPicPr>
          <p:cNvPr id="15362" name="Picture 2"/>
          <p:cNvPicPr>
            <a:picLocks noChangeAspect="1" noChangeArrowheads="1"/>
          </p:cNvPicPr>
          <p:nvPr/>
        </p:nvPicPr>
        <p:blipFill>
          <a:blip r:embed="rId3" cstate="print"/>
          <a:srcRect/>
          <a:stretch>
            <a:fillRect/>
          </a:stretch>
        </p:blipFill>
        <p:spPr bwMode="auto">
          <a:xfrm>
            <a:off x="6324600" y="1219200"/>
            <a:ext cx="2247900" cy="2476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34</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Microblogs</a:t>
            </a:r>
            <a:endParaRPr lang="en-US" dirty="0"/>
          </a:p>
        </p:txBody>
      </p:sp>
      <p:sp>
        <p:nvSpPr>
          <p:cNvPr id="3" name="Content Placeholder 2"/>
          <p:cNvSpPr>
            <a:spLocks noGrp="1"/>
          </p:cNvSpPr>
          <p:nvPr>
            <p:ph idx="1"/>
          </p:nvPr>
        </p:nvSpPr>
        <p:spPr/>
        <p:txBody>
          <a:bodyPr/>
          <a:lstStyle/>
          <a:p>
            <a:r>
              <a:rPr lang="en-US" dirty="0" smtClean="0"/>
              <a:t>Twitter was modeled as a Web-based version of the text messaging services offered on mobile phones; it is an example of a microblogging service</a:t>
            </a:r>
          </a:p>
          <a:p>
            <a:r>
              <a:rPr lang="en-US" dirty="0" smtClean="0"/>
              <a:t>A </a:t>
            </a:r>
            <a:r>
              <a:rPr lang="en-US" b="1" dirty="0" smtClean="0"/>
              <a:t>microblogging service</a:t>
            </a:r>
            <a:r>
              <a:rPr lang="en-US" dirty="0" smtClean="0"/>
              <a:t> is essentially a short blog post</a:t>
            </a:r>
          </a:p>
          <a:p>
            <a:r>
              <a:rPr lang="en-US" dirty="0" smtClean="0"/>
              <a:t>Twitter messages, called tweets, are limited to 140 characters</a:t>
            </a:r>
          </a:p>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35</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Microblogs</a:t>
            </a:r>
            <a:endParaRPr lang="en-US" dirty="0"/>
          </a:p>
        </p:txBody>
      </p:sp>
      <p:sp>
        <p:nvSpPr>
          <p:cNvPr id="3" name="Content Placeholder 2"/>
          <p:cNvSpPr>
            <a:spLocks noGrp="1"/>
          </p:cNvSpPr>
          <p:nvPr>
            <p:ph idx="1"/>
          </p:nvPr>
        </p:nvSpPr>
        <p:spPr>
          <a:xfrm>
            <a:off x="381000" y="1524000"/>
            <a:ext cx="3352800" cy="3124200"/>
          </a:xfrm>
        </p:spPr>
        <p:txBody>
          <a:bodyPr/>
          <a:lstStyle/>
          <a:p>
            <a:r>
              <a:rPr lang="en-US" sz="2400" dirty="0" smtClean="0"/>
              <a:t>Twitter has a vocabulary all its own, and some of its terminology has spilled over to other social media</a:t>
            </a:r>
            <a:endParaRPr lang="en-US" sz="2400" dirty="0"/>
          </a:p>
        </p:txBody>
      </p:sp>
      <p:pic>
        <p:nvPicPr>
          <p:cNvPr id="16386" name="Picture 2"/>
          <p:cNvPicPr>
            <a:picLocks noChangeAspect="1" noChangeArrowheads="1"/>
          </p:cNvPicPr>
          <p:nvPr/>
        </p:nvPicPr>
        <p:blipFill>
          <a:blip r:embed="rId2" cstate="print"/>
          <a:srcRect/>
          <a:stretch>
            <a:fillRect/>
          </a:stretch>
        </p:blipFill>
        <p:spPr bwMode="auto">
          <a:xfrm>
            <a:off x="3886200" y="1295400"/>
            <a:ext cx="5103191" cy="5030288"/>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762001" y="4741296"/>
            <a:ext cx="2514599" cy="364104"/>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36</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Wikis</a:t>
            </a:r>
            <a:endParaRPr lang="en-US" dirty="0"/>
          </a:p>
        </p:txBody>
      </p:sp>
      <p:sp>
        <p:nvSpPr>
          <p:cNvPr id="3" name="Content Placeholder 2"/>
          <p:cNvSpPr>
            <a:spLocks noGrp="1"/>
          </p:cNvSpPr>
          <p:nvPr>
            <p:ph idx="1"/>
          </p:nvPr>
        </p:nvSpPr>
        <p:spPr>
          <a:xfrm>
            <a:off x="0" y="1447800"/>
            <a:ext cx="4025900" cy="4876800"/>
          </a:xfrm>
        </p:spPr>
        <p:txBody>
          <a:bodyPr/>
          <a:lstStyle/>
          <a:p>
            <a:r>
              <a:rPr lang="en-US" sz="2200" dirty="0" smtClean="0"/>
              <a:t>A </a:t>
            </a:r>
            <a:r>
              <a:rPr lang="en-US" sz="2200" b="1" dirty="0" smtClean="0"/>
              <a:t>wiki</a:t>
            </a:r>
            <a:r>
              <a:rPr lang="en-US" sz="2200" dirty="0" smtClean="0"/>
              <a:t> is a collaborative Web application that provides tools that enable contributors to post, read, and modify content</a:t>
            </a:r>
          </a:p>
          <a:p>
            <a:r>
              <a:rPr lang="en-US" sz="2200" dirty="0" smtClean="0"/>
              <a:t>Participants are encouraged to register with the Wikipedia community and become “</a:t>
            </a:r>
            <a:r>
              <a:rPr lang="en-US" sz="2200" dirty="0" err="1" smtClean="0"/>
              <a:t>Wikipedians</a:t>
            </a:r>
            <a:r>
              <a:rPr lang="en-US" sz="2200" dirty="0" smtClean="0"/>
              <a:t>”</a:t>
            </a:r>
          </a:p>
          <a:p>
            <a:r>
              <a:rPr lang="en-US" sz="2200" dirty="0" smtClean="0"/>
              <a:t>As of 2014, more than 75,000 participants were regular contributors</a:t>
            </a:r>
            <a:endParaRPr lang="en-US" sz="2200" dirty="0"/>
          </a:p>
        </p:txBody>
      </p:sp>
      <p:pic>
        <p:nvPicPr>
          <p:cNvPr id="4" name="Picture 3" descr="Fig05-25.bmp"/>
          <p:cNvPicPr>
            <a:picLocks noChangeAspect="1"/>
          </p:cNvPicPr>
          <p:nvPr/>
        </p:nvPicPr>
        <p:blipFill>
          <a:blip r:embed="rId2" cstate="print"/>
          <a:stretch>
            <a:fillRect/>
          </a:stretch>
        </p:blipFill>
        <p:spPr>
          <a:xfrm>
            <a:off x="4133621" y="2286000"/>
            <a:ext cx="5010379" cy="2544469"/>
          </a:xfrm>
          <a:prstGeom prst="rect">
            <a:avLst/>
          </a:prstGeom>
        </p:spPr>
      </p:pic>
      <p:pic>
        <p:nvPicPr>
          <p:cNvPr id="17410" name="Picture 2"/>
          <p:cNvPicPr>
            <a:picLocks noChangeAspect="1" noChangeArrowheads="1"/>
          </p:cNvPicPr>
          <p:nvPr/>
        </p:nvPicPr>
        <p:blipFill>
          <a:blip r:embed="rId3" cstate="print"/>
          <a:srcRect/>
          <a:stretch>
            <a:fillRect/>
          </a:stretch>
        </p:blipFill>
        <p:spPr bwMode="auto">
          <a:xfrm>
            <a:off x="5562600" y="1600200"/>
            <a:ext cx="2657475" cy="2381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37</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Wikis</a:t>
            </a:r>
            <a:endParaRPr lang="en-US" dirty="0"/>
          </a:p>
        </p:txBody>
      </p:sp>
      <p:pic>
        <p:nvPicPr>
          <p:cNvPr id="4" name="Content Placeholder 3" descr="Fig05-26.bmp"/>
          <p:cNvPicPr>
            <a:picLocks noGrp="1" noChangeAspect="1"/>
          </p:cNvPicPr>
          <p:nvPr>
            <p:ph idx="1"/>
          </p:nvPr>
        </p:nvPicPr>
        <p:blipFill>
          <a:blip r:embed="rId2" cstate="print"/>
          <a:stretch>
            <a:fillRect/>
          </a:stretch>
        </p:blipFill>
        <p:spPr>
          <a:xfrm>
            <a:off x="3429000" y="360478"/>
            <a:ext cx="4724400" cy="5996770"/>
          </a:xfrm>
        </p:spPr>
      </p:pic>
      <p:pic>
        <p:nvPicPr>
          <p:cNvPr id="18434" name="Picture 2"/>
          <p:cNvPicPr>
            <a:picLocks noChangeAspect="1" noChangeArrowheads="1"/>
          </p:cNvPicPr>
          <p:nvPr/>
        </p:nvPicPr>
        <p:blipFill>
          <a:blip r:embed="rId3" cstate="print"/>
          <a:srcRect/>
          <a:stretch>
            <a:fillRect/>
          </a:stretch>
        </p:blipFill>
        <p:spPr bwMode="auto">
          <a:xfrm>
            <a:off x="609600" y="3276600"/>
            <a:ext cx="2247900" cy="26670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38</a:t>
            </a:fld>
            <a:endParaRPr lang="en-US"/>
          </a:p>
        </p:txBody>
      </p:sp>
      <p:sp>
        <p:nvSpPr>
          <p:cNvPr id="6" name="Footer Placeholder 5"/>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Wikis</a:t>
            </a:r>
            <a:endParaRPr lang="en-US" dirty="0"/>
          </a:p>
        </p:txBody>
      </p:sp>
      <p:pic>
        <p:nvPicPr>
          <p:cNvPr id="4" name="Content Placeholder 3" descr="Fig05-27.bmp"/>
          <p:cNvPicPr>
            <a:picLocks noGrp="1" noChangeAspect="1"/>
          </p:cNvPicPr>
          <p:nvPr>
            <p:ph idx="1"/>
          </p:nvPr>
        </p:nvPicPr>
        <p:blipFill>
          <a:blip r:embed="rId2" cstate="print"/>
          <a:stretch>
            <a:fillRect/>
          </a:stretch>
        </p:blipFill>
        <p:spPr>
          <a:xfrm>
            <a:off x="3200400" y="533400"/>
            <a:ext cx="4281625" cy="5693368"/>
          </a:xfrm>
        </p:spPr>
      </p:pic>
      <p:pic>
        <p:nvPicPr>
          <p:cNvPr id="19458" name="Picture 2"/>
          <p:cNvPicPr>
            <a:picLocks noChangeAspect="1" noChangeArrowheads="1"/>
          </p:cNvPicPr>
          <p:nvPr/>
        </p:nvPicPr>
        <p:blipFill>
          <a:blip r:embed="rId3" cstate="print"/>
          <a:srcRect/>
          <a:stretch>
            <a:fillRect/>
          </a:stretch>
        </p:blipFill>
        <p:spPr bwMode="auto">
          <a:xfrm>
            <a:off x="762000" y="3429000"/>
            <a:ext cx="1619250" cy="23812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39</a:t>
            </a:fld>
            <a:endParaRPr lang="en-US"/>
          </a:p>
        </p:txBody>
      </p:sp>
      <p:sp>
        <p:nvSpPr>
          <p:cNvPr id="6" name="Footer Placeholder 5"/>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Social Media Mix</a:t>
            </a:r>
            <a:endParaRPr lang="en-US" dirty="0"/>
          </a:p>
        </p:txBody>
      </p:sp>
      <p:sp>
        <p:nvSpPr>
          <p:cNvPr id="3" name="Content Placeholder 2"/>
          <p:cNvSpPr>
            <a:spLocks noGrp="1"/>
          </p:cNvSpPr>
          <p:nvPr>
            <p:ph idx="1"/>
          </p:nvPr>
        </p:nvSpPr>
        <p:spPr>
          <a:xfrm>
            <a:off x="685800" y="1752600"/>
            <a:ext cx="8140700" cy="3962400"/>
          </a:xfrm>
        </p:spPr>
        <p:txBody>
          <a:bodyPr/>
          <a:lstStyle/>
          <a:p>
            <a:r>
              <a:rPr lang="en-US" sz="3600" b="1" dirty="0" smtClean="0"/>
              <a:t>Social media </a:t>
            </a:r>
            <a:r>
              <a:rPr lang="en-US" sz="3600" dirty="0" smtClean="0"/>
              <a:t>are online services that facilitate communication and interaction among people who want to share information about their lives, issues, and events using a multimedia mix of text, pictures, video, and audio</a:t>
            </a:r>
            <a:endParaRPr lang="en-US" sz="3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304800"/>
            <a:ext cx="8340725" cy="1047750"/>
          </a:xfrm>
        </p:spPr>
        <p:txBody>
          <a:bodyPr/>
          <a:lstStyle/>
          <a:p>
            <a:r>
              <a:rPr lang="en-US" dirty="0" smtClean="0"/>
              <a:t>Wikis</a:t>
            </a:r>
            <a:endParaRPr lang="en-US" dirty="0"/>
          </a:p>
        </p:txBody>
      </p:sp>
      <p:pic>
        <p:nvPicPr>
          <p:cNvPr id="4" name="Content Placeholder 3" descr="Fig05-28.bmp"/>
          <p:cNvPicPr>
            <a:picLocks noGrp="1" noChangeAspect="1"/>
          </p:cNvPicPr>
          <p:nvPr>
            <p:ph idx="1"/>
          </p:nvPr>
        </p:nvPicPr>
        <p:blipFill>
          <a:blip r:embed="rId2" cstate="print"/>
          <a:stretch>
            <a:fillRect/>
          </a:stretch>
        </p:blipFill>
        <p:spPr>
          <a:xfrm>
            <a:off x="1524001" y="1312420"/>
            <a:ext cx="6096000" cy="4912405"/>
          </a:xfrm>
        </p:spPr>
      </p:pic>
      <p:pic>
        <p:nvPicPr>
          <p:cNvPr id="20482" name="Picture 2"/>
          <p:cNvPicPr>
            <a:picLocks noChangeAspect="1" noChangeArrowheads="1"/>
          </p:cNvPicPr>
          <p:nvPr/>
        </p:nvPicPr>
        <p:blipFill>
          <a:blip r:embed="rId3" cstate="print"/>
          <a:srcRect/>
          <a:stretch>
            <a:fillRect/>
          </a:stretch>
        </p:blipFill>
        <p:spPr bwMode="auto">
          <a:xfrm>
            <a:off x="4495800" y="990600"/>
            <a:ext cx="3133725" cy="23812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40</a:t>
            </a:fld>
            <a:endParaRPr lang="en-US"/>
          </a:p>
        </p:txBody>
      </p:sp>
      <p:sp>
        <p:nvSpPr>
          <p:cNvPr id="6" name="Footer Placeholder 5"/>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Section D: Online Communication</a:t>
            </a:r>
            <a:endParaRPr lang="en-US" sz="3900" dirty="0"/>
          </a:p>
        </p:txBody>
      </p:sp>
      <p:sp>
        <p:nvSpPr>
          <p:cNvPr id="3" name="Content Placeholder 2"/>
          <p:cNvSpPr>
            <a:spLocks noGrp="1"/>
          </p:cNvSpPr>
          <p:nvPr>
            <p:ph idx="1"/>
          </p:nvPr>
        </p:nvSpPr>
        <p:spPr/>
        <p:txBody>
          <a:bodyPr/>
          <a:lstStyle/>
          <a:p>
            <a:r>
              <a:rPr lang="en-US" sz="4400" dirty="0" smtClean="0"/>
              <a:t>Communication Matrix</a:t>
            </a:r>
          </a:p>
          <a:p>
            <a:r>
              <a:rPr lang="en-US" sz="4400" dirty="0" smtClean="0"/>
              <a:t>Email</a:t>
            </a:r>
          </a:p>
          <a:p>
            <a:r>
              <a:rPr lang="en-US" sz="4400" dirty="0" smtClean="0"/>
              <a:t>Online Chat</a:t>
            </a:r>
          </a:p>
          <a:p>
            <a:r>
              <a:rPr lang="en-US" sz="4400" dirty="0" smtClean="0"/>
              <a:t>Voice and Video over IP</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41</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Matrix</a:t>
            </a:r>
            <a:endParaRPr lang="en-US" dirty="0"/>
          </a:p>
        </p:txBody>
      </p:sp>
      <p:sp>
        <p:nvSpPr>
          <p:cNvPr id="3" name="Content Placeholder 2"/>
          <p:cNvSpPr>
            <a:spLocks noGrp="1"/>
          </p:cNvSpPr>
          <p:nvPr>
            <p:ph idx="1"/>
          </p:nvPr>
        </p:nvSpPr>
        <p:spPr>
          <a:xfrm>
            <a:off x="393700" y="1511301"/>
            <a:ext cx="8750300" cy="1765300"/>
          </a:xfrm>
        </p:spPr>
        <p:txBody>
          <a:bodyPr/>
          <a:lstStyle/>
          <a:p>
            <a:r>
              <a:rPr lang="en-US" sz="2800" dirty="0" smtClean="0"/>
              <a:t>The Internet offers many tools for communicating and collaborating; more are appearing every day</a:t>
            </a:r>
            <a:endParaRPr lang="en-US" sz="2800" dirty="0"/>
          </a:p>
        </p:txBody>
      </p:sp>
      <p:pic>
        <p:nvPicPr>
          <p:cNvPr id="4" name="Picture 3" descr="Fig05-29.bmp"/>
          <p:cNvPicPr>
            <a:picLocks noChangeAspect="1"/>
          </p:cNvPicPr>
          <p:nvPr/>
        </p:nvPicPr>
        <p:blipFill>
          <a:blip r:embed="rId2" cstate="print"/>
          <a:stretch>
            <a:fillRect/>
          </a:stretch>
        </p:blipFill>
        <p:spPr>
          <a:xfrm>
            <a:off x="1828800" y="2743200"/>
            <a:ext cx="5334532" cy="355221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876800" y="2514600"/>
            <a:ext cx="2228850" cy="228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42</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Matrix</a:t>
            </a:r>
            <a:endParaRPr lang="en-US" dirty="0"/>
          </a:p>
        </p:txBody>
      </p:sp>
      <p:sp>
        <p:nvSpPr>
          <p:cNvPr id="3" name="Content Placeholder 2"/>
          <p:cNvSpPr>
            <a:spLocks noGrp="1"/>
          </p:cNvSpPr>
          <p:nvPr>
            <p:ph idx="1"/>
          </p:nvPr>
        </p:nvSpPr>
        <p:spPr/>
        <p:txBody>
          <a:bodyPr/>
          <a:lstStyle/>
          <a:p>
            <a:r>
              <a:rPr lang="en-US" b="1" dirty="0" smtClean="0"/>
              <a:t>Synchronous</a:t>
            </a:r>
            <a:r>
              <a:rPr lang="en-US" dirty="0" smtClean="0"/>
              <a:t> communication – interchanges happen in real time while all parties are online; these communications have the advantage of immediacy</a:t>
            </a:r>
          </a:p>
          <a:p>
            <a:r>
              <a:rPr lang="en-US" b="1" dirty="0" smtClean="0"/>
              <a:t>Asynchronous</a:t>
            </a:r>
            <a:r>
              <a:rPr lang="en-US" dirty="0" smtClean="0"/>
              <a:t> communication – messages are held until the recipient is ready to view them; it offers convenience because information can be gathered whenever you want it</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43</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Matrix</a:t>
            </a:r>
            <a:endParaRPr lang="en-US" dirty="0"/>
          </a:p>
        </p:txBody>
      </p:sp>
      <p:sp>
        <p:nvSpPr>
          <p:cNvPr id="3" name="Content Placeholder 2"/>
          <p:cNvSpPr>
            <a:spLocks noGrp="1"/>
          </p:cNvSpPr>
          <p:nvPr>
            <p:ph idx="1"/>
          </p:nvPr>
        </p:nvSpPr>
        <p:spPr/>
        <p:txBody>
          <a:bodyPr/>
          <a:lstStyle/>
          <a:p>
            <a:r>
              <a:rPr lang="en-US" sz="3000" b="1" dirty="0" smtClean="0"/>
              <a:t>Public</a:t>
            </a:r>
            <a:r>
              <a:rPr lang="en-US" sz="3000" dirty="0" smtClean="0"/>
              <a:t> communications – can be accessed by individuals unknown to the person who created a message; the word </a:t>
            </a:r>
            <a:r>
              <a:rPr lang="en-US" sz="3000" i="1" dirty="0" smtClean="0"/>
              <a:t>posting</a:t>
            </a:r>
            <a:r>
              <a:rPr lang="en-US" sz="3000" dirty="0" smtClean="0"/>
              <a:t> is associated with this type of communication because it is similar to posting a billboard, sign, or poster</a:t>
            </a:r>
          </a:p>
          <a:p>
            <a:r>
              <a:rPr lang="en-US" sz="3000" b="1" dirty="0" smtClean="0"/>
              <a:t>Private</a:t>
            </a:r>
            <a:r>
              <a:rPr lang="en-US" sz="3000" dirty="0" smtClean="0"/>
              <a:t> communications – communications for which you specify one or more recipients; text messaging is a popular type of private communication</a:t>
            </a:r>
            <a:endParaRPr lang="en-US" sz="30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44</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idx="1"/>
          </p:nvPr>
        </p:nvSpPr>
        <p:spPr>
          <a:xfrm>
            <a:off x="838200" y="1219200"/>
            <a:ext cx="7772400" cy="5029200"/>
          </a:xfrm>
        </p:spPr>
        <p:txBody>
          <a:bodyPr/>
          <a:lstStyle/>
          <a:p>
            <a:r>
              <a:rPr lang="en-US" sz="2200" dirty="0" smtClean="0"/>
              <a:t>The term </a:t>
            </a:r>
            <a:r>
              <a:rPr lang="en-US" sz="2200" b="1" dirty="0" smtClean="0"/>
              <a:t>email</a:t>
            </a:r>
            <a:r>
              <a:rPr lang="en-US" sz="2200" dirty="0" smtClean="0"/>
              <a:t> can refer to a single message or to the entire system of computers and software that transmits, receives, and stores email messages</a:t>
            </a:r>
          </a:p>
          <a:p>
            <a:r>
              <a:rPr lang="en-US" sz="2200" dirty="0" smtClean="0"/>
              <a:t>An </a:t>
            </a:r>
            <a:r>
              <a:rPr lang="en-US" sz="2200" b="1" dirty="0" smtClean="0"/>
              <a:t>email message</a:t>
            </a:r>
            <a:r>
              <a:rPr lang="en-US" sz="2200" dirty="0" smtClean="0"/>
              <a:t> is an electronic document transmitted over a computer network</a:t>
            </a:r>
          </a:p>
          <a:p>
            <a:r>
              <a:rPr lang="en-US" sz="2200" dirty="0" smtClean="0"/>
              <a:t>The computers and software that provide email services form an </a:t>
            </a:r>
            <a:r>
              <a:rPr lang="en-US" sz="2200" b="1" dirty="0" smtClean="0"/>
              <a:t>email system</a:t>
            </a:r>
          </a:p>
          <a:p>
            <a:r>
              <a:rPr lang="en-US" sz="2200" dirty="0" smtClean="0"/>
              <a:t>At the heart of a typical email system is an </a:t>
            </a:r>
            <a:r>
              <a:rPr lang="en-US" sz="2200" b="1" dirty="0" smtClean="0"/>
              <a:t>email server</a:t>
            </a:r>
            <a:r>
              <a:rPr lang="en-US" sz="2200" dirty="0" smtClean="0"/>
              <a:t>—a computer that essentially acts as a central post office for a group of people</a:t>
            </a:r>
          </a:p>
          <a:p>
            <a:r>
              <a:rPr lang="en-US" sz="2200" dirty="0" smtClean="0"/>
              <a:t>Email messages have a standard format that consists of a message header and the message body; the </a:t>
            </a:r>
            <a:r>
              <a:rPr lang="en-US" sz="2200" b="1" dirty="0" smtClean="0"/>
              <a:t>message header</a:t>
            </a:r>
            <a:r>
              <a:rPr lang="en-US" sz="2200" dirty="0" smtClean="0"/>
              <a:t> contains the sender and recipient addresses, date, and subject line</a:t>
            </a:r>
            <a:endParaRPr lang="en-US" sz="22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45</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idx="1"/>
          </p:nvPr>
        </p:nvSpPr>
        <p:spPr>
          <a:xfrm>
            <a:off x="393700" y="1511301"/>
            <a:ext cx="8750300" cy="698499"/>
          </a:xfrm>
        </p:spPr>
        <p:txBody>
          <a:bodyPr/>
          <a:lstStyle/>
          <a:p>
            <a:r>
              <a:rPr lang="en-US" sz="2400" dirty="0" smtClean="0"/>
              <a:t>Webmail is typically a free service accessed using a browser</a:t>
            </a:r>
            <a:endParaRPr lang="en-US" sz="2400" dirty="0"/>
          </a:p>
        </p:txBody>
      </p:sp>
      <p:pic>
        <p:nvPicPr>
          <p:cNvPr id="4" name="Picture 3" descr="Fig05-31.bmp"/>
          <p:cNvPicPr>
            <a:picLocks noChangeAspect="1"/>
          </p:cNvPicPr>
          <p:nvPr/>
        </p:nvPicPr>
        <p:blipFill>
          <a:blip r:embed="rId2" cstate="print"/>
          <a:stretch>
            <a:fillRect/>
          </a:stretch>
        </p:blipFill>
        <p:spPr>
          <a:xfrm>
            <a:off x="990600" y="2209800"/>
            <a:ext cx="7300559" cy="3948805"/>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6477000" y="5867400"/>
            <a:ext cx="1257300" cy="2381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46</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idx="1"/>
          </p:nvPr>
        </p:nvSpPr>
        <p:spPr>
          <a:xfrm>
            <a:off x="393700" y="1447800"/>
            <a:ext cx="8750300" cy="4800600"/>
          </a:xfrm>
        </p:spPr>
        <p:txBody>
          <a:bodyPr/>
          <a:lstStyle/>
          <a:p>
            <a:r>
              <a:rPr lang="en-US" sz="2400" b="1" dirty="0" smtClean="0"/>
              <a:t>Pros and Cons of Webmail:</a:t>
            </a:r>
          </a:p>
          <a:p>
            <a:pPr lvl="1"/>
            <a:r>
              <a:rPr lang="en-US" sz="2400" b="1" dirty="0" smtClean="0"/>
              <a:t>Affordable</a:t>
            </a:r>
            <a:r>
              <a:rPr lang="en-US" sz="2400" dirty="0" smtClean="0"/>
              <a:t> – most Webmail is free; you can easily establish additional accounts</a:t>
            </a:r>
          </a:p>
          <a:p>
            <a:pPr lvl="1"/>
            <a:r>
              <a:rPr lang="en-US" sz="2400" b="1" dirty="0" smtClean="0"/>
              <a:t>Access from mobile devices</a:t>
            </a:r>
            <a:r>
              <a:rPr lang="en-US" sz="2400" dirty="0" smtClean="0"/>
              <a:t> – it can be accessed from mobile devices when your computer is not handy</a:t>
            </a:r>
          </a:p>
          <a:p>
            <a:pPr lvl="1"/>
            <a:r>
              <a:rPr lang="en-US" sz="2400" b="1" dirty="0" smtClean="0"/>
              <a:t>Access anywhere</a:t>
            </a:r>
            <a:r>
              <a:rPr lang="en-US" sz="2400" dirty="0" smtClean="0"/>
              <a:t> – it’s ideal for people who travel because messages can be accessed from any computer connected to the Internet</a:t>
            </a:r>
          </a:p>
          <a:p>
            <a:pPr lvl="1"/>
            <a:r>
              <a:rPr lang="en-US" sz="2400" b="1" dirty="0" smtClean="0"/>
              <a:t>Security risks</a:t>
            </a:r>
            <a:r>
              <a:rPr lang="en-US" sz="2400" dirty="0" smtClean="0"/>
              <a:t> – your email messages are stored on Web servers that can be hacked into</a:t>
            </a:r>
          </a:p>
          <a:p>
            <a:pPr lvl="1"/>
            <a:r>
              <a:rPr lang="en-US" sz="2400" b="1" dirty="0" smtClean="0"/>
              <a:t>Advertising</a:t>
            </a:r>
            <a:r>
              <a:rPr lang="en-US" sz="2400" dirty="0" smtClean="0"/>
              <a:t> – free Webmail is supported by advertising, so expect to see ads</a:t>
            </a:r>
            <a:endParaRPr lang="en-US" sz="2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47</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idx="1"/>
          </p:nvPr>
        </p:nvSpPr>
        <p:spPr/>
        <p:txBody>
          <a:bodyPr/>
          <a:lstStyle/>
          <a:p>
            <a:r>
              <a:rPr lang="en-US" sz="2800" dirty="0" smtClean="0"/>
              <a:t>When you use </a:t>
            </a:r>
            <a:r>
              <a:rPr lang="en-US" sz="2800" b="1" dirty="0" smtClean="0"/>
              <a:t>local email</a:t>
            </a:r>
            <a:r>
              <a:rPr lang="en-US" sz="2800" dirty="0" smtClean="0"/>
              <a:t>, an Internet based email server stores your incoming messages until you launch your email client and get your mail</a:t>
            </a:r>
          </a:p>
          <a:p>
            <a:r>
              <a:rPr lang="en-US" sz="2800" dirty="0" smtClean="0"/>
              <a:t>This telecommunications technique is sometimes referred to as </a:t>
            </a:r>
            <a:r>
              <a:rPr lang="en-US" sz="2800" b="1" dirty="0" smtClean="0"/>
              <a:t>store-and-forward</a:t>
            </a:r>
          </a:p>
          <a:p>
            <a:r>
              <a:rPr lang="en-US" sz="2800" dirty="0" smtClean="0"/>
              <a:t>The protocols </a:t>
            </a:r>
            <a:r>
              <a:rPr lang="en-US" sz="2800" b="1" dirty="0" smtClean="0"/>
              <a:t>POP3</a:t>
            </a:r>
            <a:r>
              <a:rPr lang="en-US" sz="2800" dirty="0" smtClean="0"/>
              <a:t> (Post Office Protocol version 3) and </a:t>
            </a:r>
            <a:r>
              <a:rPr lang="en-US" sz="2800" b="1" dirty="0" smtClean="0"/>
              <a:t>IMAP</a:t>
            </a:r>
            <a:r>
              <a:rPr lang="en-US" sz="2800" dirty="0" smtClean="0"/>
              <a:t> (Internet Message Access Protocol) can be used to manage incoming mail</a:t>
            </a:r>
          </a:p>
          <a:p>
            <a:r>
              <a:rPr lang="en-US" sz="2800" b="1" dirty="0" smtClean="0"/>
              <a:t>SMTP</a:t>
            </a:r>
            <a:r>
              <a:rPr lang="en-US" sz="2800" dirty="0" smtClean="0"/>
              <a:t> (Simple Mail Transfer Protocol) handles outgoing mail</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48</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idx="1"/>
          </p:nvPr>
        </p:nvSpPr>
        <p:spPr>
          <a:xfrm>
            <a:off x="228600" y="1524001"/>
            <a:ext cx="4254500" cy="3657600"/>
          </a:xfrm>
        </p:spPr>
        <p:txBody>
          <a:bodyPr/>
          <a:lstStyle/>
          <a:p>
            <a:r>
              <a:rPr lang="en-US" sz="2800" dirty="0" smtClean="0"/>
              <a:t>Keep these protocols in mind when setting up local email because the server you specify for outgoing mail might be different from the server for incoming mail</a:t>
            </a:r>
            <a:endParaRPr lang="en-US" sz="2800" dirty="0"/>
          </a:p>
        </p:txBody>
      </p:sp>
      <p:pic>
        <p:nvPicPr>
          <p:cNvPr id="4" name="Picture 3" descr="Fig05-32.bmp"/>
          <p:cNvPicPr>
            <a:picLocks noChangeAspect="1"/>
          </p:cNvPicPr>
          <p:nvPr/>
        </p:nvPicPr>
        <p:blipFill>
          <a:blip r:embed="rId2" cstate="print"/>
          <a:stretch>
            <a:fillRect/>
          </a:stretch>
        </p:blipFill>
        <p:spPr>
          <a:xfrm>
            <a:off x="4612301" y="990600"/>
            <a:ext cx="4360113" cy="4876800"/>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5867400" y="533400"/>
            <a:ext cx="1533525" cy="2000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49</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Social Media Mix</a:t>
            </a:r>
            <a:endParaRPr lang="en-US" dirty="0"/>
          </a:p>
        </p:txBody>
      </p:sp>
      <p:sp>
        <p:nvSpPr>
          <p:cNvPr id="3" name="Content Placeholder 2"/>
          <p:cNvSpPr>
            <a:spLocks noGrp="1"/>
          </p:cNvSpPr>
          <p:nvPr>
            <p:ph idx="1"/>
          </p:nvPr>
        </p:nvSpPr>
        <p:spPr>
          <a:xfrm>
            <a:off x="393700" y="1511300"/>
            <a:ext cx="3873500" cy="4614863"/>
          </a:xfrm>
        </p:spPr>
        <p:txBody>
          <a:bodyPr/>
          <a:lstStyle/>
          <a:p>
            <a:r>
              <a:rPr lang="en-US" sz="2600" dirty="0" smtClean="0"/>
              <a:t>The </a:t>
            </a:r>
            <a:r>
              <a:rPr lang="en-US" sz="2600" b="1" dirty="0" smtClean="0"/>
              <a:t>Social Media Honeycomb</a:t>
            </a:r>
            <a:r>
              <a:rPr lang="en-US" sz="2600" dirty="0" smtClean="0"/>
              <a:t> provides a visual model for classifying and comparing various social media services</a:t>
            </a:r>
          </a:p>
          <a:p>
            <a:r>
              <a:rPr lang="en-US" sz="2600" dirty="0" smtClean="0"/>
              <a:t>Each hexagon in the honeycomb represents a social media building block</a:t>
            </a:r>
            <a:endParaRPr lang="en-US" sz="2600" dirty="0"/>
          </a:p>
        </p:txBody>
      </p:sp>
      <p:pic>
        <p:nvPicPr>
          <p:cNvPr id="4" name="Picture 3" descr="Fig05-01.bmp"/>
          <p:cNvPicPr>
            <a:picLocks noChangeAspect="1"/>
          </p:cNvPicPr>
          <p:nvPr/>
        </p:nvPicPr>
        <p:blipFill>
          <a:blip r:embed="rId2" cstate="print"/>
          <a:stretch>
            <a:fillRect/>
          </a:stretch>
        </p:blipFill>
        <p:spPr>
          <a:xfrm>
            <a:off x="4419600" y="1219200"/>
            <a:ext cx="4373193" cy="5028542"/>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066800" y="5943600"/>
            <a:ext cx="2352675" cy="2667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idx="1"/>
          </p:nvPr>
        </p:nvSpPr>
        <p:spPr/>
        <p:txBody>
          <a:bodyPr/>
          <a:lstStyle/>
          <a:p>
            <a:r>
              <a:rPr lang="en-US" b="1" dirty="0" smtClean="0"/>
              <a:t>Pros and Cons of Local Email:</a:t>
            </a:r>
          </a:p>
          <a:p>
            <a:pPr lvl="1"/>
            <a:r>
              <a:rPr lang="en-US" b="1" dirty="0" smtClean="0"/>
              <a:t>Offline access</a:t>
            </a:r>
            <a:r>
              <a:rPr lang="en-US" dirty="0" smtClean="0"/>
              <a:t> – you can compose and read mail offline; you only need to go online to transfer outgoing </a:t>
            </a:r>
            <a:r>
              <a:rPr lang="en-US" smtClean="0"/>
              <a:t>mail from </a:t>
            </a:r>
            <a:r>
              <a:rPr lang="en-US" dirty="0" smtClean="0"/>
              <a:t>your Inbox to the email server and to receive incoming messages</a:t>
            </a:r>
          </a:p>
          <a:p>
            <a:pPr lvl="1"/>
            <a:r>
              <a:rPr lang="en-US" b="1" dirty="0" smtClean="0"/>
              <a:t>Control</a:t>
            </a:r>
            <a:r>
              <a:rPr lang="en-US" dirty="0" smtClean="0"/>
              <a:t> – when you use POP3 to collect your mail, your messages are transferred to your computer’s hard disk, where you can control who has access to them</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50</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Chat</a:t>
            </a:r>
            <a:endParaRPr lang="en-US" dirty="0"/>
          </a:p>
        </p:txBody>
      </p:sp>
      <p:sp>
        <p:nvSpPr>
          <p:cNvPr id="3" name="Content Placeholder 2"/>
          <p:cNvSpPr>
            <a:spLocks noGrp="1"/>
          </p:cNvSpPr>
          <p:nvPr>
            <p:ph idx="1"/>
          </p:nvPr>
        </p:nvSpPr>
        <p:spPr/>
        <p:txBody>
          <a:bodyPr/>
          <a:lstStyle/>
          <a:p>
            <a:r>
              <a:rPr lang="en-US" sz="3000" dirty="0" smtClean="0"/>
              <a:t>Online chat services are used when you want to establish two-way communication</a:t>
            </a:r>
          </a:p>
          <a:p>
            <a:r>
              <a:rPr lang="en-US" sz="3000" b="1" dirty="0" smtClean="0"/>
              <a:t>Instant messaging</a:t>
            </a:r>
            <a:r>
              <a:rPr lang="en-US" sz="3000" dirty="0" smtClean="0"/>
              <a:t> (IM) is a synchronous, real-time technology for two or more people to type messages back and forth while online</a:t>
            </a:r>
          </a:p>
          <a:p>
            <a:r>
              <a:rPr lang="en-US" sz="3000" dirty="0" smtClean="0"/>
              <a:t>As the Internet grew, online services, such as Yahoo!, MSN, and AOL developed IM systems</a:t>
            </a:r>
          </a:p>
          <a:p>
            <a:r>
              <a:rPr lang="en-US" sz="3000" dirty="0" smtClean="0"/>
              <a:t>Today, IM is popular for customer service at ecommerce sites</a:t>
            </a:r>
            <a:endParaRPr lang="en-US" sz="30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51</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and Video over IP</a:t>
            </a:r>
            <a:endParaRPr lang="en-US" dirty="0"/>
          </a:p>
        </p:txBody>
      </p:sp>
      <p:sp>
        <p:nvSpPr>
          <p:cNvPr id="3" name="Content Placeholder 2"/>
          <p:cNvSpPr>
            <a:spLocks noGrp="1"/>
          </p:cNvSpPr>
          <p:nvPr>
            <p:ph idx="1"/>
          </p:nvPr>
        </p:nvSpPr>
        <p:spPr>
          <a:xfrm>
            <a:off x="393700" y="1511301"/>
            <a:ext cx="8750300" cy="2679699"/>
          </a:xfrm>
        </p:spPr>
        <p:txBody>
          <a:bodyPr/>
          <a:lstStyle/>
          <a:p>
            <a:r>
              <a:rPr lang="en-US" sz="2300" b="1" dirty="0" smtClean="0"/>
              <a:t>VoIP</a:t>
            </a:r>
            <a:r>
              <a:rPr lang="en-US" sz="2300" dirty="0" smtClean="0"/>
              <a:t> (Voice over Internet Protocol) is a technology that uses a broadband Internet connection instead of PSTN land lines to place voice and video calls</a:t>
            </a:r>
          </a:p>
          <a:p>
            <a:r>
              <a:rPr lang="en-US" sz="2300" dirty="0" smtClean="0"/>
              <a:t>Skype, Google Talk, and </a:t>
            </a:r>
            <a:r>
              <a:rPr lang="en-US" sz="2300" dirty="0" err="1" smtClean="0"/>
              <a:t>Snapchat</a:t>
            </a:r>
            <a:r>
              <a:rPr lang="en-US" sz="2300" dirty="0" smtClean="0"/>
              <a:t> are examples of VoIP</a:t>
            </a:r>
          </a:p>
          <a:p>
            <a:r>
              <a:rPr lang="en-US" sz="2300" dirty="0" err="1" smtClean="0"/>
              <a:t>VoIPs</a:t>
            </a:r>
            <a:r>
              <a:rPr lang="en-US" sz="2300" dirty="0" smtClean="0"/>
              <a:t> work when software converts voice communications and video images into data packets using digitized techniques similar to those presented in Unit 1</a:t>
            </a:r>
            <a:endParaRPr lang="en-US" sz="2300" dirty="0"/>
          </a:p>
        </p:txBody>
      </p:sp>
      <p:pic>
        <p:nvPicPr>
          <p:cNvPr id="4" name="Picture 3" descr="Fig05-37.bmp"/>
          <p:cNvPicPr>
            <a:picLocks noChangeAspect="1"/>
          </p:cNvPicPr>
          <p:nvPr/>
        </p:nvPicPr>
        <p:blipFill>
          <a:blip r:embed="rId2" cstate="print"/>
          <a:stretch>
            <a:fillRect/>
          </a:stretch>
        </p:blipFill>
        <p:spPr>
          <a:xfrm>
            <a:off x="990600" y="4343400"/>
            <a:ext cx="7162800" cy="1952415"/>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6400800" y="4191000"/>
            <a:ext cx="1876425" cy="2095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52</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Section E: Social Media Values</a:t>
            </a:r>
            <a:endParaRPr lang="en-US" sz="4200" dirty="0"/>
          </a:p>
        </p:txBody>
      </p:sp>
      <p:sp>
        <p:nvSpPr>
          <p:cNvPr id="3" name="Content Placeholder 2"/>
          <p:cNvSpPr>
            <a:spLocks noGrp="1"/>
          </p:cNvSpPr>
          <p:nvPr>
            <p:ph idx="1"/>
          </p:nvPr>
        </p:nvSpPr>
        <p:spPr/>
        <p:txBody>
          <a:bodyPr/>
          <a:lstStyle/>
          <a:p>
            <a:r>
              <a:rPr lang="en-US" sz="4400" dirty="0" smtClean="0"/>
              <a:t>Identity</a:t>
            </a:r>
          </a:p>
          <a:p>
            <a:r>
              <a:rPr lang="en-US" sz="4400" dirty="0" smtClean="0"/>
              <a:t>Reputation</a:t>
            </a:r>
          </a:p>
          <a:p>
            <a:r>
              <a:rPr lang="en-US" sz="4400" dirty="0" smtClean="0"/>
              <a:t>Privacy</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53</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p:txBody>
          <a:bodyPr/>
          <a:lstStyle/>
          <a:p>
            <a:r>
              <a:rPr lang="en-US" sz="2800" dirty="0" smtClean="0"/>
              <a:t>An online identity consists of far more than a photo and a brief autobiographical sketch; the elements that constitute a social media identity include a biographical profile, the set of </a:t>
            </a:r>
            <a:r>
              <a:rPr lang="en-US" sz="2800" dirty="0" err="1" smtClean="0"/>
              <a:t>peole</a:t>
            </a:r>
            <a:r>
              <a:rPr lang="en-US" sz="2800" dirty="0" smtClean="0"/>
              <a:t> who form connections, and the information supplied as posts</a:t>
            </a:r>
          </a:p>
          <a:p>
            <a:r>
              <a:rPr lang="en-US" sz="2800" dirty="0" smtClean="0"/>
              <a:t>By some estimates, nearly 40% of all online identities are fake</a:t>
            </a:r>
          </a:p>
          <a:p>
            <a:r>
              <a:rPr lang="en-US" sz="2800" dirty="0" smtClean="0"/>
              <a:t>False identities are used for nefarious purposes by </a:t>
            </a:r>
            <a:r>
              <a:rPr lang="en-US" sz="2800" dirty="0" err="1" smtClean="0"/>
              <a:t>cyberbullies</a:t>
            </a:r>
            <a:r>
              <a:rPr lang="en-US" sz="2800" dirty="0" smtClean="0"/>
              <a:t>, criminals, and stalkers</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54</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a:xfrm>
            <a:off x="393700" y="1511301"/>
            <a:ext cx="8750300" cy="1765300"/>
          </a:xfrm>
        </p:spPr>
        <p:txBody>
          <a:bodyPr/>
          <a:lstStyle/>
          <a:p>
            <a:r>
              <a:rPr lang="en-US" dirty="0" smtClean="0"/>
              <a:t>The use of </a:t>
            </a:r>
            <a:r>
              <a:rPr lang="en-US" b="1" dirty="0" err="1" smtClean="0"/>
              <a:t>sockpuppets</a:t>
            </a:r>
            <a:r>
              <a:rPr lang="en-US" dirty="0" smtClean="0"/>
              <a:t>—any online identity created and used for purposes of deception—is widespread</a:t>
            </a:r>
            <a:endParaRPr lang="en-US" dirty="0"/>
          </a:p>
        </p:txBody>
      </p:sp>
      <p:pic>
        <p:nvPicPr>
          <p:cNvPr id="4" name="Picture 3" descr="Fig05-39.bmp"/>
          <p:cNvPicPr>
            <a:picLocks noChangeAspect="1"/>
          </p:cNvPicPr>
          <p:nvPr/>
        </p:nvPicPr>
        <p:blipFill>
          <a:blip r:embed="rId2" cstate="print"/>
          <a:stretch>
            <a:fillRect/>
          </a:stretch>
        </p:blipFill>
        <p:spPr>
          <a:xfrm>
            <a:off x="685800" y="3200400"/>
            <a:ext cx="7914634" cy="3006098"/>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6553200" y="2819400"/>
            <a:ext cx="1905000" cy="2000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55</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p:txBody>
          <a:bodyPr/>
          <a:lstStyle/>
          <a:p>
            <a:r>
              <a:rPr lang="en-US" sz="2800" dirty="0" smtClean="0"/>
              <a:t>Most social media sites provide a </a:t>
            </a:r>
            <a:r>
              <a:rPr lang="en-US" sz="2800" b="1" dirty="0" smtClean="0"/>
              <a:t>generic profile image</a:t>
            </a:r>
            <a:r>
              <a:rPr lang="en-US" sz="2800" dirty="0" smtClean="0"/>
              <a:t> for users who do not upload a personal photo</a:t>
            </a:r>
          </a:p>
          <a:p>
            <a:r>
              <a:rPr lang="en-US" sz="2800" dirty="0" smtClean="0"/>
              <a:t>Users who retain the generic image tend to be newcomers or spammers</a:t>
            </a:r>
          </a:p>
          <a:p>
            <a:r>
              <a:rPr lang="en-US" sz="2800" dirty="0" smtClean="0"/>
              <a:t>Most social media profiles include a short, publicly viewable </a:t>
            </a:r>
            <a:r>
              <a:rPr lang="en-US" sz="2800" b="1" dirty="0" smtClean="0"/>
              <a:t>tagline</a:t>
            </a:r>
          </a:p>
          <a:p>
            <a:r>
              <a:rPr lang="en-US" sz="2800" dirty="0" smtClean="0"/>
              <a:t>Detailed biographical information is generally viewable only by designated connections, depending on the user’s privacy settings</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56</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a:xfrm>
            <a:off x="393700" y="1511301"/>
            <a:ext cx="8750300" cy="1231900"/>
          </a:xfrm>
        </p:spPr>
        <p:txBody>
          <a:bodyPr/>
          <a:lstStyle/>
          <a:p>
            <a:r>
              <a:rPr lang="en-US" dirty="0" smtClean="0"/>
              <a:t>Some things to consider when selecting a profile picture:</a:t>
            </a:r>
            <a:endParaRPr lang="en-US" dirty="0"/>
          </a:p>
        </p:txBody>
      </p:sp>
      <p:pic>
        <p:nvPicPr>
          <p:cNvPr id="4" name="Picture 3" descr="Fig05-40.bmp"/>
          <p:cNvPicPr>
            <a:picLocks noChangeAspect="1"/>
          </p:cNvPicPr>
          <p:nvPr/>
        </p:nvPicPr>
        <p:blipFill>
          <a:blip r:embed="rId2" cstate="print"/>
          <a:stretch>
            <a:fillRect/>
          </a:stretch>
        </p:blipFill>
        <p:spPr>
          <a:xfrm>
            <a:off x="0" y="2895600"/>
            <a:ext cx="9144000" cy="3336197"/>
          </a:xfrm>
          <a:prstGeom prst="rect">
            <a:avLst/>
          </a:prstGeom>
        </p:spPr>
      </p:pic>
      <p:pic>
        <p:nvPicPr>
          <p:cNvPr id="6146" name="Picture 2"/>
          <p:cNvPicPr>
            <a:picLocks noChangeAspect="1" noChangeArrowheads="1"/>
          </p:cNvPicPr>
          <p:nvPr/>
        </p:nvPicPr>
        <p:blipFill>
          <a:blip r:embed="rId3" cstate="print"/>
          <a:srcRect/>
          <a:stretch>
            <a:fillRect/>
          </a:stretch>
        </p:blipFill>
        <p:spPr bwMode="auto">
          <a:xfrm>
            <a:off x="7010400" y="3276600"/>
            <a:ext cx="1809750" cy="1905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57</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Reputation</a:t>
            </a:r>
            <a:endParaRPr lang="en-US" dirty="0"/>
          </a:p>
        </p:txBody>
      </p:sp>
      <p:sp>
        <p:nvSpPr>
          <p:cNvPr id="3" name="Content Placeholder 2"/>
          <p:cNvSpPr>
            <a:spLocks noGrp="1"/>
          </p:cNvSpPr>
          <p:nvPr>
            <p:ph idx="1"/>
          </p:nvPr>
        </p:nvSpPr>
        <p:spPr/>
        <p:txBody>
          <a:bodyPr/>
          <a:lstStyle/>
          <a:p>
            <a:r>
              <a:rPr lang="en-US" sz="2400" dirty="0" smtClean="0"/>
              <a:t>An online reputation is the impression that is generated by an online persona</a:t>
            </a:r>
          </a:p>
          <a:p>
            <a:r>
              <a:rPr lang="en-US" sz="2400" dirty="0" smtClean="0"/>
              <a:t>Many factors can have a negative effect on an individual’s online reputation</a:t>
            </a:r>
          </a:p>
          <a:p>
            <a:pPr lvl="1"/>
            <a:r>
              <a:rPr lang="en-US" sz="2400" b="1" dirty="0" smtClean="0"/>
              <a:t>Mistakes</a:t>
            </a:r>
            <a:r>
              <a:rPr lang="en-US" sz="2400" dirty="0" smtClean="0"/>
              <a:t> – you may inadvertently post messages, comments, or photos that could be misinterpreted; these can affect public opinion of you</a:t>
            </a:r>
          </a:p>
          <a:p>
            <a:pPr lvl="1"/>
            <a:r>
              <a:rPr lang="en-US" sz="2400" b="1" dirty="0" smtClean="0"/>
              <a:t>Defamation</a:t>
            </a:r>
            <a:r>
              <a:rPr lang="en-US" sz="2400" dirty="0" smtClean="0"/>
              <a:t> – communicating false statements that damage the reputation of another individual is referred to as </a:t>
            </a:r>
            <a:r>
              <a:rPr lang="en-US" sz="2400" b="1" dirty="0" smtClean="0"/>
              <a:t>defamation</a:t>
            </a:r>
          </a:p>
          <a:p>
            <a:pPr lvl="1"/>
            <a:r>
              <a:rPr lang="en-US" sz="2400" dirty="0" smtClean="0"/>
              <a:t>Cont…</a:t>
            </a:r>
          </a:p>
          <a:p>
            <a:pPr lvl="1"/>
            <a:endParaRPr lang="en-US" sz="2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58</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Reputation</a:t>
            </a:r>
            <a:endParaRPr lang="en-US" dirty="0"/>
          </a:p>
        </p:txBody>
      </p:sp>
      <p:sp>
        <p:nvSpPr>
          <p:cNvPr id="3" name="Content Placeholder 2"/>
          <p:cNvSpPr>
            <a:spLocks noGrp="1"/>
          </p:cNvSpPr>
          <p:nvPr>
            <p:ph idx="1"/>
          </p:nvPr>
        </p:nvSpPr>
        <p:spPr/>
        <p:txBody>
          <a:bodyPr/>
          <a:lstStyle/>
          <a:p>
            <a:pPr lvl="1"/>
            <a:r>
              <a:rPr lang="en-US" b="1" dirty="0" smtClean="0"/>
              <a:t>Impersonation</a:t>
            </a:r>
            <a:r>
              <a:rPr lang="en-US" dirty="0" smtClean="0"/>
              <a:t> – deliberately using the name or avatar of another person without his or her consent and with the intent to harm, defraud, or intimidate is called </a:t>
            </a:r>
            <a:r>
              <a:rPr lang="en-US" b="1" dirty="0" smtClean="0"/>
              <a:t>impersonation</a:t>
            </a:r>
          </a:p>
          <a:p>
            <a:pPr lvl="1"/>
            <a:r>
              <a:rPr lang="en-US" b="1" dirty="0" smtClean="0"/>
              <a:t>Doppelgangers</a:t>
            </a:r>
            <a:r>
              <a:rPr lang="en-US" dirty="0" smtClean="0"/>
              <a:t> – Online </a:t>
            </a:r>
            <a:r>
              <a:rPr lang="en-US" b="1" dirty="0" smtClean="0"/>
              <a:t>doppelgangers</a:t>
            </a:r>
            <a:r>
              <a:rPr lang="en-US" dirty="0" smtClean="0"/>
              <a:t> are two or more online personas with the same name or username; the personas of doppelgangers are sometimes mistaken for each other, and their reputations may become intertwined</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59</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Social Media Mix</a:t>
            </a:r>
            <a:endParaRPr lang="en-US" dirty="0"/>
          </a:p>
        </p:txBody>
      </p:sp>
      <p:sp>
        <p:nvSpPr>
          <p:cNvPr id="3" name="Content Placeholder 2"/>
          <p:cNvSpPr>
            <a:spLocks noGrp="1"/>
          </p:cNvSpPr>
          <p:nvPr>
            <p:ph idx="1"/>
          </p:nvPr>
        </p:nvSpPr>
        <p:spPr>
          <a:xfrm>
            <a:off x="393700" y="1511300"/>
            <a:ext cx="3492500" cy="4614863"/>
          </a:xfrm>
        </p:spPr>
        <p:txBody>
          <a:bodyPr/>
          <a:lstStyle/>
          <a:p>
            <a:r>
              <a:rPr lang="en-US" sz="2400" dirty="0" smtClean="0"/>
              <a:t>In this unit, social media are categorized into four groups:</a:t>
            </a:r>
          </a:p>
          <a:p>
            <a:pPr lvl="1"/>
            <a:r>
              <a:rPr lang="en-US" sz="2400" dirty="0" smtClean="0"/>
              <a:t>Social networking</a:t>
            </a:r>
          </a:p>
          <a:p>
            <a:pPr lvl="1"/>
            <a:r>
              <a:rPr lang="en-US" sz="2400" dirty="0" smtClean="0"/>
              <a:t>Geosocial networking</a:t>
            </a:r>
          </a:p>
          <a:p>
            <a:pPr lvl="1"/>
            <a:r>
              <a:rPr lang="en-US" sz="2400" dirty="0" smtClean="0"/>
              <a:t>Content communities</a:t>
            </a:r>
          </a:p>
          <a:p>
            <a:pPr lvl="1"/>
            <a:r>
              <a:rPr lang="en-US" sz="2400" dirty="0" smtClean="0"/>
              <a:t>Online communications</a:t>
            </a:r>
            <a:endParaRPr lang="en-US" sz="2400" dirty="0"/>
          </a:p>
        </p:txBody>
      </p:sp>
      <p:pic>
        <p:nvPicPr>
          <p:cNvPr id="4" name="Picture 3" descr="Fig05-03.bmp"/>
          <p:cNvPicPr>
            <a:picLocks noChangeAspect="1"/>
          </p:cNvPicPr>
          <p:nvPr/>
        </p:nvPicPr>
        <p:blipFill>
          <a:blip r:embed="rId2" cstate="print"/>
          <a:stretch>
            <a:fillRect/>
          </a:stretch>
        </p:blipFill>
        <p:spPr>
          <a:xfrm>
            <a:off x="4343400" y="1371600"/>
            <a:ext cx="4419600" cy="4967601"/>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143000" y="6168878"/>
            <a:ext cx="2514600" cy="146198"/>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Reputation</a:t>
            </a:r>
            <a:endParaRPr lang="en-US" dirty="0"/>
          </a:p>
        </p:txBody>
      </p:sp>
      <p:pic>
        <p:nvPicPr>
          <p:cNvPr id="4" name="Content Placeholder 3" descr="Fig05-41.bmp"/>
          <p:cNvPicPr>
            <a:picLocks noGrp="1" noChangeAspect="1"/>
          </p:cNvPicPr>
          <p:nvPr>
            <p:ph idx="1"/>
          </p:nvPr>
        </p:nvPicPr>
        <p:blipFill>
          <a:blip r:embed="rId2" cstate="print"/>
          <a:stretch>
            <a:fillRect/>
          </a:stretch>
        </p:blipFill>
        <p:spPr>
          <a:xfrm>
            <a:off x="4343400" y="533400"/>
            <a:ext cx="3826787" cy="5754124"/>
          </a:xfrm>
        </p:spPr>
      </p:pic>
      <p:pic>
        <p:nvPicPr>
          <p:cNvPr id="7170" name="Picture 2"/>
          <p:cNvPicPr>
            <a:picLocks noChangeAspect="1" noChangeArrowheads="1"/>
          </p:cNvPicPr>
          <p:nvPr/>
        </p:nvPicPr>
        <p:blipFill>
          <a:blip r:embed="rId3" cstate="print"/>
          <a:srcRect/>
          <a:stretch>
            <a:fillRect/>
          </a:stretch>
        </p:blipFill>
        <p:spPr bwMode="auto">
          <a:xfrm>
            <a:off x="381000" y="3581400"/>
            <a:ext cx="3694386" cy="35242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60</a:t>
            </a:fld>
            <a:endParaRPr lang="en-US"/>
          </a:p>
        </p:txBody>
      </p:sp>
      <p:sp>
        <p:nvSpPr>
          <p:cNvPr id="6" name="Footer Placeholder 5"/>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Reputation</a:t>
            </a:r>
            <a:endParaRPr lang="en-US" dirty="0"/>
          </a:p>
        </p:txBody>
      </p:sp>
      <p:pic>
        <p:nvPicPr>
          <p:cNvPr id="4" name="Content Placeholder 3" descr="Fig05-42.bmp"/>
          <p:cNvPicPr>
            <a:picLocks noGrp="1" noChangeAspect="1"/>
          </p:cNvPicPr>
          <p:nvPr>
            <p:ph idx="1"/>
          </p:nvPr>
        </p:nvPicPr>
        <p:blipFill>
          <a:blip r:embed="rId2" cstate="print"/>
          <a:srcRect b="59167"/>
          <a:stretch>
            <a:fillRect/>
          </a:stretch>
        </p:blipFill>
        <p:spPr>
          <a:xfrm>
            <a:off x="152400" y="2667000"/>
            <a:ext cx="4319634" cy="3213887"/>
          </a:xfrm>
        </p:spPr>
      </p:pic>
      <p:pic>
        <p:nvPicPr>
          <p:cNvPr id="5" name="Picture 4" descr="Fig05-42.bmp"/>
          <p:cNvPicPr>
            <a:picLocks noChangeAspect="1"/>
          </p:cNvPicPr>
          <p:nvPr/>
        </p:nvPicPr>
        <p:blipFill>
          <a:blip r:embed="rId2" cstate="print"/>
          <a:srcRect t="40000" b="24444"/>
          <a:stretch>
            <a:fillRect/>
          </a:stretch>
        </p:blipFill>
        <p:spPr>
          <a:xfrm>
            <a:off x="4572000" y="1219200"/>
            <a:ext cx="4351879" cy="2819400"/>
          </a:xfrm>
          <a:prstGeom prst="rect">
            <a:avLst/>
          </a:prstGeom>
        </p:spPr>
      </p:pic>
      <p:pic>
        <p:nvPicPr>
          <p:cNvPr id="8194" name="Picture 2"/>
          <p:cNvPicPr>
            <a:picLocks noChangeAspect="1" noChangeArrowheads="1"/>
          </p:cNvPicPr>
          <p:nvPr/>
        </p:nvPicPr>
        <p:blipFill>
          <a:blip r:embed="rId3" cstate="print"/>
          <a:srcRect/>
          <a:stretch>
            <a:fillRect/>
          </a:stretch>
        </p:blipFill>
        <p:spPr bwMode="auto">
          <a:xfrm>
            <a:off x="152400" y="1905000"/>
            <a:ext cx="4161663" cy="314325"/>
          </a:xfrm>
          <a:prstGeom prst="rect">
            <a:avLst/>
          </a:prstGeom>
          <a:noFill/>
          <a:ln w="9525">
            <a:noFill/>
            <a:miter lim="800000"/>
            <a:headEnd/>
            <a:tailEnd/>
          </a:ln>
        </p:spPr>
      </p:pic>
      <p:pic>
        <p:nvPicPr>
          <p:cNvPr id="7" name="Picture 6" descr="Fig05-42.bmp"/>
          <p:cNvPicPr>
            <a:picLocks noChangeAspect="1"/>
          </p:cNvPicPr>
          <p:nvPr/>
        </p:nvPicPr>
        <p:blipFill>
          <a:blip r:embed="rId2" cstate="print"/>
          <a:srcRect t="75556"/>
          <a:stretch>
            <a:fillRect/>
          </a:stretch>
        </p:blipFill>
        <p:spPr>
          <a:xfrm>
            <a:off x="4876800" y="4267200"/>
            <a:ext cx="3763788" cy="1676400"/>
          </a:xfrm>
          <a:prstGeom prst="rect">
            <a:avLst/>
          </a:prstGeom>
        </p:spPr>
      </p:pic>
      <p:sp>
        <p:nvSpPr>
          <p:cNvPr id="8" name="Slide Number Placeholder 7"/>
          <p:cNvSpPr>
            <a:spLocks noGrp="1"/>
          </p:cNvSpPr>
          <p:nvPr>
            <p:ph type="sldNum" sz="quarter" idx="11"/>
          </p:nvPr>
        </p:nvSpPr>
        <p:spPr/>
        <p:txBody>
          <a:bodyPr/>
          <a:lstStyle/>
          <a:p>
            <a:fld id="{B6F15528-21DE-4FAA-801E-634DDDAF4B2B}" type="slidenum">
              <a:rPr lang="en-US" smtClean="0"/>
              <a:pPr/>
              <a:t>61</a:t>
            </a:fld>
            <a:endParaRPr lang="en-US"/>
          </a:p>
        </p:txBody>
      </p:sp>
      <p:sp>
        <p:nvSpPr>
          <p:cNvPr id="9" name="Footer Placeholder 8"/>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Privacy</a:t>
            </a:r>
            <a:endParaRPr lang="en-US"/>
          </a:p>
        </p:txBody>
      </p:sp>
      <p:sp>
        <p:nvSpPr>
          <p:cNvPr id="3" name="Content Placeholder 2"/>
          <p:cNvSpPr>
            <a:spLocks noGrp="1"/>
          </p:cNvSpPr>
          <p:nvPr>
            <p:ph idx="1"/>
          </p:nvPr>
        </p:nvSpPr>
        <p:spPr>
          <a:xfrm>
            <a:off x="393700" y="1447800"/>
            <a:ext cx="8750300" cy="2451100"/>
          </a:xfrm>
        </p:spPr>
        <p:txBody>
          <a:bodyPr/>
          <a:lstStyle/>
          <a:p>
            <a:r>
              <a:rPr lang="en-US" sz="2400" b="1" dirty="0" smtClean="0"/>
              <a:t>Privacy</a:t>
            </a:r>
            <a:r>
              <a:rPr lang="en-US" sz="2400" dirty="0" smtClean="0"/>
              <a:t> is “the right to be left alone”</a:t>
            </a:r>
          </a:p>
          <a:p>
            <a:r>
              <a:rPr lang="en-US" sz="2400" dirty="0" smtClean="0"/>
              <a:t>Individuals can control their own </a:t>
            </a:r>
            <a:r>
              <a:rPr lang="en-US" sz="2400" b="1" dirty="0" smtClean="0"/>
              <a:t>personally identifiable information</a:t>
            </a:r>
            <a:r>
              <a:rPr lang="en-US" sz="2400" dirty="0" smtClean="0"/>
              <a:t> (PII) to limit when they can be identified, tracked, or contacted</a:t>
            </a:r>
          </a:p>
          <a:p>
            <a:r>
              <a:rPr lang="en-US" sz="2400" dirty="0" smtClean="0"/>
              <a:t>Most social media services have a written </a:t>
            </a:r>
            <a:r>
              <a:rPr lang="en-US" sz="2400" b="1" dirty="0" smtClean="0"/>
              <a:t>privacy policy</a:t>
            </a:r>
            <a:r>
              <a:rPr lang="en-US" sz="2400" dirty="0" smtClean="0"/>
              <a:t> that states how PII data is handled and how long it is stored</a:t>
            </a:r>
            <a:endParaRPr lang="en-US" sz="2400" dirty="0"/>
          </a:p>
        </p:txBody>
      </p:sp>
      <p:pic>
        <p:nvPicPr>
          <p:cNvPr id="4" name="Picture 3" descr="Fig05-43.bmp"/>
          <p:cNvPicPr>
            <a:picLocks noChangeAspect="1"/>
          </p:cNvPicPr>
          <p:nvPr/>
        </p:nvPicPr>
        <p:blipFill>
          <a:blip r:embed="rId2" cstate="print"/>
          <a:stretch>
            <a:fillRect/>
          </a:stretch>
        </p:blipFill>
        <p:spPr>
          <a:xfrm>
            <a:off x="2362200" y="3962400"/>
            <a:ext cx="4487182" cy="2378065"/>
          </a:xfrm>
          <a:prstGeom prst="rect">
            <a:avLst/>
          </a:prstGeom>
        </p:spPr>
      </p:pic>
      <p:pic>
        <p:nvPicPr>
          <p:cNvPr id="9218" name="Picture 2"/>
          <p:cNvPicPr>
            <a:picLocks noChangeAspect="1" noChangeArrowheads="1"/>
          </p:cNvPicPr>
          <p:nvPr/>
        </p:nvPicPr>
        <p:blipFill>
          <a:blip r:embed="rId3" cstate="print"/>
          <a:srcRect/>
          <a:stretch>
            <a:fillRect/>
          </a:stretch>
        </p:blipFill>
        <p:spPr bwMode="auto">
          <a:xfrm>
            <a:off x="5638800" y="990600"/>
            <a:ext cx="3152775" cy="1714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62</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Privacy</a:t>
            </a:r>
            <a:endParaRPr lang="en-US"/>
          </a:p>
        </p:txBody>
      </p:sp>
      <p:sp>
        <p:nvSpPr>
          <p:cNvPr id="3" name="Content Placeholder 2"/>
          <p:cNvSpPr>
            <a:spLocks noGrp="1"/>
          </p:cNvSpPr>
          <p:nvPr>
            <p:ph idx="1"/>
          </p:nvPr>
        </p:nvSpPr>
        <p:spPr>
          <a:xfrm>
            <a:off x="393700" y="1511301"/>
            <a:ext cx="2882900" cy="4279900"/>
          </a:xfrm>
        </p:spPr>
        <p:txBody>
          <a:bodyPr/>
          <a:lstStyle/>
          <a:p>
            <a:r>
              <a:rPr lang="en-US" sz="2400" dirty="0" smtClean="0"/>
              <a:t>Key steps in maintaining online privacy include awareness of the different types of data collected by social media services and the level of privacy appropriate for each type</a:t>
            </a:r>
            <a:endParaRPr lang="en-US" sz="2400" dirty="0"/>
          </a:p>
        </p:txBody>
      </p:sp>
      <p:pic>
        <p:nvPicPr>
          <p:cNvPr id="4" name="Picture 3" descr="Fig05-44.bmp"/>
          <p:cNvPicPr>
            <a:picLocks noChangeAspect="1"/>
          </p:cNvPicPr>
          <p:nvPr/>
        </p:nvPicPr>
        <p:blipFill>
          <a:blip r:embed="rId2" cstate="print"/>
          <a:stretch>
            <a:fillRect/>
          </a:stretch>
        </p:blipFill>
        <p:spPr>
          <a:xfrm>
            <a:off x="3505200" y="1676400"/>
            <a:ext cx="5435586" cy="4249332"/>
          </a:xfrm>
          <a:prstGeom prst="rect">
            <a:avLst/>
          </a:prstGeom>
        </p:spPr>
      </p:pic>
      <p:pic>
        <p:nvPicPr>
          <p:cNvPr id="10242" name="Picture 2"/>
          <p:cNvPicPr>
            <a:picLocks noChangeAspect="1" noChangeArrowheads="1"/>
          </p:cNvPicPr>
          <p:nvPr/>
        </p:nvPicPr>
        <p:blipFill>
          <a:blip r:embed="rId3" cstate="print"/>
          <a:srcRect/>
          <a:stretch>
            <a:fillRect/>
          </a:stretch>
        </p:blipFill>
        <p:spPr bwMode="auto">
          <a:xfrm>
            <a:off x="3505200" y="1371600"/>
            <a:ext cx="2638425" cy="2381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63</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Privacy</a:t>
            </a:r>
            <a:endParaRPr lang="en-US"/>
          </a:p>
        </p:txBody>
      </p:sp>
      <p:sp>
        <p:nvSpPr>
          <p:cNvPr id="3" name="Content Placeholder 2"/>
          <p:cNvSpPr>
            <a:spLocks noGrp="1"/>
          </p:cNvSpPr>
          <p:nvPr>
            <p:ph idx="1"/>
          </p:nvPr>
        </p:nvSpPr>
        <p:spPr>
          <a:xfrm>
            <a:off x="393700" y="1511300"/>
            <a:ext cx="8750300" cy="4889500"/>
          </a:xfrm>
        </p:spPr>
        <p:txBody>
          <a:bodyPr/>
          <a:lstStyle/>
          <a:p>
            <a:r>
              <a:rPr lang="en-US" sz="2300" dirty="0" smtClean="0"/>
              <a:t>Data “gone rogue” escapes its appropriate privacy setting and somehow goes public</a:t>
            </a:r>
          </a:p>
          <a:p>
            <a:r>
              <a:rPr lang="en-US" sz="2300" dirty="0" smtClean="0"/>
              <a:t>The most common causes of rogue data include:</a:t>
            </a:r>
          </a:p>
          <a:p>
            <a:pPr lvl="1"/>
            <a:r>
              <a:rPr lang="en-US" sz="2300" dirty="0" smtClean="0"/>
              <a:t>A user changes his or her global privacy setting to Public</a:t>
            </a:r>
          </a:p>
          <a:p>
            <a:pPr lvl="1"/>
            <a:r>
              <a:rPr lang="en-US" sz="2300" dirty="0" smtClean="0"/>
              <a:t>A user designates an item as public when it is posted</a:t>
            </a:r>
          </a:p>
          <a:p>
            <a:pPr lvl="1"/>
            <a:r>
              <a:rPr lang="en-US" sz="2300" dirty="0" smtClean="0"/>
              <a:t>Changes in the social media service’s privacy policy result in previously private information becoming public</a:t>
            </a:r>
          </a:p>
          <a:p>
            <a:pPr lvl="1"/>
            <a:r>
              <a:rPr lang="en-US" sz="2300" dirty="0" smtClean="0"/>
              <a:t>A user ignores changes in the social media service’s privacy policy</a:t>
            </a:r>
          </a:p>
          <a:p>
            <a:pPr lvl="1"/>
            <a:r>
              <a:rPr lang="en-US" sz="2300" dirty="0" smtClean="0"/>
              <a:t>Posted information is reposted publicly</a:t>
            </a:r>
          </a:p>
          <a:p>
            <a:pPr lvl="1"/>
            <a:r>
              <a:rPr lang="en-US" sz="2300" dirty="0" smtClean="0"/>
              <a:t>Third-party social networking apps redistribute information collected as the user works with an app</a:t>
            </a:r>
            <a:endParaRPr lang="en-US" sz="23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64</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Privacy</a:t>
            </a:r>
            <a:endParaRPr lang="en-US"/>
          </a:p>
        </p:txBody>
      </p:sp>
      <p:sp>
        <p:nvSpPr>
          <p:cNvPr id="3" name="Content Placeholder 2"/>
          <p:cNvSpPr>
            <a:spLocks noGrp="1"/>
          </p:cNvSpPr>
          <p:nvPr>
            <p:ph idx="1"/>
          </p:nvPr>
        </p:nvSpPr>
        <p:spPr/>
        <p:txBody>
          <a:bodyPr/>
          <a:lstStyle/>
          <a:p>
            <a:r>
              <a:rPr lang="en-US" sz="2800" dirty="0" smtClean="0"/>
              <a:t>Hundreds of third-party social media apps are available and they all collect information from social media profiles, including contact lists</a:t>
            </a:r>
          </a:p>
          <a:p>
            <a:r>
              <a:rPr lang="en-US" sz="2800" dirty="0" smtClean="0"/>
              <a:t>The following aspects of third-party apps may affect your privacy:</a:t>
            </a:r>
          </a:p>
          <a:p>
            <a:pPr lvl="1"/>
            <a:r>
              <a:rPr lang="en-US" dirty="0" smtClean="0"/>
              <a:t>Collected data might not be transmitted over secure channels</a:t>
            </a:r>
          </a:p>
          <a:p>
            <a:pPr lvl="1"/>
            <a:r>
              <a:rPr lang="en-US" dirty="0" smtClean="0"/>
              <a:t>An excessive amount of personal data could be collected</a:t>
            </a:r>
          </a:p>
          <a:p>
            <a:pPr lvl="1"/>
            <a:r>
              <a:rPr lang="en-US" dirty="0" smtClean="0"/>
              <a:t>Data about your contacts might be collected</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65</a:t>
            </a:fld>
            <a:endParaRPr lang="en-US"/>
          </a:p>
        </p:txBody>
      </p:sp>
      <p:sp>
        <p:nvSpPr>
          <p:cNvPr id="5" name="Footer Placeholder 4"/>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Privacy</a:t>
            </a:r>
            <a:endParaRPr lang="en-US"/>
          </a:p>
        </p:txBody>
      </p:sp>
      <p:pic>
        <p:nvPicPr>
          <p:cNvPr id="4" name="Content Placeholder 3" descr="Fig05-45.bmp"/>
          <p:cNvPicPr>
            <a:picLocks noGrp="1" noChangeAspect="1"/>
          </p:cNvPicPr>
          <p:nvPr>
            <p:ph idx="1"/>
          </p:nvPr>
        </p:nvPicPr>
        <p:blipFill>
          <a:blip r:embed="rId2" cstate="print"/>
          <a:stretch>
            <a:fillRect/>
          </a:stretch>
        </p:blipFill>
        <p:spPr>
          <a:xfrm>
            <a:off x="1561520" y="1511300"/>
            <a:ext cx="6414660" cy="4614863"/>
          </a:xfrm>
        </p:spPr>
      </p:pic>
      <p:pic>
        <p:nvPicPr>
          <p:cNvPr id="11266" name="Picture 2"/>
          <p:cNvPicPr>
            <a:picLocks noChangeAspect="1" noChangeArrowheads="1"/>
          </p:cNvPicPr>
          <p:nvPr/>
        </p:nvPicPr>
        <p:blipFill>
          <a:blip r:embed="rId3" cstate="print"/>
          <a:srcRect/>
          <a:stretch>
            <a:fillRect/>
          </a:stretch>
        </p:blipFill>
        <p:spPr bwMode="auto">
          <a:xfrm>
            <a:off x="3810000" y="1143000"/>
            <a:ext cx="4152900" cy="2571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66</a:t>
            </a:fld>
            <a:endParaRPr lang="en-US"/>
          </a:p>
        </p:txBody>
      </p:sp>
      <p:sp>
        <p:nvSpPr>
          <p:cNvPr id="6" name="Footer Placeholder 5"/>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Privacy</a:t>
            </a:r>
            <a:endParaRPr lang="en-US"/>
          </a:p>
        </p:txBody>
      </p:sp>
      <p:pic>
        <p:nvPicPr>
          <p:cNvPr id="4" name="Content Placeholder 3" descr="Fig05-47.bmp"/>
          <p:cNvPicPr>
            <a:picLocks noGrp="1" noChangeAspect="1"/>
          </p:cNvPicPr>
          <p:nvPr>
            <p:ph idx="1"/>
          </p:nvPr>
        </p:nvPicPr>
        <p:blipFill>
          <a:blip r:embed="rId2" cstate="print"/>
          <a:stretch>
            <a:fillRect/>
          </a:stretch>
        </p:blipFill>
        <p:spPr>
          <a:xfrm>
            <a:off x="3657600" y="533400"/>
            <a:ext cx="4953000" cy="5681154"/>
          </a:xfrm>
        </p:spPr>
      </p:pic>
      <p:pic>
        <p:nvPicPr>
          <p:cNvPr id="12290" name="Picture 2"/>
          <p:cNvPicPr>
            <a:picLocks noChangeAspect="1" noChangeArrowheads="1"/>
          </p:cNvPicPr>
          <p:nvPr/>
        </p:nvPicPr>
        <p:blipFill>
          <a:blip r:embed="rId3" cstate="print"/>
          <a:srcRect/>
          <a:stretch>
            <a:fillRect/>
          </a:stretch>
        </p:blipFill>
        <p:spPr bwMode="auto">
          <a:xfrm>
            <a:off x="0" y="2667000"/>
            <a:ext cx="3505200" cy="268691"/>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67</a:t>
            </a:fld>
            <a:endParaRPr lang="en-US"/>
          </a:p>
        </p:txBody>
      </p:sp>
      <p:sp>
        <p:nvSpPr>
          <p:cNvPr id="6" name="Footer Placeholder 5"/>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Unit 5 Complete</a:t>
            </a:r>
            <a:endParaRPr lang="en-US" sz="6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 Evolution</a:t>
            </a:r>
            <a:endParaRPr lang="en-US" dirty="0"/>
          </a:p>
        </p:txBody>
      </p:sp>
      <p:sp>
        <p:nvSpPr>
          <p:cNvPr id="3" name="Content Placeholder 2"/>
          <p:cNvSpPr>
            <a:spLocks noGrp="1"/>
          </p:cNvSpPr>
          <p:nvPr>
            <p:ph idx="1"/>
          </p:nvPr>
        </p:nvSpPr>
        <p:spPr>
          <a:xfrm>
            <a:off x="393700" y="1511301"/>
            <a:ext cx="4864100" cy="4279900"/>
          </a:xfrm>
        </p:spPr>
        <p:txBody>
          <a:bodyPr/>
          <a:lstStyle/>
          <a:p>
            <a:r>
              <a:rPr lang="en-US" sz="2400" dirty="0" smtClean="0"/>
              <a:t>A </a:t>
            </a:r>
            <a:r>
              <a:rPr lang="en-US" sz="2400" b="1" dirty="0" smtClean="0"/>
              <a:t>social networking service </a:t>
            </a:r>
            <a:r>
              <a:rPr lang="en-US" sz="2400" dirty="0" smtClean="0"/>
              <a:t>revolves around personal profiles and interconnections among subscribers who want to share information about themselves</a:t>
            </a:r>
          </a:p>
          <a:p>
            <a:r>
              <a:rPr lang="en-US" sz="2400" dirty="0" smtClean="0"/>
              <a:t>Social networking can be traced back to </a:t>
            </a:r>
            <a:r>
              <a:rPr lang="en-US" sz="2400" b="1" dirty="0" smtClean="0"/>
              <a:t>online services</a:t>
            </a:r>
            <a:r>
              <a:rPr lang="en-US" sz="2400" dirty="0" smtClean="0"/>
              <a:t>, such as CompuServe, Prodigy, and America Online (AOL), that were not part of the Internet</a:t>
            </a:r>
            <a:endParaRPr lang="en-US" sz="2400" dirty="0"/>
          </a:p>
        </p:txBody>
      </p:sp>
      <p:pic>
        <p:nvPicPr>
          <p:cNvPr id="4" name="Picture 3" descr="Fig05-04.bmp"/>
          <p:cNvPicPr>
            <a:picLocks noChangeAspect="1"/>
          </p:cNvPicPr>
          <p:nvPr/>
        </p:nvPicPr>
        <p:blipFill>
          <a:blip r:embed="rId2" cstate="print"/>
          <a:srcRect r="59478"/>
          <a:stretch>
            <a:fillRect/>
          </a:stretch>
        </p:blipFill>
        <p:spPr>
          <a:xfrm>
            <a:off x="6096000" y="1371600"/>
            <a:ext cx="2093726" cy="4897386"/>
          </a:xfrm>
          <a:prstGeom prst="rect">
            <a:avLst/>
          </a:prstGeom>
        </p:spPr>
      </p:pic>
      <p:pic>
        <p:nvPicPr>
          <p:cNvPr id="3075" name="Picture 3"/>
          <p:cNvPicPr>
            <a:picLocks noChangeAspect="1" noChangeArrowheads="1"/>
          </p:cNvPicPr>
          <p:nvPr/>
        </p:nvPicPr>
        <p:blipFill>
          <a:blip r:embed="rId3" cstate="print"/>
          <a:srcRect/>
          <a:stretch>
            <a:fillRect/>
          </a:stretch>
        </p:blipFill>
        <p:spPr bwMode="auto">
          <a:xfrm>
            <a:off x="838200" y="5867400"/>
            <a:ext cx="3834765" cy="3143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7</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 Basics</a:t>
            </a:r>
            <a:endParaRPr lang="en-US" dirty="0"/>
          </a:p>
        </p:txBody>
      </p:sp>
      <p:sp>
        <p:nvSpPr>
          <p:cNvPr id="3" name="Content Placeholder 2"/>
          <p:cNvSpPr>
            <a:spLocks noGrp="1"/>
          </p:cNvSpPr>
          <p:nvPr>
            <p:ph idx="1"/>
          </p:nvPr>
        </p:nvSpPr>
        <p:spPr>
          <a:xfrm>
            <a:off x="152400" y="1524000"/>
            <a:ext cx="4406900" cy="4813300"/>
          </a:xfrm>
        </p:spPr>
        <p:txBody>
          <a:bodyPr/>
          <a:lstStyle/>
          <a:p>
            <a:r>
              <a:rPr lang="en-US" sz="2800" dirty="0" smtClean="0"/>
              <a:t>A person’s presence on a social media service is referred to as an </a:t>
            </a:r>
            <a:r>
              <a:rPr lang="en-US" sz="2800" b="1" dirty="0" smtClean="0"/>
              <a:t>online identity</a:t>
            </a:r>
          </a:p>
          <a:p>
            <a:r>
              <a:rPr lang="en-US" sz="2800" dirty="0" smtClean="0"/>
              <a:t>Each online identity is encapsulated in a profile; a </a:t>
            </a:r>
            <a:r>
              <a:rPr lang="en-US" sz="2800" b="1" dirty="0" smtClean="0"/>
              <a:t>social media profile</a:t>
            </a:r>
            <a:r>
              <a:rPr lang="en-US" sz="2800" dirty="0" smtClean="0"/>
              <a:t> is the set of information provided to friends, contacts, and the public</a:t>
            </a:r>
            <a:endParaRPr lang="en-US" sz="2800" dirty="0"/>
          </a:p>
        </p:txBody>
      </p:sp>
      <p:pic>
        <p:nvPicPr>
          <p:cNvPr id="4" name="Picture 3" descr="Fig05-05.bmp"/>
          <p:cNvPicPr>
            <a:picLocks noChangeAspect="1"/>
          </p:cNvPicPr>
          <p:nvPr/>
        </p:nvPicPr>
        <p:blipFill>
          <a:blip r:embed="rId2" cstate="print"/>
          <a:srcRect t="31111" b="35556"/>
          <a:stretch>
            <a:fillRect/>
          </a:stretch>
        </p:blipFill>
        <p:spPr>
          <a:xfrm>
            <a:off x="4648200" y="1600200"/>
            <a:ext cx="4276856" cy="2438400"/>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5410200" y="4267200"/>
            <a:ext cx="2609850" cy="3714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8</a:t>
            </a:fld>
            <a:endParaRPr lang="en-US"/>
          </a:p>
        </p:txBody>
      </p:sp>
      <p:sp>
        <p:nvSpPr>
          <p:cNvPr id="7" name="Footer Placeholder 6"/>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Social Networking Basics</a:t>
            </a:r>
            <a:endParaRPr lang="en-US" dirty="0"/>
          </a:p>
        </p:txBody>
      </p:sp>
      <p:pic>
        <p:nvPicPr>
          <p:cNvPr id="4" name="Content Placeholder 3" descr="Fig05-06.bmp"/>
          <p:cNvPicPr>
            <a:picLocks noGrp="1" noChangeAspect="1"/>
          </p:cNvPicPr>
          <p:nvPr>
            <p:ph idx="1"/>
          </p:nvPr>
        </p:nvPicPr>
        <p:blipFill>
          <a:blip r:embed="rId2" cstate="print"/>
          <a:srcRect b="48831"/>
          <a:stretch>
            <a:fillRect/>
          </a:stretch>
        </p:blipFill>
        <p:spPr>
          <a:xfrm>
            <a:off x="1981200" y="1219200"/>
            <a:ext cx="5334000" cy="4910667"/>
          </a:xfrm>
        </p:spPr>
      </p:pic>
      <p:pic>
        <p:nvPicPr>
          <p:cNvPr id="5122" name="Picture 2"/>
          <p:cNvPicPr>
            <a:picLocks noChangeAspect="1" noChangeArrowheads="1"/>
          </p:cNvPicPr>
          <p:nvPr/>
        </p:nvPicPr>
        <p:blipFill>
          <a:blip r:embed="rId3" cstate="print"/>
          <a:srcRect/>
          <a:stretch>
            <a:fillRect/>
          </a:stretch>
        </p:blipFill>
        <p:spPr bwMode="auto">
          <a:xfrm>
            <a:off x="3276600" y="6096000"/>
            <a:ext cx="3048000" cy="20955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9</a:t>
            </a:fld>
            <a:endParaRPr lang="en-US"/>
          </a:p>
        </p:txBody>
      </p:sp>
      <p:sp>
        <p:nvSpPr>
          <p:cNvPr id="6" name="Footer Placeholder 5"/>
          <p:cNvSpPr>
            <a:spLocks noGrp="1"/>
          </p:cNvSpPr>
          <p:nvPr>
            <p:ph type="ftr" sz="quarter" idx="10"/>
          </p:nvPr>
        </p:nvSpPr>
        <p:spPr/>
        <p:txBody>
          <a:bodyPr/>
          <a:lstStyle/>
          <a:p>
            <a:r>
              <a:rPr lang="en-US" smtClean="0"/>
              <a:t>Unit 5: Social Networking</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2016">
  <a:themeElements>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np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NP2016</Template>
  <TotalTime>4382</TotalTime>
  <Words>3125</Words>
  <Application>Microsoft Office PowerPoint</Application>
  <PresentationFormat>On-screen Show (4:3)</PresentationFormat>
  <Paragraphs>363</Paragraphs>
  <Slides>68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Arial Narrow</vt:lpstr>
      <vt:lpstr>Arial Rounded MT Bold</vt:lpstr>
      <vt:lpstr>Calibri</vt:lpstr>
      <vt:lpstr>Wingdings</vt:lpstr>
      <vt:lpstr>Wingdings 2</vt:lpstr>
      <vt:lpstr>NP2016</vt:lpstr>
      <vt:lpstr>Unit 5 Social Networking</vt:lpstr>
      <vt:lpstr>Unit Contents</vt:lpstr>
      <vt:lpstr>Section A: Social Networking</vt:lpstr>
      <vt:lpstr>The Social Media Mix</vt:lpstr>
      <vt:lpstr>The Social Media Mix</vt:lpstr>
      <vt:lpstr>The Social Media Mix</vt:lpstr>
      <vt:lpstr>Social Networking Evolution</vt:lpstr>
      <vt:lpstr>Social Networking Basics</vt:lpstr>
      <vt:lpstr>Social Networking Basics</vt:lpstr>
      <vt:lpstr>Geosocial Networking</vt:lpstr>
      <vt:lpstr>Geosocial Networking</vt:lpstr>
      <vt:lpstr>Geosocial Networking</vt:lpstr>
      <vt:lpstr>Geosocial Networking</vt:lpstr>
      <vt:lpstr>Geosocial Networking</vt:lpstr>
      <vt:lpstr>Social Network Analytics</vt:lpstr>
      <vt:lpstr>Social Network Analytics</vt:lpstr>
      <vt:lpstr>Social Network Analytics</vt:lpstr>
      <vt:lpstr>Social Network Analytics</vt:lpstr>
      <vt:lpstr>Section B: Content Communities</vt:lpstr>
      <vt:lpstr>Evolution</vt:lpstr>
      <vt:lpstr>Evolution</vt:lpstr>
      <vt:lpstr>Evolution</vt:lpstr>
      <vt:lpstr>Media Content Communities</vt:lpstr>
      <vt:lpstr>Media Content Communities</vt:lpstr>
      <vt:lpstr>Intellectual Property</vt:lpstr>
      <vt:lpstr>Intellectual Property</vt:lpstr>
      <vt:lpstr>Creative Commons</vt:lpstr>
      <vt:lpstr>Creative Commons</vt:lpstr>
      <vt:lpstr>Creative Commons</vt:lpstr>
      <vt:lpstr>Creative Commons</vt:lpstr>
      <vt:lpstr>Section C: Blogs and More</vt:lpstr>
      <vt:lpstr>Blogs</vt:lpstr>
      <vt:lpstr>Blogs</vt:lpstr>
      <vt:lpstr>Blogs</vt:lpstr>
      <vt:lpstr>Microblogs</vt:lpstr>
      <vt:lpstr>Microblogs</vt:lpstr>
      <vt:lpstr>Wikis</vt:lpstr>
      <vt:lpstr>Wikis</vt:lpstr>
      <vt:lpstr>Wikis</vt:lpstr>
      <vt:lpstr>Wikis</vt:lpstr>
      <vt:lpstr>Section D: Online Communication</vt:lpstr>
      <vt:lpstr>Communication Matrix</vt:lpstr>
      <vt:lpstr>Communication Matrix</vt:lpstr>
      <vt:lpstr>Communication Matrix</vt:lpstr>
      <vt:lpstr>Email</vt:lpstr>
      <vt:lpstr>Email</vt:lpstr>
      <vt:lpstr>Email</vt:lpstr>
      <vt:lpstr>Email</vt:lpstr>
      <vt:lpstr>Email</vt:lpstr>
      <vt:lpstr>Email</vt:lpstr>
      <vt:lpstr>Online Chat</vt:lpstr>
      <vt:lpstr>Voice and Video over IP</vt:lpstr>
      <vt:lpstr>Section E: Social Media Values</vt:lpstr>
      <vt:lpstr>Identity</vt:lpstr>
      <vt:lpstr>Identity</vt:lpstr>
      <vt:lpstr>Identity</vt:lpstr>
      <vt:lpstr>Identity</vt:lpstr>
      <vt:lpstr>Reputation</vt:lpstr>
      <vt:lpstr>Reputation</vt:lpstr>
      <vt:lpstr>Reputation</vt:lpstr>
      <vt:lpstr>Reputation</vt:lpstr>
      <vt:lpstr>Privacy</vt:lpstr>
      <vt:lpstr>Privacy</vt:lpstr>
      <vt:lpstr>Privacy</vt:lpstr>
      <vt:lpstr>Privacy</vt:lpstr>
      <vt:lpstr>Privacy</vt:lpstr>
      <vt:lpstr>Privacy</vt:lpstr>
      <vt:lpstr>Unit 5 Complete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Social Networking</dc:title>
  <dc:creator>Kate</dc:creator>
  <cp:lastModifiedBy>Hunt, Marjorie</cp:lastModifiedBy>
  <cp:revision>420</cp:revision>
  <dcterms:created xsi:type="dcterms:W3CDTF">2006-08-16T00:00:00Z</dcterms:created>
  <dcterms:modified xsi:type="dcterms:W3CDTF">2016-03-03T20:30:25Z</dcterms:modified>
</cp:coreProperties>
</file>