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3"/>
  </p:notesMasterIdLst>
  <p:sldIdLst>
    <p:sldId id="256" r:id="rId2"/>
    <p:sldId id="257" r:id="rId3"/>
    <p:sldId id="258" r:id="rId4"/>
    <p:sldId id="263" r:id="rId5"/>
    <p:sldId id="289" r:id="rId6"/>
    <p:sldId id="264" r:id="rId7"/>
    <p:sldId id="291" r:id="rId8"/>
    <p:sldId id="290" r:id="rId9"/>
    <p:sldId id="265" r:id="rId10"/>
    <p:sldId id="292" r:id="rId11"/>
    <p:sldId id="294" r:id="rId12"/>
    <p:sldId id="293" r:id="rId13"/>
    <p:sldId id="304" r:id="rId14"/>
    <p:sldId id="269" r:id="rId15"/>
    <p:sldId id="295" r:id="rId16"/>
    <p:sldId id="296" r:id="rId17"/>
    <p:sldId id="268" r:id="rId18"/>
    <p:sldId id="267" r:id="rId19"/>
    <p:sldId id="298" r:id="rId20"/>
    <p:sldId id="300" r:id="rId21"/>
    <p:sldId id="299" r:id="rId22"/>
    <p:sldId id="266" r:id="rId23"/>
    <p:sldId id="301" r:id="rId24"/>
    <p:sldId id="303" r:id="rId25"/>
    <p:sldId id="302" r:id="rId26"/>
    <p:sldId id="262" r:id="rId27"/>
    <p:sldId id="270" r:id="rId28"/>
    <p:sldId id="305" r:id="rId29"/>
    <p:sldId id="274" r:id="rId30"/>
    <p:sldId id="306" r:id="rId31"/>
    <p:sldId id="319" r:id="rId32"/>
    <p:sldId id="320" r:id="rId33"/>
    <p:sldId id="273" r:id="rId34"/>
    <p:sldId id="307" r:id="rId35"/>
    <p:sldId id="272" r:id="rId36"/>
    <p:sldId id="308" r:id="rId37"/>
    <p:sldId id="309" r:id="rId38"/>
    <p:sldId id="310" r:id="rId39"/>
    <p:sldId id="312" r:id="rId40"/>
    <p:sldId id="313" r:id="rId41"/>
    <p:sldId id="311" r:id="rId42"/>
    <p:sldId id="321" r:id="rId43"/>
    <p:sldId id="271" r:id="rId44"/>
    <p:sldId id="314" r:id="rId45"/>
    <p:sldId id="318" r:id="rId46"/>
    <p:sldId id="317" r:id="rId47"/>
    <p:sldId id="316" r:id="rId48"/>
    <p:sldId id="261" r:id="rId49"/>
    <p:sldId id="275" r:id="rId50"/>
    <p:sldId id="279" r:id="rId51"/>
    <p:sldId id="322" r:id="rId52"/>
    <p:sldId id="323" r:id="rId53"/>
    <p:sldId id="324" r:id="rId54"/>
    <p:sldId id="278" r:id="rId55"/>
    <p:sldId id="277" r:id="rId56"/>
    <p:sldId id="325" r:id="rId57"/>
    <p:sldId id="326" r:id="rId58"/>
    <p:sldId id="276" r:id="rId59"/>
    <p:sldId id="327" r:id="rId60"/>
    <p:sldId id="260" r:id="rId61"/>
    <p:sldId id="280" r:id="rId62"/>
    <p:sldId id="328" r:id="rId63"/>
    <p:sldId id="331" r:id="rId64"/>
    <p:sldId id="330" r:id="rId65"/>
    <p:sldId id="332" r:id="rId66"/>
    <p:sldId id="334" r:id="rId67"/>
    <p:sldId id="333" r:id="rId68"/>
    <p:sldId id="329" r:id="rId69"/>
    <p:sldId id="335" r:id="rId70"/>
    <p:sldId id="336" r:id="rId71"/>
    <p:sldId id="281" r:id="rId72"/>
    <p:sldId id="283" r:id="rId73"/>
    <p:sldId id="338" r:id="rId74"/>
    <p:sldId id="339" r:id="rId75"/>
    <p:sldId id="337" r:id="rId76"/>
    <p:sldId id="340" r:id="rId77"/>
    <p:sldId id="282" r:id="rId78"/>
    <p:sldId id="341" r:id="rId79"/>
    <p:sldId id="342" r:id="rId80"/>
    <p:sldId id="343" r:id="rId81"/>
    <p:sldId id="259" r:id="rId82"/>
    <p:sldId id="284" r:id="rId83"/>
    <p:sldId id="285" r:id="rId84"/>
    <p:sldId id="344" r:id="rId85"/>
    <p:sldId id="287" r:id="rId86"/>
    <p:sldId id="350" r:id="rId87"/>
    <p:sldId id="347" r:id="rId88"/>
    <p:sldId id="286" r:id="rId89"/>
    <p:sldId id="349" r:id="rId90"/>
    <p:sldId id="348" r:id="rId91"/>
    <p:sldId id="288" r:id="rId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450"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42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2D9089-D7A4-48DA-86C9-EDFCEE027FD7}" type="datetimeFigureOut">
              <a:rPr lang="en-US" smtClean="0"/>
              <a:pPr/>
              <a:t>3/3/2016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2A0683-F4A1-413C-9220-D39073C7BC76}" type="slidenum">
              <a:rPr lang="en-US" smtClean="0"/>
              <a:pPr/>
              <a:t>‹#›</a:t>
            </a:fld>
            <a:endParaRPr lang="en-US"/>
          </a:p>
        </p:txBody>
      </p:sp>
    </p:spTree>
    <p:extLst>
      <p:ext uri="{BB962C8B-B14F-4D97-AF65-F5344CB8AC3E}">
        <p14:creationId xmlns:p14="http://schemas.microsoft.com/office/powerpoint/2010/main" val="2419437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3" name="Rectangle 11"/>
          <p:cNvSpPr/>
          <p:nvPr/>
        </p:nvSpPr>
        <p:spPr>
          <a:xfrm>
            <a:off x="0" y="6324600"/>
            <a:ext cx="9144000" cy="533400"/>
          </a:xfrm>
          <a:prstGeom prst="rect">
            <a:avLst/>
          </a:prstGeom>
          <a:solidFill>
            <a:srgbClr val="2BA182"/>
          </a:solidFill>
          <a:ln>
            <a:solidFill>
              <a:srgbClr val="1E8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 name="Picture 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543800" y="228600"/>
            <a:ext cx="1447800" cy="179388"/>
          </a:xfrm>
          <a:prstGeom prst="rect">
            <a:avLst/>
          </a:prstGeom>
          <a:noFill/>
          <a:ln w="9525">
            <a:noFill/>
            <a:miter lim="800000"/>
            <a:headEnd/>
            <a:tailEnd/>
          </a:ln>
        </p:spPr>
      </p:pic>
      <p:sp>
        <p:nvSpPr>
          <p:cNvPr id="5" name="TextBox 13"/>
          <p:cNvSpPr txBox="1"/>
          <p:nvPr/>
        </p:nvSpPr>
        <p:spPr>
          <a:xfrm>
            <a:off x="0" y="3048000"/>
            <a:ext cx="9144000" cy="923330"/>
          </a:xfrm>
          <a:prstGeom prst="rect">
            <a:avLst/>
          </a:prstGeom>
          <a:noFill/>
        </p:spPr>
        <p:txBody>
          <a:bodyPr>
            <a:spAutoFit/>
          </a:bodyPr>
          <a:lstStyle/>
          <a:p>
            <a:pPr algn="ctr">
              <a:defRPr/>
            </a:pPr>
            <a:r>
              <a:rPr lang="en-US" sz="5400" b="1" dirty="0">
                <a:solidFill>
                  <a:srgbClr val="2BA182"/>
                </a:solidFill>
                <a:latin typeface="Arial" panose="020B0604020202020204" pitchFamily="34" charset="0"/>
                <a:cs typeface="Arial" panose="020B0604020202020204" pitchFamily="34" charset="0"/>
              </a:rPr>
              <a:t>Computer Concepts </a:t>
            </a:r>
            <a:r>
              <a:rPr lang="en-US" sz="5400" b="1" dirty="0" smtClean="0">
                <a:solidFill>
                  <a:srgbClr val="2BA182"/>
                </a:solidFill>
                <a:latin typeface="Arial" panose="020B0604020202020204" pitchFamily="34" charset="0"/>
                <a:cs typeface="Arial" panose="020B0604020202020204" pitchFamily="34" charset="0"/>
              </a:rPr>
              <a:t>2016</a:t>
            </a:r>
            <a:endParaRPr lang="en-US" sz="5400" b="1" dirty="0">
              <a:solidFill>
                <a:srgbClr val="2BA182"/>
              </a:solidFill>
              <a:latin typeface="Arial" panose="020B0604020202020204" pitchFamily="34" charset="0"/>
              <a:cs typeface="Arial" panose="020B0604020202020204" pitchFamily="34" charset="0"/>
            </a:endParaRPr>
          </a:p>
        </p:txBody>
      </p:sp>
      <p:sp>
        <p:nvSpPr>
          <p:cNvPr id="9" name="Rectangle 2"/>
          <p:cNvSpPr>
            <a:spLocks noGrp="1" noChangeArrowheads="1"/>
          </p:cNvSpPr>
          <p:nvPr>
            <p:ph type="ctrTitle" hasCustomPrompt="1"/>
          </p:nvPr>
        </p:nvSpPr>
        <p:spPr>
          <a:xfrm>
            <a:off x="2" y="1225550"/>
            <a:ext cx="9143998" cy="1470025"/>
          </a:xfrm>
        </p:spPr>
        <p:txBody>
          <a:bodyPr/>
          <a:lstStyle>
            <a:lvl1pPr algn="ctr">
              <a:defRPr sz="4800">
                <a:solidFill>
                  <a:schemeClr val="tx1"/>
                </a:solidFill>
                <a:effectLst/>
              </a:defRPr>
            </a:lvl1pPr>
          </a:lstStyle>
          <a:p>
            <a:r>
              <a:rPr lang="en-US" dirty="0" smtClean="0"/>
              <a:t>Unit 8</a:t>
            </a:r>
            <a:br>
              <a:rPr lang="en-US" dirty="0" smtClean="0"/>
            </a:br>
            <a:r>
              <a:rPr lang="en-US" dirty="0" smtClean="0"/>
              <a:t>The ICT Industry</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0" y="4671499"/>
            <a:ext cx="9144000" cy="166687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r>
              <a:rPr lang="en-US" smtClean="0"/>
              <a:t>Unit 8: The ITC Industry</a:t>
            </a:r>
            <a:endParaRPr lang="en-US"/>
          </a:p>
        </p:txBody>
      </p:sp>
      <p:sp>
        <p:nvSpPr>
          <p:cNvPr id="5"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6425" y="371475"/>
            <a:ext cx="2187575" cy="57546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3700" y="371475"/>
            <a:ext cx="6410325" cy="5754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r>
              <a:rPr lang="en-US" smtClean="0"/>
              <a:t>Unit 8: The ITC Industry</a:t>
            </a:r>
            <a:endParaRPr lang="en-US"/>
          </a:p>
        </p:txBody>
      </p:sp>
      <p:sp>
        <p:nvSpPr>
          <p:cNvPr id="5"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3275" y="371475"/>
            <a:ext cx="8340725" cy="10477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3700" y="1511300"/>
            <a:ext cx="4298950" cy="4614863"/>
          </a:xfrm>
        </p:spPr>
        <p:txBody>
          <a:bodyPr/>
          <a:lstStyle>
            <a:lvl1pPr>
              <a:buClr>
                <a:srgbClr val="1E8453"/>
              </a:buClr>
              <a:defRPr/>
            </a:lvl1pPr>
            <a:lvl2pPr>
              <a:buClr>
                <a:srgbClr val="1E8453"/>
              </a:buClr>
              <a:defRPr/>
            </a:lvl2pPr>
            <a:lvl3pPr>
              <a:buClr>
                <a:srgbClr val="1E8453"/>
              </a:buClr>
              <a:defRPr/>
            </a:lvl3pPr>
            <a:lvl4pPr>
              <a:buClr>
                <a:srgbClr val="1E8453"/>
              </a:buClr>
              <a:defRPr/>
            </a:lvl4pPr>
            <a:lvl5pPr>
              <a:buClr>
                <a:srgbClr val="1E8453"/>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45050" y="1511300"/>
            <a:ext cx="4298950" cy="4614863"/>
          </a:xfrm>
        </p:spPr>
        <p:txBody>
          <a:bodyPr/>
          <a:lstStyle>
            <a:lvl1pPr>
              <a:buClr>
                <a:srgbClr val="1E8453"/>
              </a:buClr>
              <a:defRPr/>
            </a:lvl1pPr>
            <a:lvl2pPr>
              <a:buClr>
                <a:srgbClr val="1E8453"/>
              </a:buClr>
              <a:defRPr/>
            </a:lvl2pPr>
            <a:lvl3pPr>
              <a:buClr>
                <a:srgbClr val="1E8453"/>
              </a:buClr>
              <a:defRPr/>
            </a:lvl3pPr>
            <a:lvl4pPr>
              <a:buClr>
                <a:srgbClr val="1E8453"/>
              </a:buClr>
              <a:defRPr/>
            </a:lvl4pPr>
            <a:lvl5pPr>
              <a:buClr>
                <a:srgbClr val="1E8453"/>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7"/>
          <p:cNvSpPr>
            <a:spLocks noGrp="1" noChangeArrowheads="1"/>
          </p:cNvSpPr>
          <p:nvPr>
            <p:ph type="ftr" sz="quarter" idx="10"/>
          </p:nvPr>
        </p:nvSpPr>
        <p:spPr>
          <a:ln/>
        </p:spPr>
        <p:txBody>
          <a:bodyPr/>
          <a:lstStyle>
            <a:lvl1pPr>
              <a:defRPr/>
            </a:lvl1pPr>
          </a:lstStyle>
          <a:p>
            <a:r>
              <a:rPr lang="en-US" smtClean="0"/>
              <a:t>Unit 8: The ITC Industry</a:t>
            </a:r>
            <a:endParaRPr lang="en-US"/>
          </a:p>
        </p:txBody>
      </p:sp>
      <p:sp>
        <p:nvSpPr>
          <p:cNvPr id="6"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03275" y="371475"/>
            <a:ext cx="8340725" cy="10477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3700" y="1511300"/>
            <a:ext cx="4298950" cy="4614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4845050" y="1511300"/>
            <a:ext cx="4298950" cy="2230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45050" y="3894138"/>
            <a:ext cx="4298950" cy="223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ftr" sz="quarter" idx="10"/>
          </p:nvPr>
        </p:nvSpPr>
        <p:spPr>
          <a:ln/>
        </p:spPr>
        <p:txBody>
          <a:bodyPr/>
          <a:lstStyle>
            <a:lvl1pPr>
              <a:defRPr/>
            </a:lvl1pPr>
          </a:lstStyle>
          <a:p>
            <a:r>
              <a:rPr lang="en-US" smtClean="0"/>
              <a:t>Unit 8: The ITC Industry</a:t>
            </a:r>
            <a:endParaRPr lang="en-US"/>
          </a:p>
        </p:txBody>
      </p:sp>
      <p:sp>
        <p:nvSpPr>
          <p:cNvPr id="7"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4" name="Picture 21"/>
          <p:cNvPicPr>
            <a:picLocks noChangeAspect="1" noChangeArrowheads="1"/>
          </p:cNvPicPr>
          <p:nvPr/>
        </p:nvPicPr>
        <p:blipFill>
          <a:blip r:embed="rId2" cstate="print">
            <a:clrChange>
              <a:clrFrom>
                <a:srgbClr val="FDFDFD"/>
              </a:clrFrom>
              <a:clrTo>
                <a:srgbClr val="FDFDFD">
                  <a:alpha val="0"/>
                </a:srgbClr>
              </a:clrTo>
            </a:clrChange>
          </a:blip>
          <a:srcRect/>
          <a:stretch>
            <a:fillRect/>
          </a:stretch>
        </p:blipFill>
        <p:spPr bwMode="auto">
          <a:xfrm>
            <a:off x="6394450" y="0"/>
            <a:ext cx="2749550" cy="393700"/>
          </a:xfrm>
          <a:prstGeom prst="rect">
            <a:avLst/>
          </a:prstGeom>
          <a:noFill/>
          <a:ln w="9525">
            <a:noFill/>
            <a:miter lim="800000"/>
            <a:headEnd/>
            <a:tailEnd/>
          </a:ln>
        </p:spPr>
      </p:pic>
      <p:sp>
        <p:nvSpPr>
          <p:cNvPr id="3074" name="Rectangle 2"/>
          <p:cNvSpPr>
            <a:spLocks noGrp="1" noChangeArrowheads="1"/>
          </p:cNvSpPr>
          <p:nvPr>
            <p:ph type="ctrTitle"/>
          </p:nvPr>
        </p:nvSpPr>
        <p:spPr>
          <a:xfrm>
            <a:off x="714375" y="2416175"/>
            <a:ext cx="7772400" cy="1470025"/>
          </a:xfrm>
        </p:spPr>
        <p:txBody>
          <a:bodyPr/>
          <a:lstStyle>
            <a:lvl1pPr algn="ctr">
              <a:defRPr>
                <a:effectLst>
                  <a:outerShdw blurRad="38100" dist="38100" dir="2700000" algn="tl">
                    <a:srgbClr val="C0C0C0"/>
                  </a:outerShdw>
                </a:effectLst>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1371600" y="3924300"/>
            <a:ext cx="6400800" cy="1450975"/>
          </a:xfrm>
        </p:spPr>
        <p:txBody>
          <a:bodyPr/>
          <a:lstStyle>
            <a:lvl1pPr marL="0" indent="0" algn="ctr">
              <a:buFont typeface="Wingdings 2" pitchFamily="18" charset="2"/>
              <a:buNone/>
              <a:defRPr b="1">
                <a:effectLst>
                  <a:outerShdw blurRad="38100" dist="38100" dir="2700000" algn="tl">
                    <a:srgbClr val="C0C0C0"/>
                  </a:outerShdw>
                </a:effectLst>
              </a:defRPr>
            </a:lvl1pPr>
          </a:lstStyle>
          <a:p>
            <a:r>
              <a:rPr lang="en-US" smtClean="0"/>
              <a:t>Click to edit Master subtitle style</a:t>
            </a:r>
            <a:endParaRPr lang="en-US" dirty="0"/>
          </a:p>
        </p:txBody>
      </p:sp>
      <p:pic>
        <p:nvPicPr>
          <p:cNvPr id="7" name="Picture 2"/>
          <p:cNvPicPr>
            <a:picLocks noChangeAspect="1" noChangeArrowheads="1"/>
          </p:cNvPicPr>
          <p:nvPr/>
        </p:nvPicPr>
        <p:blipFill>
          <a:blip r:embed="rId3" cstate="print"/>
          <a:srcRect/>
          <a:stretch>
            <a:fillRect/>
          </a:stretch>
        </p:blipFill>
        <p:spPr bwMode="auto">
          <a:xfrm>
            <a:off x="0" y="5191125"/>
            <a:ext cx="9144000" cy="1666875"/>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1734321" y="594669"/>
            <a:ext cx="5848350" cy="17145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rgbClr val="2BA182"/>
              </a:buClr>
              <a:defRPr/>
            </a:lvl1pPr>
            <a:lvl2pPr>
              <a:buClr>
                <a:srgbClr val="2BA182"/>
              </a:buClr>
              <a:defRPr/>
            </a:lvl2pPr>
            <a:lvl3pPr>
              <a:buClr>
                <a:srgbClr val="2BA182"/>
              </a:buClr>
              <a:defRPr/>
            </a:lvl3pPr>
            <a:lvl4pPr>
              <a:buClr>
                <a:srgbClr val="2BA182"/>
              </a:buClr>
              <a:defRPr/>
            </a:lvl4pPr>
            <a:lvl5pPr>
              <a:buClr>
                <a:srgbClr val="2BA18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7"/>
          <p:cNvSpPr>
            <a:spLocks noGrp="1" noChangeArrowheads="1"/>
          </p:cNvSpPr>
          <p:nvPr>
            <p:ph type="ftr" sz="quarter" idx="10"/>
          </p:nvPr>
        </p:nvSpPr>
        <p:spPr>
          <a:ln/>
        </p:spPr>
        <p:txBody>
          <a:bodyPr/>
          <a:lstStyle>
            <a:lvl1pPr>
              <a:defRPr/>
            </a:lvl1pPr>
          </a:lstStyle>
          <a:p>
            <a:r>
              <a:rPr lang="en-US" smtClean="0"/>
              <a:t>Unit 8: The ITC Industry</a:t>
            </a:r>
            <a:endParaRPr lang="en-US"/>
          </a:p>
        </p:txBody>
      </p:sp>
      <p:sp>
        <p:nvSpPr>
          <p:cNvPr id="5" name="Rectangle 8"/>
          <p:cNvSpPr>
            <a:spLocks noGrp="1" noChangeArrowheads="1"/>
          </p:cNvSpPr>
          <p:nvPr>
            <p:ph type="sldNum" sz="quarter" idx="11"/>
          </p:nvPr>
        </p:nvSpPr>
        <p:spPr>
          <a:solidFill>
            <a:srgbClr val="2BA182"/>
          </a:solidFill>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r>
              <a:rPr lang="en-US" smtClean="0"/>
              <a:t>Unit 8: The ITC Industry</a:t>
            </a:r>
            <a:endParaRPr lang="en-US"/>
          </a:p>
        </p:txBody>
      </p:sp>
      <p:sp>
        <p:nvSpPr>
          <p:cNvPr id="5"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3700" y="1511300"/>
            <a:ext cx="4298950" cy="4614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45050" y="1511300"/>
            <a:ext cx="4298950" cy="4614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r>
              <a:rPr lang="en-US" smtClean="0"/>
              <a:t>Unit 8: The ITC Industry</a:t>
            </a:r>
            <a:endParaRPr lang="en-US"/>
          </a:p>
        </p:txBody>
      </p:sp>
      <p:sp>
        <p:nvSpPr>
          <p:cNvPr id="6"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r>
              <a:rPr lang="en-US" smtClean="0"/>
              <a:t>Unit 8: The ITC Industry</a:t>
            </a:r>
            <a:endParaRPr lang="en-US"/>
          </a:p>
        </p:txBody>
      </p:sp>
      <p:sp>
        <p:nvSpPr>
          <p:cNvPr id="8"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r>
              <a:rPr lang="en-US" smtClean="0"/>
              <a:t>Unit 8: The ITC Industry</a:t>
            </a:r>
            <a:endParaRPr lang="en-US"/>
          </a:p>
        </p:txBody>
      </p:sp>
      <p:sp>
        <p:nvSpPr>
          <p:cNvPr id="4"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r>
              <a:rPr lang="en-US" smtClean="0"/>
              <a:t>Unit 8: The ITC Industry</a:t>
            </a:r>
            <a:endParaRPr lang="en-US"/>
          </a:p>
        </p:txBody>
      </p:sp>
      <p:sp>
        <p:nvSpPr>
          <p:cNvPr id="3"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r>
              <a:rPr lang="en-US" smtClean="0"/>
              <a:t>Unit 8: The ITC Industry</a:t>
            </a:r>
            <a:endParaRPr lang="en-US"/>
          </a:p>
        </p:txBody>
      </p:sp>
      <p:sp>
        <p:nvSpPr>
          <p:cNvPr id="6"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r>
              <a:rPr lang="en-US" smtClean="0"/>
              <a:t>Unit 8: The ITC Industry</a:t>
            </a:r>
            <a:endParaRPr lang="en-US"/>
          </a:p>
        </p:txBody>
      </p:sp>
      <p:sp>
        <p:nvSpPr>
          <p:cNvPr id="6"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0"/>
            <a:ext cx="9144000" cy="1463675"/>
          </a:xfrm>
          <a:prstGeom prst="rect">
            <a:avLst/>
          </a:prstGeom>
          <a:solidFill>
            <a:srgbClr val="2BA182"/>
          </a:solidFill>
          <a:ln>
            <a:solidFill>
              <a:srgbClr val="2BA1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1667" name="Rectangle 3"/>
          <p:cNvSpPr>
            <a:spLocks noChangeArrowheads="1"/>
          </p:cNvSpPr>
          <p:nvPr/>
        </p:nvSpPr>
        <p:spPr bwMode="auto">
          <a:xfrm>
            <a:off x="0" y="6372225"/>
            <a:ext cx="9144000" cy="485775"/>
          </a:xfrm>
          <a:prstGeom prst="rect">
            <a:avLst/>
          </a:prstGeom>
          <a:solidFill>
            <a:srgbClr val="2BA182"/>
          </a:solidFill>
          <a:ln w="9525">
            <a:solidFill>
              <a:srgbClr val="1E8453"/>
            </a:solidFill>
            <a:miter lim="800000"/>
            <a:headEnd/>
            <a:tailEnd/>
          </a:ln>
          <a:effectLst/>
        </p:spPr>
        <p:txBody>
          <a:bodyPr wrap="none" anchor="ctr"/>
          <a:lstStyle/>
          <a:p>
            <a:pPr>
              <a:defRPr/>
            </a:pPr>
            <a:endParaRPr lang="en-US">
              <a:cs typeface="+mn-cs"/>
            </a:endParaRPr>
          </a:p>
        </p:txBody>
      </p:sp>
      <p:sp>
        <p:nvSpPr>
          <p:cNvPr id="241668" name="Rectangle 4"/>
          <p:cNvSpPr>
            <a:spLocks noChangeArrowheads="1"/>
          </p:cNvSpPr>
          <p:nvPr/>
        </p:nvSpPr>
        <p:spPr bwMode="auto">
          <a:xfrm>
            <a:off x="782638" y="338138"/>
            <a:ext cx="8380412" cy="1225550"/>
          </a:xfrm>
          <a:prstGeom prst="rect">
            <a:avLst/>
          </a:prstGeom>
          <a:solidFill>
            <a:schemeClr val="bg1"/>
          </a:solidFill>
          <a:ln w="9525">
            <a:noFill/>
            <a:miter lim="800000"/>
            <a:headEnd/>
            <a:tailEnd/>
          </a:ln>
          <a:effectLst/>
        </p:spPr>
        <p:txBody>
          <a:bodyPr wrap="none" anchor="ctr"/>
          <a:lstStyle/>
          <a:p>
            <a:pPr>
              <a:defRPr/>
            </a:pPr>
            <a:endParaRPr lang="en-US">
              <a:cs typeface="+mn-cs"/>
            </a:endParaRPr>
          </a:p>
        </p:txBody>
      </p:sp>
      <p:sp>
        <p:nvSpPr>
          <p:cNvPr id="1029" name="Rectangle 5"/>
          <p:cNvSpPr>
            <a:spLocks noGrp="1" noChangeArrowheads="1"/>
          </p:cNvSpPr>
          <p:nvPr>
            <p:ph type="title"/>
          </p:nvPr>
        </p:nvSpPr>
        <p:spPr bwMode="auto">
          <a:xfrm>
            <a:off x="803275" y="371475"/>
            <a:ext cx="8340725" cy="10477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30" name="Rectangle 6"/>
          <p:cNvSpPr>
            <a:spLocks noGrp="1" noChangeArrowheads="1"/>
          </p:cNvSpPr>
          <p:nvPr>
            <p:ph type="body" idx="1"/>
          </p:nvPr>
        </p:nvSpPr>
        <p:spPr bwMode="auto">
          <a:xfrm>
            <a:off x="393700" y="1511300"/>
            <a:ext cx="8750300" cy="4614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41671" name="Rectangle 7"/>
          <p:cNvSpPr>
            <a:spLocks noGrp="1" noChangeArrowheads="1"/>
          </p:cNvSpPr>
          <p:nvPr>
            <p:ph type="ftr" sz="quarter" idx="3"/>
          </p:nvPr>
        </p:nvSpPr>
        <p:spPr bwMode="auto">
          <a:xfrm>
            <a:off x="0" y="6381750"/>
            <a:ext cx="700246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chemeClr val="bg1"/>
                </a:solidFill>
                <a:cs typeface="Arial" charset="0"/>
              </a:defRPr>
            </a:lvl1pPr>
          </a:lstStyle>
          <a:p>
            <a:r>
              <a:rPr lang="en-US" smtClean="0"/>
              <a:t>Unit 8: The ITC Industry</a:t>
            </a:r>
            <a:endParaRPr lang="en-US"/>
          </a:p>
        </p:txBody>
      </p:sp>
      <p:sp>
        <p:nvSpPr>
          <p:cNvPr id="241672" name="Rectangle 8"/>
          <p:cNvSpPr>
            <a:spLocks noGrp="1" noChangeArrowheads="1"/>
          </p:cNvSpPr>
          <p:nvPr>
            <p:ph type="sldNum" sz="quarter" idx="4"/>
          </p:nvPr>
        </p:nvSpPr>
        <p:spPr bwMode="auto">
          <a:xfrm>
            <a:off x="7010400" y="6381750"/>
            <a:ext cx="2133600" cy="476250"/>
          </a:xfrm>
          <a:prstGeom prst="rect">
            <a:avLst/>
          </a:prstGeom>
          <a:solidFill>
            <a:srgbClr val="2BA182"/>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latin typeface="Arial Narrow" pitchFamily="34" charset="0"/>
                <a:cs typeface="+mn-cs"/>
              </a:defRPr>
            </a:lvl1pPr>
          </a:lstStyle>
          <a:p>
            <a:fld id="{B6F15528-21DE-4FAA-801E-634DDDAF4B2B}" type="slidenum">
              <a:rPr lang="en-US" smtClean="0"/>
              <a:pPr/>
              <a:t>‹#›</a:t>
            </a:fld>
            <a:endParaRPr lang="en-US"/>
          </a:p>
        </p:txBody>
      </p:sp>
      <p:sp>
        <p:nvSpPr>
          <p:cNvPr id="241673" name="Rectangle 9"/>
          <p:cNvSpPr>
            <a:spLocks noChangeArrowheads="1"/>
          </p:cNvSpPr>
          <p:nvPr/>
        </p:nvSpPr>
        <p:spPr bwMode="auto">
          <a:xfrm>
            <a:off x="781050" y="200025"/>
            <a:ext cx="8362950" cy="142875"/>
          </a:xfrm>
          <a:prstGeom prst="rect">
            <a:avLst/>
          </a:prstGeom>
          <a:solidFill>
            <a:srgbClr val="E7F3BB"/>
          </a:solidFill>
          <a:ln w="9525">
            <a:solidFill>
              <a:srgbClr val="E7F3BB"/>
            </a:solidFill>
            <a:miter lim="800000"/>
            <a:headEnd/>
            <a:tailEnd/>
          </a:ln>
          <a:effectLst/>
        </p:spPr>
        <p:txBody>
          <a:bodyPr wrap="none" anchor="ctr"/>
          <a:lstStyle/>
          <a:p>
            <a:pPr>
              <a:defRPr/>
            </a:pPr>
            <a:endParaRPr lang="en-US">
              <a:cs typeface="+mn-cs"/>
            </a:endParaRPr>
          </a:p>
        </p:txBody>
      </p:sp>
      <p:sp>
        <p:nvSpPr>
          <p:cNvPr id="241674" name="Text Box 10"/>
          <p:cNvSpPr txBox="1">
            <a:spLocks noChangeArrowheads="1"/>
          </p:cNvSpPr>
          <p:nvPr/>
        </p:nvSpPr>
        <p:spPr bwMode="auto">
          <a:xfrm>
            <a:off x="0" y="317500"/>
            <a:ext cx="762000" cy="823913"/>
          </a:xfrm>
          <a:prstGeom prst="rect">
            <a:avLst/>
          </a:prstGeom>
          <a:solidFill>
            <a:srgbClr val="2BA182"/>
          </a:solidFill>
          <a:ln w="9525">
            <a:noFill/>
            <a:miter lim="800000"/>
            <a:headEnd/>
            <a:tailEnd/>
          </a:ln>
          <a:effectLst/>
        </p:spPr>
        <p:txBody>
          <a:bodyPr>
            <a:spAutoFit/>
          </a:bodyPr>
          <a:lstStyle/>
          <a:p>
            <a:pPr algn="ctr">
              <a:spcBef>
                <a:spcPct val="50000"/>
              </a:spcBef>
              <a:defRPr/>
            </a:pPr>
            <a:r>
              <a:rPr lang="en-US" sz="4800" b="1" dirty="0" smtClean="0">
                <a:solidFill>
                  <a:schemeClr val="bg1"/>
                </a:solidFill>
                <a:latin typeface="Arial Narrow" pitchFamily="34" charset="0"/>
                <a:cs typeface="+mn-cs"/>
              </a:rPr>
              <a:t>8</a:t>
            </a:r>
            <a:endParaRPr lang="en-US" sz="4800" b="1" dirty="0">
              <a:solidFill>
                <a:schemeClr val="bg1"/>
              </a:solidFill>
              <a:latin typeface="Arial Narrow" pitchFamily="34" charset="0"/>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dt="0"/>
  <p:txStyles>
    <p:titleStyle>
      <a:lvl1pPr algn="l" rtl="0" eaLnBrk="1" fontAlgn="base" hangingPunct="1">
        <a:spcBef>
          <a:spcPct val="0"/>
        </a:spcBef>
        <a:spcAft>
          <a:spcPct val="0"/>
        </a:spcAft>
        <a:defRPr sz="4400" b="1">
          <a:solidFill>
            <a:srgbClr val="2BA182"/>
          </a:solidFill>
          <a:latin typeface="+mj-lt"/>
          <a:ea typeface="+mj-ea"/>
          <a:cs typeface="+mj-cs"/>
        </a:defRPr>
      </a:lvl1pPr>
      <a:lvl2pPr algn="l" rtl="0" eaLnBrk="1" fontAlgn="base" hangingPunct="1">
        <a:spcBef>
          <a:spcPct val="0"/>
        </a:spcBef>
        <a:spcAft>
          <a:spcPct val="0"/>
        </a:spcAft>
        <a:defRPr sz="4400" b="1">
          <a:solidFill>
            <a:srgbClr val="970E76"/>
          </a:solidFill>
          <a:latin typeface="Arial" charset="0"/>
        </a:defRPr>
      </a:lvl2pPr>
      <a:lvl3pPr algn="l" rtl="0" eaLnBrk="1" fontAlgn="base" hangingPunct="1">
        <a:spcBef>
          <a:spcPct val="0"/>
        </a:spcBef>
        <a:spcAft>
          <a:spcPct val="0"/>
        </a:spcAft>
        <a:defRPr sz="4400" b="1">
          <a:solidFill>
            <a:srgbClr val="970E76"/>
          </a:solidFill>
          <a:latin typeface="Arial" charset="0"/>
        </a:defRPr>
      </a:lvl3pPr>
      <a:lvl4pPr algn="l" rtl="0" eaLnBrk="1" fontAlgn="base" hangingPunct="1">
        <a:spcBef>
          <a:spcPct val="0"/>
        </a:spcBef>
        <a:spcAft>
          <a:spcPct val="0"/>
        </a:spcAft>
        <a:defRPr sz="4400" b="1">
          <a:solidFill>
            <a:srgbClr val="970E76"/>
          </a:solidFill>
          <a:latin typeface="Arial" charset="0"/>
        </a:defRPr>
      </a:lvl4pPr>
      <a:lvl5pPr algn="l" rtl="0" eaLnBrk="1" fontAlgn="base" hangingPunct="1">
        <a:spcBef>
          <a:spcPct val="0"/>
        </a:spcBef>
        <a:spcAft>
          <a:spcPct val="0"/>
        </a:spcAft>
        <a:defRPr sz="4400" b="1">
          <a:solidFill>
            <a:srgbClr val="970E76"/>
          </a:solidFill>
          <a:latin typeface="Arial" charset="0"/>
        </a:defRPr>
      </a:lvl5pPr>
      <a:lvl6pPr marL="457200" algn="l" rtl="0" eaLnBrk="1" fontAlgn="base" hangingPunct="1">
        <a:spcBef>
          <a:spcPct val="0"/>
        </a:spcBef>
        <a:spcAft>
          <a:spcPct val="0"/>
        </a:spcAft>
        <a:defRPr sz="4400" b="1">
          <a:solidFill>
            <a:schemeClr val="tx1"/>
          </a:solidFill>
          <a:latin typeface="Arial" charset="0"/>
        </a:defRPr>
      </a:lvl6pPr>
      <a:lvl7pPr marL="914400" algn="l" rtl="0" eaLnBrk="1" fontAlgn="base" hangingPunct="1">
        <a:spcBef>
          <a:spcPct val="0"/>
        </a:spcBef>
        <a:spcAft>
          <a:spcPct val="0"/>
        </a:spcAft>
        <a:defRPr sz="4400" b="1">
          <a:solidFill>
            <a:schemeClr val="tx1"/>
          </a:solidFill>
          <a:latin typeface="Arial" charset="0"/>
        </a:defRPr>
      </a:lvl7pPr>
      <a:lvl8pPr marL="1371600" algn="l" rtl="0" eaLnBrk="1" fontAlgn="base" hangingPunct="1">
        <a:spcBef>
          <a:spcPct val="0"/>
        </a:spcBef>
        <a:spcAft>
          <a:spcPct val="0"/>
        </a:spcAft>
        <a:defRPr sz="4400" b="1">
          <a:solidFill>
            <a:schemeClr val="tx1"/>
          </a:solidFill>
          <a:latin typeface="Arial" charset="0"/>
        </a:defRPr>
      </a:lvl8pPr>
      <a:lvl9pPr marL="1828800" algn="l" rtl="0" eaLnBrk="1" fontAlgn="base" hangingPunct="1">
        <a:spcBef>
          <a:spcPct val="0"/>
        </a:spcBef>
        <a:spcAft>
          <a:spcPct val="0"/>
        </a:spcAft>
        <a:defRPr sz="4400" b="1">
          <a:solidFill>
            <a:schemeClr val="tx1"/>
          </a:solidFill>
          <a:latin typeface="Arial" charset="0"/>
        </a:defRPr>
      </a:lvl9pPr>
    </p:titleStyle>
    <p:bodyStyle>
      <a:lvl1pPr marL="342900" indent="-342900" algn="l" rtl="0" eaLnBrk="1" fontAlgn="base" hangingPunct="1">
        <a:spcBef>
          <a:spcPct val="20000"/>
        </a:spcBef>
        <a:spcAft>
          <a:spcPct val="0"/>
        </a:spcAft>
        <a:buClr>
          <a:srgbClr val="2BA182"/>
        </a:buClr>
        <a:buFont typeface="Wingdings" pitchFamily="2" charset="2"/>
        <a:buChar char="Ø"/>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2BA182"/>
        </a:buClr>
        <a:buFont typeface="Wingdings" pitchFamily="2" charset="2"/>
        <a:buChar char="Ø"/>
        <a:defRPr sz="2800">
          <a:solidFill>
            <a:schemeClr val="tx1"/>
          </a:solidFill>
          <a:latin typeface="+mn-lt"/>
        </a:defRPr>
      </a:lvl2pPr>
      <a:lvl3pPr marL="1143000" indent="-228600" algn="l" rtl="0" eaLnBrk="1" fontAlgn="base" hangingPunct="1">
        <a:spcBef>
          <a:spcPct val="20000"/>
        </a:spcBef>
        <a:spcAft>
          <a:spcPct val="0"/>
        </a:spcAft>
        <a:buClr>
          <a:srgbClr val="2BA182"/>
        </a:buClr>
        <a:buFont typeface="Wingdings" pitchFamily="2" charset="2"/>
        <a:buChar char="Ø"/>
        <a:defRPr sz="2400">
          <a:solidFill>
            <a:schemeClr val="tx1"/>
          </a:solidFill>
          <a:latin typeface="+mn-lt"/>
        </a:defRPr>
      </a:lvl3pPr>
      <a:lvl4pPr marL="1600200" indent="-228600" algn="l" rtl="0" eaLnBrk="1" fontAlgn="base" hangingPunct="1">
        <a:spcBef>
          <a:spcPct val="20000"/>
        </a:spcBef>
        <a:spcAft>
          <a:spcPct val="0"/>
        </a:spcAft>
        <a:buClr>
          <a:srgbClr val="2BA182"/>
        </a:buClr>
        <a:buFont typeface="Wingdings" pitchFamily="2" charset="2"/>
        <a:buChar char="Ø"/>
        <a:defRPr sz="2000">
          <a:solidFill>
            <a:schemeClr val="tx1"/>
          </a:solidFill>
          <a:latin typeface="+mn-lt"/>
        </a:defRPr>
      </a:lvl4pPr>
      <a:lvl5pPr marL="2057400" indent="-228600" algn="l" rtl="0" eaLnBrk="1" fontAlgn="base" hangingPunct="1">
        <a:spcBef>
          <a:spcPct val="20000"/>
        </a:spcBef>
        <a:spcAft>
          <a:spcPct val="0"/>
        </a:spcAft>
        <a:buClr>
          <a:srgbClr val="2BA182"/>
        </a:buClr>
        <a:buFont typeface="Wingdings" pitchFamily="2" charset="2"/>
        <a:buChar char="Ø"/>
        <a:defRPr sz="2000">
          <a:solidFill>
            <a:schemeClr val="tx1"/>
          </a:solidFill>
          <a:latin typeface="+mn-lt"/>
        </a:defRPr>
      </a:lvl5pPr>
      <a:lvl6pPr marL="2514600" indent="-228600" algn="l" rtl="0" eaLnBrk="1" fontAlgn="base" hangingPunct="1">
        <a:spcBef>
          <a:spcPct val="20000"/>
        </a:spcBef>
        <a:spcAft>
          <a:spcPct val="0"/>
        </a:spcAft>
        <a:buClr>
          <a:srgbClr val="8E3B81"/>
        </a:buClr>
        <a:buChar char="»"/>
        <a:defRPr sz="2000">
          <a:solidFill>
            <a:schemeClr val="tx1"/>
          </a:solidFill>
          <a:latin typeface="+mn-lt"/>
        </a:defRPr>
      </a:lvl6pPr>
      <a:lvl7pPr marL="2971800" indent="-228600" algn="l" rtl="0" eaLnBrk="1" fontAlgn="base" hangingPunct="1">
        <a:spcBef>
          <a:spcPct val="20000"/>
        </a:spcBef>
        <a:spcAft>
          <a:spcPct val="0"/>
        </a:spcAft>
        <a:buClr>
          <a:srgbClr val="8E3B81"/>
        </a:buClr>
        <a:buChar char="»"/>
        <a:defRPr sz="2000">
          <a:solidFill>
            <a:schemeClr val="tx1"/>
          </a:solidFill>
          <a:latin typeface="+mn-lt"/>
        </a:defRPr>
      </a:lvl7pPr>
      <a:lvl8pPr marL="3429000" indent="-228600" algn="l" rtl="0" eaLnBrk="1" fontAlgn="base" hangingPunct="1">
        <a:spcBef>
          <a:spcPct val="20000"/>
        </a:spcBef>
        <a:spcAft>
          <a:spcPct val="0"/>
        </a:spcAft>
        <a:buClr>
          <a:srgbClr val="8E3B81"/>
        </a:buClr>
        <a:buChar char="»"/>
        <a:defRPr sz="2000">
          <a:solidFill>
            <a:schemeClr val="tx1"/>
          </a:solidFill>
          <a:latin typeface="+mn-lt"/>
        </a:defRPr>
      </a:lvl8pPr>
      <a:lvl9pPr marL="3886200" indent="-228600" algn="l" rtl="0" eaLnBrk="1" fontAlgn="base" hangingPunct="1">
        <a:spcBef>
          <a:spcPct val="20000"/>
        </a:spcBef>
        <a:spcAft>
          <a:spcPct val="0"/>
        </a:spcAft>
        <a:buClr>
          <a:srgbClr val="8E3B8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 y="1066800"/>
            <a:ext cx="9143998" cy="1628775"/>
          </a:xfrm>
        </p:spPr>
        <p:txBody>
          <a:bodyPr/>
          <a:lstStyle/>
          <a:p>
            <a:r>
              <a:rPr lang="en-US" sz="6000" dirty="0" smtClean="0"/>
              <a:t>Unit 8</a:t>
            </a:r>
            <a:r>
              <a:rPr lang="en-US" dirty="0" smtClean="0"/>
              <a:t/>
            </a:r>
            <a:br>
              <a:rPr lang="en-US" dirty="0" smtClean="0"/>
            </a:br>
            <a:r>
              <a:rPr lang="en-US" dirty="0" smtClean="0"/>
              <a:t>The ITC Industry</a:t>
            </a:r>
            <a:endParaRPr lang="en-US" dirty="0"/>
          </a:p>
        </p:txBody>
      </p:sp>
      <p:sp>
        <p:nvSpPr>
          <p:cNvPr id="3" name="TextBox 2"/>
          <p:cNvSpPr txBox="1"/>
          <p:nvPr/>
        </p:nvSpPr>
        <p:spPr>
          <a:xfrm>
            <a:off x="2971800" y="3962400"/>
            <a:ext cx="3505200" cy="461665"/>
          </a:xfrm>
          <a:prstGeom prst="rect">
            <a:avLst/>
          </a:prstGeom>
          <a:solidFill>
            <a:srgbClr val="E8510E"/>
          </a:solidFill>
        </p:spPr>
        <p:txBody>
          <a:bodyPr wrap="square" rtlCol="0">
            <a:spAutoFit/>
          </a:bodyPr>
          <a:lstStyle/>
          <a:p>
            <a:pPr algn="ctr"/>
            <a:r>
              <a:rPr lang="en-US" sz="2400" dirty="0" smtClean="0">
                <a:solidFill>
                  <a:schemeClr val="bg1"/>
                </a:solidFill>
                <a:latin typeface="Arial Rounded MT Bold" pitchFamily="34" charset="0"/>
              </a:rPr>
              <a:t>ENHANCED EDITION</a:t>
            </a:r>
            <a:endParaRPr lang="en-US" sz="2400" dirty="0">
              <a:solidFill>
                <a:schemeClr val="bg1"/>
              </a:solidFill>
              <a:latin typeface="Arial Rounded MT Bold"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ICT Goods and Services</a:t>
            </a:r>
            <a:endParaRPr lang="en-US" dirty="0"/>
          </a:p>
        </p:txBody>
      </p:sp>
      <p:sp>
        <p:nvSpPr>
          <p:cNvPr id="3" name="Content Placeholder 2"/>
          <p:cNvSpPr>
            <a:spLocks noGrp="1"/>
          </p:cNvSpPr>
          <p:nvPr>
            <p:ph idx="1"/>
          </p:nvPr>
        </p:nvSpPr>
        <p:spPr/>
        <p:txBody>
          <a:bodyPr/>
          <a:lstStyle/>
          <a:p>
            <a:r>
              <a:rPr lang="en-US" dirty="0" smtClean="0"/>
              <a:t>The terms </a:t>
            </a:r>
            <a:r>
              <a:rPr lang="en-US" i="1" dirty="0" smtClean="0"/>
              <a:t>outsourcing</a:t>
            </a:r>
            <a:r>
              <a:rPr lang="en-US" dirty="0" smtClean="0"/>
              <a:t> and </a:t>
            </a:r>
            <a:r>
              <a:rPr lang="en-US" i="1" dirty="0" smtClean="0"/>
              <a:t>offshoring</a:t>
            </a:r>
            <a:r>
              <a:rPr lang="en-US" dirty="0" smtClean="0"/>
              <a:t> are often used interchangeably, but they are slightly different</a:t>
            </a:r>
          </a:p>
          <a:p>
            <a:pPr lvl="1"/>
            <a:r>
              <a:rPr lang="en-US" b="1" dirty="0" smtClean="0"/>
              <a:t>Outsourcing</a:t>
            </a:r>
            <a:r>
              <a:rPr lang="en-US" dirty="0" smtClean="0"/>
              <a:t> is the use of components or labor from outside suppliers</a:t>
            </a:r>
          </a:p>
          <a:p>
            <a:pPr lvl="1"/>
            <a:r>
              <a:rPr lang="en-US" b="1" dirty="0" smtClean="0"/>
              <a:t>Offshoring</a:t>
            </a:r>
            <a:r>
              <a:rPr lang="en-US" dirty="0" smtClean="0"/>
              <a:t> relocates business processes, manufacturing and customer support, to lower-cost locations in other countries</a:t>
            </a:r>
            <a:endParaRPr lang="en-US"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ICT Goods and Services</a:t>
            </a:r>
            <a:endParaRPr lang="en-US" dirty="0"/>
          </a:p>
        </p:txBody>
      </p:sp>
      <p:sp>
        <p:nvSpPr>
          <p:cNvPr id="3" name="Content Placeholder 2"/>
          <p:cNvSpPr>
            <a:spLocks noGrp="1"/>
          </p:cNvSpPr>
          <p:nvPr>
            <p:ph idx="1"/>
          </p:nvPr>
        </p:nvSpPr>
        <p:spPr>
          <a:xfrm>
            <a:off x="393700" y="1752600"/>
            <a:ext cx="8750300" cy="4614863"/>
          </a:xfrm>
        </p:spPr>
        <p:txBody>
          <a:bodyPr/>
          <a:lstStyle/>
          <a:p>
            <a:r>
              <a:rPr lang="en-US" dirty="0" smtClean="0"/>
              <a:t>Until the 1990s, ICT companies performed all phases of product development in house</a:t>
            </a:r>
          </a:p>
          <a:p>
            <a:r>
              <a:rPr lang="en-US" dirty="0" smtClean="0"/>
              <a:t>Prototyping and mass production moved to Taiwan, then to China</a:t>
            </a:r>
          </a:p>
          <a:p>
            <a:r>
              <a:rPr lang="en-US" dirty="0" smtClean="0"/>
              <a:t>Outsourcing and manufacturing efficiencies contributed to falling prices of ICT goods and services</a:t>
            </a:r>
            <a:endParaRPr lang="en-US"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75" y="228600"/>
            <a:ext cx="8340725" cy="1047750"/>
          </a:xfrm>
        </p:spPr>
        <p:txBody>
          <a:bodyPr/>
          <a:lstStyle/>
          <a:p>
            <a:r>
              <a:rPr lang="en-US" dirty="0" smtClean="0"/>
              <a:t>ICT Goods and Services</a:t>
            </a:r>
            <a:endParaRPr lang="en-US" dirty="0"/>
          </a:p>
        </p:txBody>
      </p:sp>
      <p:pic>
        <p:nvPicPr>
          <p:cNvPr id="6" name="Content Placeholder 5" descr="Fig08-05.bmp"/>
          <p:cNvPicPr>
            <a:picLocks noGrp="1" noChangeAspect="1"/>
          </p:cNvPicPr>
          <p:nvPr>
            <p:ph idx="1"/>
          </p:nvPr>
        </p:nvPicPr>
        <p:blipFill>
          <a:blip r:embed="rId2" cstate="print"/>
          <a:srcRect b="15701"/>
          <a:stretch>
            <a:fillRect/>
          </a:stretch>
        </p:blipFill>
        <p:spPr>
          <a:xfrm>
            <a:off x="1219200" y="1143000"/>
            <a:ext cx="6172200" cy="4997239"/>
          </a:xfrm>
        </p:spPr>
      </p:pic>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12</a:t>
            </a:fld>
            <a:endParaRPr lang="en-US"/>
          </a:p>
        </p:txBody>
      </p:sp>
      <p:pic>
        <p:nvPicPr>
          <p:cNvPr id="3074" name="Picture 2"/>
          <p:cNvPicPr>
            <a:picLocks noChangeAspect="1" noChangeArrowheads="1"/>
          </p:cNvPicPr>
          <p:nvPr/>
        </p:nvPicPr>
        <p:blipFill>
          <a:blip r:embed="rId3" cstate="print"/>
          <a:srcRect/>
          <a:stretch>
            <a:fillRect/>
          </a:stretch>
        </p:blipFill>
        <p:spPr bwMode="auto">
          <a:xfrm>
            <a:off x="3733800" y="5943600"/>
            <a:ext cx="4914900" cy="25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ICT Goods and Services</a:t>
            </a:r>
            <a:endParaRPr lang="en-US" dirty="0"/>
          </a:p>
        </p:txBody>
      </p:sp>
      <p:pic>
        <p:nvPicPr>
          <p:cNvPr id="6" name="Content Placeholder 5" descr="Fig08-06.bmp"/>
          <p:cNvPicPr>
            <a:picLocks noGrp="1" noChangeAspect="1"/>
          </p:cNvPicPr>
          <p:nvPr>
            <p:ph idx="1"/>
          </p:nvPr>
        </p:nvPicPr>
        <p:blipFill>
          <a:blip r:embed="rId2" cstate="print"/>
          <a:srcRect r="49926"/>
          <a:stretch>
            <a:fillRect/>
          </a:stretch>
        </p:blipFill>
        <p:spPr>
          <a:xfrm>
            <a:off x="228600" y="2286000"/>
            <a:ext cx="5194442" cy="3752491"/>
          </a:xfrm>
        </p:spPr>
      </p:pic>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13</a:t>
            </a:fld>
            <a:endParaRPr lang="en-US"/>
          </a:p>
        </p:txBody>
      </p:sp>
      <p:pic>
        <p:nvPicPr>
          <p:cNvPr id="7" name="Picture 6" descr="Fig08-06.bmp"/>
          <p:cNvPicPr>
            <a:picLocks noChangeAspect="1"/>
          </p:cNvPicPr>
          <p:nvPr/>
        </p:nvPicPr>
        <p:blipFill>
          <a:blip r:embed="rId2" cstate="print"/>
          <a:srcRect l="55833"/>
          <a:stretch>
            <a:fillRect/>
          </a:stretch>
        </p:blipFill>
        <p:spPr>
          <a:xfrm>
            <a:off x="4953000" y="1143000"/>
            <a:ext cx="3962400" cy="3447600"/>
          </a:xfrm>
          <a:prstGeom prst="rect">
            <a:avLst/>
          </a:prstGeom>
        </p:spPr>
      </p:pic>
      <p:pic>
        <p:nvPicPr>
          <p:cNvPr id="4098" name="Picture 2"/>
          <p:cNvPicPr>
            <a:picLocks noChangeAspect="1" noChangeArrowheads="1"/>
          </p:cNvPicPr>
          <p:nvPr/>
        </p:nvPicPr>
        <p:blipFill>
          <a:blip r:embed="rId3" cstate="print"/>
          <a:srcRect/>
          <a:stretch>
            <a:fillRect/>
          </a:stretch>
        </p:blipFill>
        <p:spPr bwMode="auto">
          <a:xfrm>
            <a:off x="304800" y="1676400"/>
            <a:ext cx="6124575" cy="26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Life Cycles</a:t>
            </a:r>
            <a:endParaRPr lang="en-US" dirty="0"/>
          </a:p>
        </p:txBody>
      </p:sp>
      <p:sp>
        <p:nvSpPr>
          <p:cNvPr id="3" name="Content Placeholder 2"/>
          <p:cNvSpPr>
            <a:spLocks noGrp="1"/>
          </p:cNvSpPr>
          <p:nvPr>
            <p:ph idx="1"/>
          </p:nvPr>
        </p:nvSpPr>
        <p:spPr>
          <a:xfrm>
            <a:off x="393700" y="1511301"/>
            <a:ext cx="8750300" cy="927099"/>
          </a:xfrm>
        </p:spPr>
        <p:txBody>
          <a:bodyPr/>
          <a:lstStyle/>
          <a:p>
            <a:r>
              <a:rPr lang="en-US" sz="2400" dirty="0" smtClean="0"/>
              <a:t>The </a:t>
            </a:r>
            <a:r>
              <a:rPr lang="en-US" sz="2400" b="1" dirty="0" smtClean="0"/>
              <a:t>product life cycle </a:t>
            </a:r>
            <a:r>
              <a:rPr lang="en-US" sz="2400" dirty="0" smtClean="0"/>
              <a:t>(PLC) maps the expected profitability of a product from its inception to its demise</a:t>
            </a:r>
            <a:endParaRPr lang="en-US" sz="2400"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14</a:t>
            </a:fld>
            <a:endParaRPr lang="en-US"/>
          </a:p>
        </p:txBody>
      </p:sp>
      <p:pic>
        <p:nvPicPr>
          <p:cNvPr id="6" name="Picture 5" descr="Fig08-07.bmp"/>
          <p:cNvPicPr>
            <a:picLocks noChangeAspect="1"/>
          </p:cNvPicPr>
          <p:nvPr/>
        </p:nvPicPr>
        <p:blipFill>
          <a:blip r:embed="rId2" cstate="print"/>
          <a:stretch>
            <a:fillRect/>
          </a:stretch>
        </p:blipFill>
        <p:spPr>
          <a:xfrm>
            <a:off x="609600" y="2743200"/>
            <a:ext cx="7915371" cy="3085327"/>
          </a:xfrm>
          <a:prstGeom prst="rect">
            <a:avLst/>
          </a:prstGeom>
        </p:spPr>
      </p:pic>
      <p:pic>
        <p:nvPicPr>
          <p:cNvPr id="5122" name="Picture 2"/>
          <p:cNvPicPr>
            <a:picLocks noChangeAspect="1" noChangeArrowheads="1"/>
          </p:cNvPicPr>
          <p:nvPr/>
        </p:nvPicPr>
        <p:blipFill>
          <a:blip r:embed="rId3" cstate="print"/>
          <a:srcRect/>
          <a:stretch>
            <a:fillRect/>
          </a:stretch>
        </p:blipFill>
        <p:spPr bwMode="auto">
          <a:xfrm>
            <a:off x="6096000" y="2514600"/>
            <a:ext cx="2686050" cy="25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Life Cycles</a:t>
            </a:r>
            <a:endParaRPr lang="en-US" dirty="0"/>
          </a:p>
        </p:txBody>
      </p:sp>
      <p:sp>
        <p:nvSpPr>
          <p:cNvPr id="3" name="Content Placeholder 2"/>
          <p:cNvSpPr>
            <a:spLocks noGrp="1"/>
          </p:cNvSpPr>
          <p:nvPr>
            <p:ph idx="1"/>
          </p:nvPr>
        </p:nvSpPr>
        <p:spPr/>
        <p:txBody>
          <a:bodyPr/>
          <a:lstStyle/>
          <a:p>
            <a:r>
              <a:rPr lang="en-US" sz="2400" dirty="0" smtClean="0"/>
              <a:t>To try and track a product’s life cycle, analysts and sociologists devised the following:</a:t>
            </a:r>
          </a:p>
          <a:p>
            <a:pPr lvl="1"/>
            <a:r>
              <a:rPr lang="en-US" sz="2200" b="1" dirty="0" smtClean="0"/>
              <a:t>Moore’s law</a:t>
            </a:r>
            <a:r>
              <a:rPr lang="en-US" sz="2200" dirty="0" smtClean="0"/>
              <a:t> – Gordon Moore, co-founder of Intel Corp., predicted that technological innovation would double the number of transistors in an integrated circuit every two years without raising its cost</a:t>
            </a:r>
          </a:p>
          <a:p>
            <a:pPr lvl="1"/>
            <a:r>
              <a:rPr lang="en-US" sz="2200" b="1" dirty="0" smtClean="0"/>
              <a:t>Rogers’ bell curve</a:t>
            </a:r>
            <a:r>
              <a:rPr lang="en-US" sz="2200" dirty="0" smtClean="0"/>
              <a:t> – frequently used to describe patterns in the way consumers adopt technology products; developed by a team of sociologists including Everett M. Rogers</a:t>
            </a:r>
          </a:p>
          <a:p>
            <a:pPr lvl="1"/>
            <a:r>
              <a:rPr lang="en-US" sz="2200" b="1" dirty="0" smtClean="0"/>
              <a:t>Gartner Hype Cycle </a:t>
            </a:r>
            <a:r>
              <a:rPr lang="en-US" sz="2200" dirty="0" smtClean="0"/>
              <a:t>– represents the position of a product during its life cycle of publicity or “hype”; developed by analysts at Gartner, Inc.</a:t>
            </a:r>
            <a:endParaRPr lang="en-US" sz="2200"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75" y="152400"/>
            <a:ext cx="8340725" cy="1047750"/>
          </a:xfrm>
        </p:spPr>
        <p:txBody>
          <a:bodyPr/>
          <a:lstStyle/>
          <a:p>
            <a:r>
              <a:rPr lang="en-US" dirty="0" smtClean="0"/>
              <a:t>Technology Life Cycles</a:t>
            </a:r>
            <a:endParaRPr lang="en-US" dirty="0"/>
          </a:p>
        </p:txBody>
      </p:sp>
      <p:pic>
        <p:nvPicPr>
          <p:cNvPr id="6" name="Content Placeholder 5" descr="Fig08-09.bmp"/>
          <p:cNvPicPr>
            <a:picLocks noGrp="1" noChangeAspect="1"/>
          </p:cNvPicPr>
          <p:nvPr>
            <p:ph idx="1"/>
          </p:nvPr>
        </p:nvPicPr>
        <p:blipFill>
          <a:blip r:embed="rId2" cstate="print"/>
          <a:stretch>
            <a:fillRect/>
          </a:stretch>
        </p:blipFill>
        <p:spPr>
          <a:xfrm>
            <a:off x="1143000" y="1143000"/>
            <a:ext cx="7457656" cy="5197880"/>
          </a:xfrm>
        </p:spPr>
      </p:pic>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16</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4191000" y="990600"/>
            <a:ext cx="4657725" cy="29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75" y="228600"/>
            <a:ext cx="8340725" cy="1047750"/>
          </a:xfrm>
        </p:spPr>
        <p:txBody>
          <a:bodyPr/>
          <a:lstStyle/>
          <a:p>
            <a:r>
              <a:rPr lang="en-US" dirty="0" smtClean="0"/>
              <a:t>Disruptive Technology</a:t>
            </a:r>
            <a:endParaRPr lang="en-US" dirty="0"/>
          </a:p>
        </p:txBody>
      </p:sp>
      <p:sp>
        <p:nvSpPr>
          <p:cNvPr id="3" name="Content Placeholder 2"/>
          <p:cNvSpPr>
            <a:spLocks noGrp="1"/>
          </p:cNvSpPr>
          <p:nvPr>
            <p:ph idx="1"/>
          </p:nvPr>
        </p:nvSpPr>
        <p:spPr>
          <a:xfrm>
            <a:off x="762000" y="1143000"/>
            <a:ext cx="7848600" cy="914400"/>
          </a:xfrm>
        </p:spPr>
        <p:txBody>
          <a:bodyPr/>
          <a:lstStyle/>
          <a:p>
            <a:r>
              <a:rPr lang="en-US" sz="2400" b="1" dirty="0" smtClean="0"/>
              <a:t>Disruptive technology </a:t>
            </a:r>
            <a:r>
              <a:rPr lang="en-US" sz="2400" dirty="0" smtClean="0"/>
              <a:t>displaces an existing business process, market, industry, or product</a:t>
            </a:r>
            <a:endParaRPr lang="en-US" sz="2400"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17</a:t>
            </a:fld>
            <a:endParaRPr lang="en-US"/>
          </a:p>
        </p:txBody>
      </p:sp>
      <p:pic>
        <p:nvPicPr>
          <p:cNvPr id="6" name="Picture 5" descr="Fig08-10.bmp"/>
          <p:cNvPicPr>
            <a:picLocks noChangeAspect="1"/>
          </p:cNvPicPr>
          <p:nvPr/>
        </p:nvPicPr>
        <p:blipFill>
          <a:blip r:embed="rId2" cstate="print"/>
          <a:stretch>
            <a:fillRect/>
          </a:stretch>
        </p:blipFill>
        <p:spPr>
          <a:xfrm>
            <a:off x="152400" y="2133600"/>
            <a:ext cx="8782944" cy="3847585"/>
          </a:xfrm>
          <a:prstGeom prst="rect">
            <a:avLst/>
          </a:prstGeom>
        </p:spPr>
      </p:pic>
      <p:pic>
        <p:nvPicPr>
          <p:cNvPr id="2050" name="Picture 2"/>
          <p:cNvPicPr>
            <a:picLocks noChangeAspect="1" noChangeArrowheads="1"/>
          </p:cNvPicPr>
          <p:nvPr/>
        </p:nvPicPr>
        <p:blipFill>
          <a:blip r:embed="rId3" cstate="print"/>
          <a:srcRect/>
          <a:stretch>
            <a:fillRect/>
          </a:stretch>
        </p:blipFill>
        <p:spPr bwMode="auto">
          <a:xfrm>
            <a:off x="4953000" y="4724400"/>
            <a:ext cx="3390900" cy="26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ICT and Productivity</a:t>
            </a:r>
            <a:endParaRPr lang="en-US" dirty="0"/>
          </a:p>
        </p:txBody>
      </p:sp>
      <p:sp>
        <p:nvSpPr>
          <p:cNvPr id="3" name="Content Placeholder 2"/>
          <p:cNvSpPr>
            <a:spLocks noGrp="1"/>
          </p:cNvSpPr>
          <p:nvPr>
            <p:ph idx="1"/>
          </p:nvPr>
        </p:nvSpPr>
        <p:spPr>
          <a:xfrm>
            <a:off x="0" y="1447800"/>
            <a:ext cx="8839200" cy="1524000"/>
          </a:xfrm>
        </p:spPr>
        <p:txBody>
          <a:bodyPr/>
          <a:lstStyle/>
          <a:p>
            <a:r>
              <a:rPr lang="en-US" sz="2400" dirty="0" smtClean="0"/>
              <a:t>In the context of economics, </a:t>
            </a:r>
            <a:r>
              <a:rPr lang="en-US" sz="2400" b="1" dirty="0" smtClean="0"/>
              <a:t>productivity</a:t>
            </a:r>
            <a:r>
              <a:rPr lang="en-US" sz="2400" dirty="0" smtClean="0"/>
              <a:t> is a measurement of the amount of output that is produced per unit of input</a:t>
            </a:r>
          </a:p>
          <a:p>
            <a:endParaRPr lang="en-US" sz="2400"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18</a:t>
            </a:fld>
            <a:endParaRPr lang="en-US"/>
          </a:p>
        </p:txBody>
      </p:sp>
      <p:pic>
        <p:nvPicPr>
          <p:cNvPr id="6" name="Picture 5" descr="Fig08-11.bmp"/>
          <p:cNvPicPr>
            <a:picLocks noChangeAspect="1"/>
          </p:cNvPicPr>
          <p:nvPr/>
        </p:nvPicPr>
        <p:blipFill>
          <a:blip r:embed="rId2" cstate="print"/>
          <a:stretch>
            <a:fillRect/>
          </a:stretch>
        </p:blipFill>
        <p:spPr>
          <a:xfrm>
            <a:off x="1524000" y="2286000"/>
            <a:ext cx="6400800" cy="3996267"/>
          </a:xfrm>
          <a:prstGeom prst="rect">
            <a:avLst/>
          </a:prstGeom>
        </p:spPr>
      </p:pic>
      <p:pic>
        <p:nvPicPr>
          <p:cNvPr id="2050" name="Picture 2"/>
          <p:cNvPicPr>
            <a:picLocks noChangeAspect="1" noChangeArrowheads="1"/>
          </p:cNvPicPr>
          <p:nvPr/>
        </p:nvPicPr>
        <p:blipFill>
          <a:blip r:embed="rId3" cstate="print"/>
          <a:srcRect/>
          <a:stretch>
            <a:fillRect/>
          </a:stretch>
        </p:blipFill>
        <p:spPr bwMode="auto">
          <a:xfrm>
            <a:off x="1676400" y="6019800"/>
            <a:ext cx="5591175" cy="27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ICT and Productivity</a:t>
            </a:r>
            <a:endParaRPr lang="en-US" dirty="0"/>
          </a:p>
        </p:txBody>
      </p:sp>
      <p:pic>
        <p:nvPicPr>
          <p:cNvPr id="6" name="Content Placeholder 5" descr="Fig08-12.bmp"/>
          <p:cNvPicPr>
            <a:picLocks noGrp="1" noChangeAspect="1"/>
          </p:cNvPicPr>
          <p:nvPr>
            <p:ph idx="1"/>
          </p:nvPr>
        </p:nvPicPr>
        <p:blipFill>
          <a:blip r:embed="rId2" cstate="print"/>
          <a:stretch>
            <a:fillRect/>
          </a:stretch>
        </p:blipFill>
        <p:spPr>
          <a:xfrm>
            <a:off x="152399" y="1905000"/>
            <a:ext cx="8926727" cy="4008185"/>
          </a:xfrm>
        </p:spPr>
      </p:pic>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19</a:t>
            </a:fld>
            <a:endParaRPr lang="en-US"/>
          </a:p>
        </p:txBody>
      </p:sp>
      <p:pic>
        <p:nvPicPr>
          <p:cNvPr id="3075" name="Picture 3"/>
          <p:cNvPicPr>
            <a:picLocks noChangeAspect="1" noChangeArrowheads="1"/>
          </p:cNvPicPr>
          <p:nvPr/>
        </p:nvPicPr>
        <p:blipFill>
          <a:blip r:embed="rId3" cstate="print"/>
          <a:srcRect/>
          <a:stretch>
            <a:fillRect/>
          </a:stretch>
        </p:blipFill>
        <p:spPr bwMode="auto">
          <a:xfrm>
            <a:off x="3124200" y="1371600"/>
            <a:ext cx="5514975" cy="371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Contents</a:t>
            </a:r>
            <a:endParaRPr lang="en-US" dirty="0"/>
          </a:p>
        </p:txBody>
      </p:sp>
      <p:sp>
        <p:nvSpPr>
          <p:cNvPr id="3" name="Content Placeholder 2"/>
          <p:cNvSpPr>
            <a:spLocks noGrp="1"/>
          </p:cNvSpPr>
          <p:nvPr>
            <p:ph idx="1"/>
          </p:nvPr>
        </p:nvSpPr>
        <p:spPr/>
        <p:txBody>
          <a:bodyPr/>
          <a:lstStyle/>
          <a:p>
            <a:r>
              <a:rPr lang="en-US" sz="4200" dirty="0" smtClean="0"/>
              <a:t>Section A: ICT Industry Basics</a:t>
            </a:r>
          </a:p>
          <a:p>
            <a:r>
              <a:rPr lang="en-US" sz="4200" dirty="0" smtClean="0"/>
              <a:t>Section B: The Computer Industry</a:t>
            </a:r>
          </a:p>
          <a:p>
            <a:r>
              <a:rPr lang="en-US" sz="4200" dirty="0" smtClean="0"/>
              <a:t>Section C: The Telecom Industry</a:t>
            </a:r>
          </a:p>
          <a:p>
            <a:r>
              <a:rPr lang="en-US" sz="4200" dirty="0" smtClean="0"/>
              <a:t>Section D: Tech Careers</a:t>
            </a:r>
          </a:p>
          <a:p>
            <a:r>
              <a:rPr lang="en-US" sz="4200" dirty="0" smtClean="0"/>
              <a:t>Section E: ICT Laws and Ethics </a:t>
            </a:r>
            <a:endParaRPr lang="en-US" sz="42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2</a:t>
            </a:fld>
            <a:endParaRPr lang="en-US"/>
          </a:p>
        </p:txBody>
      </p:sp>
      <p:sp>
        <p:nvSpPr>
          <p:cNvPr id="5" name="Footer Placeholder 4"/>
          <p:cNvSpPr>
            <a:spLocks noGrp="1"/>
          </p:cNvSpPr>
          <p:nvPr>
            <p:ph type="ftr" sz="quarter" idx="10"/>
          </p:nvPr>
        </p:nvSpPr>
        <p:spPr/>
        <p:txBody>
          <a:bodyPr/>
          <a:lstStyle/>
          <a:p>
            <a:r>
              <a:rPr lang="en-US" smtClean="0"/>
              <a:t>Unit 8: The ITC Industry</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ICT and Productivity</a:t>
            </a:r>
            <a:endParaRPr lang="en-US"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20</a:t>
            </a:fld>
            <a:endParaRPr lang="en-US"/>
          </a:p>
        </p:txBody>
      </p:sp>
      <p:sp>
        <p:nvSpPr>
          <p:cNvPr id="7" name="Content Placeholder 6"/>
          <p:cNvSpPr>
            <a:spLocks noGrp="1"/>
          </p:cNvSpPr>
          <p:nvPr>
            <p:ph idx="1"/>
          </p:nvPr>
        </p:nvSpPr>
        <p:spPr>
          <a:xfrm>
            <a:off x="762000" y="1371600"/>
            <a:ext cx="8750300" cy="1308100"/>
          </a:xfrm>
        </p:spPr>
        <p:txBody>
          <a:bodyPr/>
          <a:lstStyle/>
          <a:p>
            <a:r>
              <a:rPr lang="en-US" sz="2400" dirty="0" smtClean="0"/>
              <a:t>The World Economic Forum produces an annual report on the global influence of the ICT industry and identifies how well countries leverage ICT technologies</a:t>
            </a:r>
            <a:endParaRPr lang="en-US" sz="2400" dirty="0"/>
          </a:p>
        </p:txBody>
      </p:sp>
      <p:pic>
        <p:nvPicPr>
          <p:cNvPr id="8" name="Content Placeholder 5" descr="Fig08-13.bmp"/>
          <p:cNvPicPr>
            <a:picLocks noChangeAspect="1"/>
          </p:cNvPicPr>
          <p:nvPr/>
        </p:nvPicPr>
        <p:blipFill>
          <a:blip r:embed="rId2" cstate="print"/>
          <a:stretch>
            <a:fillRect/>
          </a:stretch>
        </p:blipFill>
        <p:spPr bwMode="auto">
          <a:xfrm>
            <a:off x="1447800" y="2667000"/>
            <a:ext cx="6553200" cy="3656568"/>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a:stretch>
            <a:fillRect/>
          </a:stretch>
        </p:blipFill>
        <p:spPr bwMode="auto">
          <a:xfrm>
            <a:off x="4724400" y="2667000"/>
            <a:ext cx="3305175" cy="285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ICT and Productivity</a:t>
            </a:r>
            <a:endParaRPr lang="en-US" dirty="0"/>
          </a:p>
        </p:txBody>
      </p:sp>
      <p:sp>
        <p:nvSpPr>
          <p:cNvPr id="3" name="Content Placeholder 2"/>
          <p:cNvSpPr>
            <a:spLocks noGrp="1"/>
          </p:cNvSpPr>
          <p:nvPr>
            <p:ph idx="1"/>
          </p:nvPr>
        </p:nvSpPr>
        <p:spPr/>
        <p:txBody>
          <a:bodyPr/>
          <a:lstStyle/>
          <a:p>
            <a:r>
              <a:rPr lang="en-US" dirty="0" smtClean="0"/>
              <a:t>Economist use indicators, such as </a:t>
            </a:r>
            <a:r>
              <a:rPr lang="en-US" b="1" dirty="0" smtClean="0"/>
              <a:t>GDP</a:t>
            </a:r>
            <a:r>
              <a:rPr lang="en-US" dirty="0" smtClean="0"/>
              <a:t> (gross domestic product), to measure the total output of a nation</a:t>
            </a:r>
          </a:p>
          <a:p>
            <a:r>
              <a:rPr lang="en-US" dirty="0" smtClean="0"/>
              <a:t>Between 2011 and 2013 digitization boosted world economic output by US$193 billion and created 6 million jobs during that period</a:t>
            </a:r>
          </a:p>
          <a:p>
            <a:r>
              <a:rPr lang="en-US" dirty="0" smtClean="0"/>
              <a:t>These factors are a compelling argument for national investment in digital technologies</a:t>
            </a:r>
            <a:endParaRPr lang="en-US"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ICT and National Security</a:t>
            </a:r>
            <a:endParaRPr lang="en-US" dirty="0"/>
          </a:p>
        </p:txBody>
      </p:sp>
      <p:sp>
        <p:nvSpPr>
          <p:cNvPr id="3" name="Content Placeholder 2"/>
          <p:cNvSpPr>
            <a:spLocks noGrp="1"/>
          </p:cNvSpPr>
          <p:nvPr>
            <p:ph idx="1"/>
          </p:nvPr>
        </p:nvSpPr>
        <p:spPr/>
        <p:txBody>
          <a:bodyPr/>
          <a:lstStyle/>
          <a:p>
            <a:r>
              <a:rPr lang="en-US" sz="3000" dirty="0" smtClean="0"/>
              <a:t>Programs of surveillance, espionage and sabotage are carried out today using cyberwarfare hacking tools</a:t>
            </a:r>
          </a:p>
          <a:p>
            <a:r>
              <a:rPr lang="en-US" sz="3000" dirty="0" smtClean="0"/>
              <a:t>The ITC industry plays a major role in national security for countries throughout the world</a:t>
            </a:r>
          </a:p>
          <a:p>
            <a:r>
              <a:rPr lang="en-US" sz="3000" dirty="0" smtClean="0"/>
              <a:t>Infiltrating and disabling computers storing sensitive corporate, government, or military data could create chaos and temporarily weaken military defenses</a:t>
            </a:r>
            <a:endParaRPr lang="en-US" sz="3000"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ICT and National Security</a:t>
            </a:r>
            <a:endParaRPr lang="en-US" dirty="0"/>
          </a:p>
        </p:txBody>
      </p:sp>
      <p:pic>
        <p:nvPicPr>
          <p:cNvPr id="6" name="Content Placeholder 5" descr="Fig08-14.bmp"/>
          <p:cNvPicPr>
            <a:picLocks noGrp="1" noChangeAspect="1"/>
          </p:cNvPicPr>
          <p:nvPr>
            <p:ph idx="1"/>
          </p:nvPr>
        </p:nvPicPr>
        <p:blipFill>
          <a:blip r:embed="rId2" cstate="print"/>
          <a:stretch>
            <a:fillRect/>
          </a:stretch>
        </p:blipFill>
        <p:spPr>
          <a:xfrm>
            <a:off x="-1" y="2026487"/>
            <a:ext cx="9144001" cy="4167072"/>
          </a:xfrm>
        </p:spPr>
      </p:pic>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23</a:t>
            </a:fld>
            <a:endParaRPr lang="en-US"/>
          </a:p>
        </p:txBody>
      </p:sp>
      <p:pic>
        <p:nvPicPr>
          <p:cNvPr id="5122" name="Picture 2"/>
          <p:cNvPicPr>
            <a:picLocks noChangeAspect="1" noChangeArrowheads="1"/>
          </p:cNvPicPr>
          <p:nvPr/>
        </p:nvPicPr>
        <p:blipFill>
          <a:blip r:embed="rId3" cstate="print"/>
          <a:srcRect/>
          <a:stretch>
            <a:fillRect/>
          </a:stretch>
        </p:blipFill>
        <p:spPr bwMode="auto">
          <a:xfrm>
            <a:off x="5867400" y="1676400"/>
            <a:ext cx="2981325" cy="26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ICT and National Security</a:t>
            </a:r>
            <a:endParaRPr lang="en-US" dirty="0"/>
          </a:p>
        </p:txBody>
      </p:sp>
      <p:sp>
        <p:nvSpPr>
          <p:cNvPr id="3" name="Content Placeholder 2"/>
          <p:cNvSpPr>
            <a:spLocks noGrp="1"/>
          </p:cNvSpPr>
          <p:nvPr>
            <p:ph idx="1"/>
          </p:nvPr>
        </p:nvSpPr>
        <p:spPr>
          <a:xfrm>
            <a:off x="0" y="1524000"/>
            <a:ext cx="2438400" cy="3810000"/>
          </a:xfrm>
        </p:spPr>
        <p:txBody>
          <a:bodyPr/>
          <a:lstStyle/>
          <a:p>
            <a:r>
              <a:rPr lang="en-US" sz="2400" dirty="0" smtClean="0"/>
              <a:t>The U.S. Department of Homeland Security identifies six national security functions supplied by the ICT sector:</a:t>
            </a:r>
            <a:endParaRPr lang="en-US" sz="2400"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24</a:t>
            </a:fld>
            <a:endParaRPr lang="en-US"/>
          </a:p>
        </p:txBody>
      </p:sp>
      <p:pic>
        <p:nvPicPr>
          <p:cNvPr id="6146" name="Picture 2"/>
          <p:cNvPicPr>
            <a:picLocks noChangeAspect="1" noChangeArrowheads="1"/>
          </p:cNvPicPr>
          <p:nvPr/>
        </p:nvPicPr>
        <p:blipFill>
          <a:blip r:embed="rId2" cstate="print"/>
          <a:srcRect/>
          <a:stretch>
            <a:fillRect/>
          </a:stretch>
        </p:blipFill>
        <p:spPr bwMode="auto">
          <a:xfrm>
            <a:off x="2514601" y="1391764"/>
            <a:ext cx="6461692" cy="47518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ICT and National Security</a:t>
            </a:r>
            <a:endParaRPr lang="en-US" dirty="0"/>
          </a:p>
        </p:txBody>
      </p:sp>
      <p:sp>
        <p:nvSpPr>
          <p:cNvPr id="3" name="Content Placeholder 2"/>
          <p:cNvSpPr>
            <a:spLocks noGrp="1"/>
          </p:cNvSpPr>
          <p:nvPr>
            <p:ph idx="1"/>
          </p:nvPr>
        </p:nvSpPr>
        <p:spPr/>
        <p:txBody>
          <a:bodyPr/>
          <a:lstStyle/>
          <a:p>
            <a:r>
              <a:rPr lang="en-US" sz="2600" b="1" dirty="0" smtClean="0"/>
              <a:t>Cyberwarfare</a:t>
            </a:r>
            <a:r>
              <a:rPr lang="en-US" sz="2600" dirty="0" smtClean="0"/>
              <a:t> is the use of ICT technology to carry out politically motivated attacks designed to infiltrate, sabotage, or damage an opponent’s information systems and defensive capabilities</a:t>
            </a:r>
          </a:p>
          <a:p>
            <a:r>
              <a:rPr lang="en-US" sz="2600" dirty="0" smtClean="0"/>
              <a:t>Recent examples of cyberwarfare include the Stuxnet virus that disabled Iranian nuclear centrifuges</a:t>
            </a:r>
          </a:p>
          <a:p>
            <a:r>
              <a:rPr lang="en-US" sz="2600" dirty="0" smtClean="0"/>
              <a:t>The international, non-binding document called the </a:t>
            </a:r>
            <a:r>
              <a:rPr lang="en-US" sz="2600" b="1" dirty="0" smtClean="0"/>
              <a:t>Tallinn Manual</a:t>
            </a:r>
            <a:r>
              <a:rPr lang="en-US" sz="2600" dirty="0" smtClean="0"/>
              <a:t>, is a cyber equivalent of the Geneva Convention; it sets out rules for conducting and responding to cyberwarfare</a:t>
            </a:r>
            <a:endParaRPr lang="en-US" sz="2600"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Section B: The Computer Industry</a:t>
            </a:r>
            <a:endParaRPr lang="en-US" sz="3800" dirty="0"/>
          </a:p>
        </p:txBody>
      </p:sp>
      <p:sp>
        <p:nvSpPr>
          <p:cNvPr id="3" name="Content Placeholder 2"/>
          <p:cNvSpPr>
            <a:spLocks noGrp="1"/>
          </p:cNvSpPr>
          <p:nvPr>
            <p:ph idx="1"/>
          </p:nvPr>
        </p:nvSpPr>
        <p:spPr/>
        <p:txBody>
          <a:bodyPr/>
          <a:lstStyle/>
          <a:p>
            <a:r>
              <a:rPr lang="en-US" sz="4400" dirty="0" smtClean="0"/>
              <a:t>Manual Calculators</a:t>
            </a:r>
          </a:p>
          <a:p>
            <a:r>
              <a:rPr lang="en-US" sz="4400" dirty="0" smtClean="0"/>
              <a:t>Mechanical Calculators</a:t>
            </a:r>
          </a:p>
          <a:p>
            <a:r>
              <a:rPr lang="en-US" sz="4400" dirty="0" smtClean="0"/>
              <a:t>Computer Prototypes</a:t>
            </a:r>
          </a:p>
          <a:p>
            <a:r>
              <a:rPr lang="en-US" sz="4400" dirty="0" smtClean="0"/>
              <a:t>Commercial Computers</a:t>
            </a:r>
          </a:p>
          <a:p>
            <a:r>
              <a:rPr lang="en-US" sz="4400" dirty="0" smtClean="0"/>
              <a:t>Personal Computers</a:t>
            </a:r>
            <a:endParaRPr lang="en-US" sz="44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26</a:t>
            </a:fld>
            <a:endParaRPr lang="en-US"/>
          </a:p>
        </p:txBody>
      </p:sp>
      <p:sp>
        <p:nvSpPr>
          <p:cNvPr id="5" name="Footer Placeholder 4"/>
          <p:cNvSpPr>
            <a:spLocks noGrp="1"/>
          </p:cNvSpPr>
          <p:nvPr>
            <p:ph type="ftr" sz="quarter" idx="10"/>
          </p:nvPr>
        </p:nvSpPr>
        <p:spPr/>
        <p:txBody>
          <a:bodyPr/>
          <a:lstStyle/>
          <a:p>
            <a:r>
              <a:rPr lang="en-US" smtClean="0"/>
              <a:t>Unit 8: The ITC Industry</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Calculators</a:t>
            </a:r>
            <a:endParaRPr lang="en-US" dirty="0"/>
          </a:p>
        </p:txBody>
      </p:sp>
      <p:sp>
        <p:nvSpPr>
          <p:cNvPr id="3" name="Content Placeholder 2"/>
          <p:cNvSpPr>
            <a:spLocks noGrp="1"/>
          </p:cNvSpPr>
          <p:nvPr>
            <p:ph idx="1"/>
          </p:nvPr>
        </p:nvSpPr>
        <p:spPr/>
        <p:txBody>
          <a:bodyPr/>
          <a:lstStyle/>
          <a:p>
            <a:r>
              <a:rPr lang="en-US" sz="2800" dirty="0" smtClean="0"/>
              <a:t>A </a:t>
            </a:r>
            <a:r>
              <a:rPr lang="en-US" sz="2800" b="1" dirty="0" smtClean="0"/>
              <a:t>manual calculator</a:t>
            </a:r>
            <a:r>
              <a:rPr lang="en-US" sz="2800" dirty="0" smtClean="0"/>
              <a:t> is a device that assists in the process of numeric calculations but requires the human operator to keep track of the algorithm</a:t>
            </a:r>
          </a:p>
          <a:p>
            <a:r>
              <a:rPr lang="en-US" sz="2800" dirty="0" smtClean="0"/>
              <a:t>An algorithm is the step-by-step process by which numbers are manipulated; even simple paper-and-pencil addition requires an algorithm</a:t>
            </a:r>
          </a:p>
          <a:p>
            <a:r>
              <a:rPr lang="en-US" sz="2800" dirty="0" smtClean="0"/>
              <a:t>A manual calculator called an </a:t>
            </a:r>
            <a:r>
              <a:rPr lang="en-US" sz="2800" b="1" dirty="0" smtClean="0"/>
              <a:t>abacus</a:t>
            </a:r>
            <a:r>
              <a:rPr lang="en-US" sz="2800" dirty="0" smtClean="0"/>
              <a:t> was used in ancient Rome, Greece, India, China, and Japan; only as the last century came to a close was the abacus replaced by handheld digital calculators</a:t>
            </a:r>
            <a:endParaRPr lang="en-US" sz="2800"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75" y="304800"/>
            <a:ext cx="8340725" cy="1047750"/>
          </a:xfrm>
        </p:spPr>
        <p:txBody>
          <a:bodyPr/>
          <a:lstStyle/>
          <a:p>
            <a:r>
              <a:rPr lang="en-US" dirty="0" smtClean="0"/>
              <a:t>Manual Calculators</a:t>
            </a:r>
            <a:endParaRPr lang="en-US" dirty="0"/>
          </a:p>
        </p:txBody>
      </p:sp>
      <p:pic>
        <p:nvPicPr>
          <p:cNvPr id="6" name="Content Placeholder 5" descr="Fig08-16.bmp"/>
          <p:cNvPicPr>
            <a:picLocks noGrp="1" noChangeAspect="1"/>
          </p:cNvPicPr>
          <p:nvPr>
            <p:ph idx="1"/>
          </p:nvPr>
        </p:nvPicPr>
        <p:blipFill>
          <a:blip r:embed="rId2" cstate="print"/>
          <a:stretch>
            <a:fillRect/>
          </a:stretch>
        </p:blipFill>
        <p:spPr>
          <a:xfrm>
            <a:off x="1676400" y="1219200"/>
            <a:ext cx="7122300" cy="4724400"/>
          </a:xfrm>
        </p:spPr>
      </p:pic>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28</a:t>
            </a:fld>
            <a:endParaRPr lang="en-US"/>
          </a:p>
        </p:txBody>
      </p:sp>
      <p:pic>
        <p:nvPicPr>
          <p:cNvPr id="7170" name="Picture 2"/>
          <p:cNvPicPr>
            <a:picLocks noChangeAspect="1" noChangeArrowheads="1"/>
          </p:cNvPicPr>
          <p:nvPr/>
        </p:nvPicPr>
        <p:blipFill>
          <a:blip r:embed="rId3" cstate="print"/>
          <a:srcRect/>
          <a:stretch>
            <a:fillRect/>
          </a:stretch>
        </p:blipFill>
        <p:spPr bwMode="auto">
          <a:xfrm>
            <a:off x="228600" y="6019800"/>
            <a:ext cx="5095875" cy="26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Calculators</a:t>
            </a:r>
            <a:endParaRPr lang="en-US" dirty="0"/>
          </a:p>
        </p:txBody>
      </p:sp>
      <p:sp>
        <p:nvSpPr>
          <p:cNvPr id="3" name="Content Placeholder 2"/>
          <p:cNvSpPr>
            <a:spLocks noGrp="1"/>
          </p:cNvSpPr>
          <p:nvPr>
            <p:ph idx="1"/>
          </p:nvPr>
        </p:nvSpPr>
        <p:spPr/>
        <p:txBody>
          <a:bodyPr/>
          <a:lstStyle/>
          <a:p>
            <a:r>
              <a:rPr lang="en-US" dirty="0" smtClean="0"/>
              <a:t>A mechanical calculator implements algorithms autonomously</a:t>
            </a:r>
          </a:p>
          <a:p>
            <a:r>
              <a:rPr lang="en-US" dirty="0" smtClean="0"/>
              <a:t>Mechanical calculators were developed as early as 1623</a:t>
            </a:r>
          </a:p>
          <a:p>
            <a:r>
              <a:rPr lang="en-US" dirty="0" err="1" smtClean="0"/>
              <a:t>Schickard’s</a:t>
            </a:r>
            <a:r>
              <a:rPr lang="en-US" dirty="0" smtClean="0"/>
              <a:t> Calculator had a series of interlocking gears; each of the ten spokes on a gear represented a digit; every time a gear completed a full circle, it moved the next gear one notch to the left to “carry the 1”</a:t>
            </a:r>
            <a:endParaRPr lang="en-US"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A: ICT Industry Basics</a:t>
            </a:r>
            <a:endParaRPr lang="en-US" dirty="0"/>
          </a:p>
        </p:txBody>
      </p:sp>
      <p:sp>
        <p:nvSpPr>
          <p:cNvPr id="3" name="Content Placeholder 2"/>
          <p:cNvSpPr>
            <a:spLocks noGrp="1"/>
          </p:cNvSpPr>
          <p:nvPr>
            <p:ph idx="1"/>
          </p:nvPr>
        </p:nvSpPr>
        <p:spPr/>
        <p:txBody>
          <a:bodyPr/>
          <a:lstStyle/>
          <a:p>
            <a:r>
              <a:rPr lang="en-US" sz="4000" dirty="0" smtClean="0"/>
              <a:t>ICT Core Industries</a:t>
            </a:r>
          </a:p>
          <a:p>
            <a:r>
              <a:rPr lang="en-US" sz="4000" dirty="0" smtClean="0"/>
              <a:t>ICT Goods and Services</a:t>
            </a:r>
          </a:p>
          <a:p>
            <a:r>
              <a:rPr lang="en-US" sz="4000" dirty="0" smtClean="0"/>
              <a:t>Technology Life Cycles</a:t>
            </a:r>
          </a:p>
          <a:p>
            <a:r>
              <a:rPr lang="en-US" sz="4000" dirty="0" smtClean="0"/>
              <a:t>Disruptive Technology</a:t>
            </a:r>
          </a:p>
          <a:p>
            <a:r>
              <a:rPr lang="en-US" sz="4000" dirty="0" smtClean="0"/>
              <a:t>ICT and Productivity</a:t>
            </a:r>
          </a:p>
          <a:p>
            <a:r>
              <a:rPr lang="en-US" sz="4000" dirty="0" smtClean="0"/>
              <a:t>ICT and National Security</a:t>
            </a:r>
            <a:endParaRPr lang="en-US" sz="40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3</a:t>
            </a:fld>
            <a:endParaRPr lang="en-US"/>
          </a:p>
        </p:txBody>
      </p:sp>
      <p:sp>
        <p:nvSpPr>
          <p:cNvPr id="5" name="Footer Placeholder 4"/>
          <p:cNvSpPr>
            <a:spLocks noGrp="1"/>
          </p:cNvSpPr>
          <p:nvPr>
            <p:ph type="ftr" sz="quarter" idx="10"/>
          </p:nvPr>
        </p:nvSpPr>
        <p:spPr/>
        <p:txBody>
          <a:bodyPr/>
          <a:lstStyle/>
          <a:p>
            <a:r>
              <a:rPr lang="en-US" smtClean="0"/>
              <a:t>Unit 8: The ITC Industry</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Calculators</a:t>
            </a:r>
            <a:endParaRPr lang="en-US" dirty="0"/>
          </a:p>
        </p:txBody>
      </p:sp>
      <p:sp>
        <p:nvSpPr>
          <p:cNvPr id="3" name="Content Placeholder 2"/>
          <p:cNvSpPr>
            <a:spLocks noGrp="1"/>
          </p:cNvSpPr>
          <p:nvPr>
            <p:ph idx="1"/>
          </p:nvPr>
        </p:nvSpPr>
        <p:spPr/>
        <p:txBody>
          <a:bodyPr/>
          <a:lstStyle/>
          <a:p>
            <a:r>
              <a:rPr lang="en-US" dirty="0" smtClean="0"/>
              <a:t>Charles Babbage’s </a:t>
            </a:r>
            <a:r>
              <a:rPr lang="en-US" b="1" dirty="0" smtClean="0"/>
              <a:t>Analytical Engine</a:t>
            </a:r>
            <a:r>
              <a:rPr lang="en-US" dirty="0" smtClean="0"/>
              <a:t> was an all-purpose computing device; historians believe that its design embodies many of the concepts that define modern computers, including:</a:t>
            </a:r>
          </a:p>
          <a:p>
            <a:pPr lvl="2"/>
            <a:r>
              <a:rPr lang="en-US" sz="2800" dirty="0" smtClean="0"/>
              <a:t>Memory</a:t>
            </a:r>
          </a:p>
          <a:p>
            <a:pPr lvl="2"/>
            <a:r>
              <a:rPr lang="en-US" sz="2800" dirty="0" smtClean="0"/>
              <a:t>A programmable processor</a:t>
            </a:r>
          </a:p>
          <a:p>
            <a:pPr lvl="2"/>
            <a:r>
              <a:rPr lang="en-US" sz="2800" dirty="0" smtClean="0"/>
              <a:t>An output device</a:t>
            </a:r>
          </a:p>
          <a:p>
            <a:pPr lvl="2"/>
            <a:r>
              <a:rPr lang="en-US" sz="2800" dirty="0" smtClean="0"/>
              <a:t>User-definable input of programs and data</a:t>
            </a:r>
            <a:endParaRPr lang="en-US" sz="2800"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Calculators</a:t>
            </a:r>
            <a:endParaRPr lang="en-US" dirty="0"/>
          </a:p>
        </p:txBody>
      </p:sp>
      <p:sp>
        <p:nvSpPr>
          <p:cNvPr id="3" name="Content Placeholder 2"/>
          <p:cNvSpPr>
            <a:spLocks noGrp="1"/>
          </p:cNvSpPr>
          <p:nvPr>
            <p:ph idx="1"/>
          </p:nvPr>
        </p:nvSpPr>
        <p:spPr/>
        <p:txBody>
          <a:bodyPr/>
          <a:lstStyle/>
          <a:p>
            <a:r>
              <a:rPr lang="en-US" sz="2600" dirty="0" smtClean="0"/>
              <a:t>In 1890, Herman Hollerith won the U.S. Census Bureau’s competition to find a way to tabulate the census</a:t>
            </a:r>
          </a:p>
          <a:p>
            <a:r>
              <a:rPr lang="en-US" sz="2600" dirty="0" smtClean="0"/>
              <a:t>Hollerith won the competition with a design for an electronic punched card tabulating device</a:t>
            </a:r>
          </a:p>
          <a:p>
            <a:r>
              <a:rPr lang="en-US" sz="2600" dirty="0" smtClean="0"/>
              <a:t>The device used cards with designated areas representing data fields, such as “nationality”; once punched, the cards were fed into a reader that used an array of metal rods to electronically read data from the cards, tabulate the results, and display them on a series of dials</a:t>
            </a:r>
          </a:p>
          <a:p>
            <a:endParaRPr lang="en-US" sz="2600"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75" y="228600"/>
            <a:ext cx="8340725" cy="1047750"/>
          </a:xfrm>
        </p:spPr>
        <p:txBody>
          <a:bodyPr/>
          <a:lstStyle/>
          <a:p>
            <a:r>
              <a:rPr lang="en-US" dirty="0" smtClean="0"/>
              <a:t>Mechanical Calculators</a:t>
            </a:r>
            <a:endParaRPr lang="en-US" dirty="0"/>
          </a:p>
        </p:txBody>
      </p:sp>
      <p:sp>
        <p:nvSpPr>
          <p:cNvPr id="3" name="Content Placeholder 2"/>
          <p:cNvSpPr>
            <a:spLocks noGrp="1"/>
          </p:cNvSpPr>
          <p:nvPr>
            <p:ph idx="1"/>
          </p:nvPr>
        </p:nvSpPr>
        <p:spPr>
          <a:xfrm>
            <a:off x="838200" y="1143000"/>
            <a:ext cx="8001000" cy="990600"/>
          </a:xfrm>
        </p:spPr>
        <p:txBody>
          <a:bodyPr/>
          <a:lstStyle/>
          <a:p>
            <a:r>
              <a:rPr lang="en-US" sz="2200" dirty="0" smtClean="0"/>
              <a:t>Hollerith incorporated the Tabulating Machine Company in 1896; in 1924, the name was changed to International Business Machines—better known as IBM</a:t>
            </a:r>
            <a:endParaRPr lang="en-US" sz="2200"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32</a:t>
            </a:fld>
            <a:endParaRPr lang="en-US"/>
          </a:p>
        </p:txBody>
      </p:sp>
      <p:pic>
        <p:nvPicPr>
          <p:cNvPr id="6" name="Picture 5" descr="Fig08-18.bmp"/>
          <p:cNvPicPr>
            <a:picLocks noChangeAspect="1"/>
          </p:cNvPicPr>
          <p:nvPr/>
        </p:nvPicPr>
        <p:blipFill>
          <a:blip r:embed="rId2" cstate="print"/>
          <a:stretch>
            <a:fillRect/>
          </a:stretch>
        </p:blipFill>
        <p:spPr>
          <a:xfrm>
            <a:off x="1219200" y="2743200"/>
            <a:ext cx="7144534" cy="3549187"/>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4191000" y="2514600"/>
            <a:ext cx="4038600" cy="219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Prototypes</a:t>
            </a:r>
            <a:endParaRPr lang="en-US" dirty="0"/>
          </a:p>
        </p:txBody>
      </p:sp>
      <p:sp>
        <p:nvSpPr>
          <p:cNvPr id="3" name="Content Placeholder 2"/>
          <p:cNvSpPr>
            <a:spLocks noGrp="1"/>
          </p:cNvSpPr>
          <p:nvPr>
            <p:ph idx="1"/>
          </p:nvPr>
        </p:nvSpPr>
        <p:spPr/>
        <p:txBody>
          <a:bodyPr/>
          <a:lstStyle/>
          <a:p>
            <a:r>
              <a:rPr lang="en-US" sz="2800" dirty="0" smtClean="0"/>
              <a:t>Figuring out who invented the computer isn’t easy because modern digital computers evolved from prototypes developed between 1936 and 1946 by various individuals and teams</a:t>
            </a:r>
          </a:p>
          <a:p>
            <a:r>
              <a:rPr lang="en-US" sz="2800" dirty="0" smtClean="0"/>
              <a:t>The </a:t>
            </a:r>
            <a:r>
              <a:rPr lang="en-US" sz="2800" b="1" dirty="0" err="1" smtClean="0"/>
              <a:t>Atanasoff</a:t>
            </a:r>
            <a:r>
              <a:rPr lang="en-US" sz="2800" b="1" dirty="0" smtClean="0"/>
              <a:t>-Berry Computer</a:t>
            </a:r>
            <a:r>
              <a:rPr lang="en-US" sz="2800" dirty="0" smtClean="0"/>
              <a:t> (ABC) was the first computing device to use </a:t>
            </a:r>
            <a:r>
              <a:rPr lang="en-US" sz="2800" dirty="0" err="1" smtClean="0"/>
              <a:t>vacum</a:t>
            </a:r>
            <a:r>
              <a:rPr lang="en-US" sz="2800" dirty="0" smtClean="0"/>
              <a:t> tubes instead of mechanical switches as processing circuitry</a:t>
            </a:r>
          </a:p>
          <a:p>
            <a:r>
              <a:rPr lang="en-US" sz="2800" dirty="0" smtClean="0"/>
              <a:t>Its design also incorporated the idea of basing calculations on the binary number system</a:t>
            </a:r>
            <a:endParaRPr lang="en-US" sz="2800"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Prototypes</a:t>
            </a:r>
            <a:endParaRPr lang="en-US" dirty="0"/>
          </a:p>
        </p:txBody>
      </p:sp>
      <p:sp>
        <p:nvSpPr>
          <p:cNvPr id="3" name="Content Placeholder 2"/>
          <p:cNvSpPr>
            <a:spLocks noGrp="1"/>
          </p:cNvSpPr>
          <p:nvPr>
            <p:ph idx="1"/>
          </p:nvPr>
        </p:nvSpPr>
        <p:spPr/>
        <p:txBody>
          <a:bodyPr/>
          <a:lstStyle/>
          <a:p>
            <a:r>
              <a:rPr lang="en-US" sz="2400" dirty="0" smtClean="0"/>
              <a:t>Even though the ABC is often considered the first electronic digital computer, the work of its inventor was largely ignored</a:t>
            </a:r>
          </a:p>
          <a:p>
            <a:r>
              <a:rPr lang="en-US" sz="2400" dirty="0" smtClean="0"/>
              <a:t>Other computer prototypes followed:</a:t>
            </a:r>
          </a:p>
          <a:p>
            <a:pPr lvl="1"/>
            <a:r>
              <a:rPr lang="en-US" sz="2200" b="1" dirty="0" smtClean="0"/>
              <a:t>Z3</a:t>
            </a:r>
            <a:r>
              <a:rPr lang="en-US" sz="2200" dirty="0" smtClean="0"/>
              <a:t> – used vacuum tubes and was designed to work with binary numbers; built in Nazi Germany during WWII</a:t>
            </a:r>
          </a:p>
          <a:p>
            <a:pPr lvl="1"/>
            <a:r>
              <a:rPr lang="en-US" sz="2200" b="1" dirty="0" smtClean="0"/>
              <a:t>Harvard Mark I </a:t>
            </a:r>
            <a:r>
              <a:rPr lang="en-US" sz="2200" dirty="0" smtClean="0"/>
              <a:t>– officially named the IBM Automatic Sequence Controlled Calculator; used decimal rather than binary representation, which is used by today’s computers</a:t>
            </a:r>
          </a:p>
          <a:p>
            <a:pPr lvl="1"/>
            <a:r>
              <a:rPr lang="en-US" sz="2200" b="1" dirty="0" smtClean="0"/>
              <a:t>Colossus</a:t>
            </a:r>
            <a:r>
              <a:rPr lang="en-US" sz="2200" dirty="0" smtClean="0"/>
              <a:t> – developed in 1943 by British engineers; an electronic device designed to decode messages that were sent between the German High Command and their field commanders</a:t>
            </a:r>
            <a:endParaRPr lang="en-US" sz="2200"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Commercial Computers</a:t>
            </a:r>
            <a:endParaRPr lang="en-US" dirty="0"/>
          </a:p>
        </p:txBody>
      </p:sp>
      <p:pic>
        <p:nvPicPr>
          <p:cNvPr id="6" name="Content Placeholder 5" descr="Fig08-20.bmp"/>
          <p:cNvPicPr>
            <a:picLocks noGrp="1" noChangeAspect="1"/>
          </p:cNvPicPr>
          <p:nvPr>
            <p:ph idx="1"/>
          </p:nvPr>
        </p:nvPicPr>
        <p:blipFill>
          <a:blip r:embed="rId2" cstate="print"/>
          <a:stretch>
            <a:fillRect/>
          </a:stretch>
        </p:blipFill>
        <p:spPr>
          <a:xfrm>
            <a:off x="762000" y="1752600"/>
            <a:ext cx="8012195" cy="4457317"/>
          </a:xfrm>
        </p:spPr>
      </p:pic>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35</a:t>
            </a:fld>
            <a:endParaRPr lang="en-US"/>
          </a:p>
        </p:txBody>
      </p:sp>
      <p:pic>
        <p:nvPicPr>
          <p:cNvPr id="3074" name="Picture 2"/>
          <p:cNvPicPr>
            <a:picLocks noChangeAspect="1" noChangeArrowheads="1"/>
          </p:cNvPicPr>
          <p:nvPr/>
        </p:nvPicPr>
        <p:blipFill>
          <a:blip r:embed="rId3" cstate="print"/>
          <a:srcRect/>
          <a:stretch>
            <a:fillRect/>
          </a:stretch>
        </p:blipFill>
        <p:spPr bwMode="auto">
          <a:xfrm>
            <a:off x="5638800" y="1371600"/>
            <a:ext cx="2914650" cy="25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Prototypes</a:t>
            </a:r>
            <a:endParaRPr lang="en-US" dirty="0"/>
          </a:p>
        </p:txBody>
      </p:sp>
      <p:sp>
        <p:nvSpPr>
          <p:cNvPr id="3" name="Content Placeholder 2"/>
          <p:cNvSpPr>
            <a:spLocks noGrp="1"/>
          </p:cNvSpPr>
          <p:nvPr>
            <p:ph idx="1"/>
          </p:nvPr>
        </p:nvSpPr>
        <p:spPr>
          <a:xfrm>
            <a:off x="393700" y="1511300"/>
            <a:ext cx="8750300" cy="4813300"/>
          </a:xfrm>
        </p:spPr>
        <p:txBody>
          <a:bodyPr/>
          <a:lstStyle/>
          <a:p>
            <a:r>
              <a:rPr lang="en-US" sz="2700" b="1" dirty="0" smtClean="0"/>
              <a:t>ENIAC</a:t>
            </a:r>
            <a:r>
              <a:rPr lang="en-US" sz="2700" dirty="0" smtClean="0"/>
              <a:t> (Electronic Numerical Integrator and Computer) was designed for the U.S. Army during WWII, but wasn’t finished until three months after the war ended</a:t>
            </a:r>
          </a:p>
          <a:p>
            <a:r>
              <a:rPr lang="en-US" sz="2700" dirty="0" smtClean="0"/>
              <a:t>ENIAC was over 100 feet long and 10 feet high and weighed 30 tons!</a:t>
            </a:r>
          </a:p>
          <a:p>
            <a:r>
              <a:rPr lang="en-US" sz="2700" dirty="0" smtClean="0"/>
              <a:t>Containing over 18,000 vacuum tubes and consuming over 174,000 watts of power, it was programmed by manually connecting cables and setting 6,000 switches—a process that usually took two days to complete</a:t>
            </a:r>
            <a:endParaRPr lang="en-US" sz="2700"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Prototypes</a:t>
            </a:r>
            <a:endParaRPr lang="en-US" dirty="0"/>
          </a:p>
        </p:txBody>
      </p:sp>
      <p:sp>
        <p:nvSpPr>
          <p:cNvPr id="3" name="Content Placeholder 2"/>
          <p:cNvSpPr>
            <a:spLocks noGrp="1"/>
          </p:cNvSpPr>
          <p:nvPr>
            <p:ph idx="1"/>
          </p:nvPr>
        </p:nvSpPr>
        <p:spPr>
          <a:xfrm>
            <a:off x="0" y="1447800"/>
            <a:ext cx="7848600" cy="838200"/>
          </a:xfrm>
        </p:spPr>
        <p:txBody>
          <a:bodyPr/>
          <a:lstStyle/>
          <a:p>
            <a:r>
              <a:rPr lang="en-US" sz="2400" dirty="0" smtClean="0"/>
              <a:t>ENIAC’s first programmers were a team of six women</a:t>
            </a:r>
            <a:endParaRPr lang="en-US" sz="2400"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37</a:t>
            </a:fld>
            <a:endParaRPr lang="en-US"/>
          </a:p>
        </p:txBody>
      </p:sp>
      <p:pic>
        <p:nvPicPr>
          <p:cNvPr id="7" name="Picture 6" descr="Fig08-21.bmp"/>
          <p:cNvPicPr>
            <a:picLocks noChangeAspect="1"/>
          </p:cNvPicPr>
          <p:nvPr/>
        </p:nvPicPr>
        <p:blipFill>
          <a:blip r:embed="rId2" cstate="print"/>
          <a:srcRect b="13352"/>
          <a:stretch>
            <a:fillRect/>
          </a:stretch>
        </p:blipFill>
        <p:spPr>
          <a:xfrm>
            <a:off x="1371600" y="1905000"/>
            <a:ext cx="6553200" cy="4427427"/>
          </a:xfrm>
          <a:prstGeom prst="rect">
            <a:avLst/>
          </a:prstGeom>
        </p:spPr>
      </p:pic>
      <p:pic>
        <p:nvPicPr>
          <p:cNvPr id="2050" name="Picture 2"/>
          <p:cNvPicPr>
            <a:picLocks noChangeAspect="1" noChangeArrowheads="1"/>
          </p:cNvPicPr>
          <p:nvPr/>
        </p:nvPicPr>
        <p:blipFill>
          <a:blip r:embed="rId3" cstate="print"/>
          <a:srcRect/>
          <a:stretch>
            <a:fillRect/>
          </a:stretch>
        </p:blipFill>
        <p:spPr bwMode="auto">
          <a:xfrm>
            <a:off x="6172200" y="6096000"/>
            <a:ext cx="1676400" cy="219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Commercial Computers</a:t>
            </a:r>
            <a:endParaRPr lang="en-US" dirty="0"/>
          </a:p>
        </p:txBody>
      </p:sp>
      <p:sp>
        <p:nvSpPr>
          <p:cNvPr id="3" name="Content Placeholder 2"/>
          <p:cNvSpPr>
            <a:spLocks noGrp="1"/>
          </p:cNvSpPr>
          <p:nvPr>
            <p:ph idx="1"/>
          </p:nvPr>
        </p:nvSpPr>
        <p:spPr/>
        <p:txBody>
          <a:bodyPr/>
          <a:lstStyle/>
          <a:p>
            <a:r>
              <a:rPr lang="en-US" sz="2800" dirty="0" smtClean="0"/>
              <a:t>A computer called </a:t>
            </a:r>
            <a:r>
              <a:rPr lang="en-US" sz="2800" b="1" dirty="0" smtClean="0"/>
              <a:t>UNIVAC</a:t>
            </a:r>
            <a:r>
              <a:rPr lang="en-US" sz="2800" dirty="0" smtClean="0"/>
              <a:t> is considered by most historians to be the first commercially successful digital computer</a:t>
            </a:r>
          </a:p>
          <a:p>
            <a:r>
              <a:rPr lang="en-US" sz="2800" dirty="0" smtClean="0"/>
              <a:t>At 14.5 feet long, 7.5 feet high, and 9 feet wide, UNIVAC was physically smaller than ENIAC, but more powerful</a:t>
            </a:r>
          </a:p>
          <a:p>
            <a:r>
              <a:rPr lang="en-US" sz="2800" dirty="0" smtClean="0"/>
              <a:t>As technology evolved, relay switches and vacuum tubes were replaced with smaller, less power-hungry components</a:t>
            </a:r>
            <a:endParaRPr lang="en-US" sz="2800"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Commercial Computers</a:t>
            </a:r>
            <a:endParaRPr lang="en-US" dirty="0"/>
          </a:p>
        </p:txBody>
      </p:sp>
      <p:sp>
        <p:nvSpPr>
          <p:cNvPr id="3" name="Content Placeholder 2"/>
          <p:cNvSpPr>
            <a:spLocks noGrp="1"/>
          </p:cNvSpPr>
          <p:nvPr>
            <p:ph idx="1"/>
          </p:nvPr>
        </p:nvSpPr>
        <p:spPr/>
        <p:txBody>
          <a:bodyPr/>
          <a:lstStyle/>
          <a:p>
            <a:r>
              <a:rPr lang="en-US" b="1" dirty="0" smtClean="0"/>
              <a:t>First-generation computers</a:t>
            </a:r>
            <a:r>
              <a:rPr lang="en-US" dirty="0" smtClean="0"/>
              <a:t>, such as UNIVAC, can be characterized by their use of vacuum tubes to store individual bits of data</a:t>
            </a:r>
          </a:p>
          <a:p>
            <a:r>
              <a:rPr lang="en-US" dirty="0" smtClean="0"/>
              <a:t>A </a:t>
            </a:r>
            <a:r>
              <a:rPr lang="en-US" b="1" dirty="0" smtClean="0"/>
              <a:t>vacuum tube</a:t>
            </a:r>
            <a:r>
              <a:rPr lang="en-US" dirty="0" smtClean="0"/>
              <a:t> is an electronic device that controls the flow of electrons in a vacuum</a:t>
            </a:r>
          </a:p>
          <a:p>
            <a:r>
              <a:rPr lang="en-US" dirty="0" smtClean="0"/>
              <a:t>Each tube can be set to one of two states; one state is assigned a value of 0 and the other a value of 1</a:t>
            </a:r>
            <a:endParaRPr lang="en-US"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ITC Core Industries</a:t>
            </a:r>
            <a:endParaRPr lang="en-US" dirty="0"/>
          </a:p>
        </p:txBody>
      </p:sp>
      <p:sp>
        <p:nvSpPr>
          <p:cNvPr id="3" name="Content Placeholder 2"/>
          <p:cNvSpPr>
            <a:spLocks noGrp="1"/>
          </p:cNvSpPr>
          <p:nvPr>
            <p:ph idx="1"/>
          </p:nvPr>
        </p:nvSpPr>
        <p:spPr/>
        <p:txBody>
          <a:bodyPr/>
          <a:lstStyle/>
          <a:p>
            <a:r>
              <a:rPr lang="en-US" dirty="0" smtClean="0"/>
              <a:t>As the computer industry expanded beyond number crunching to data storage and decision support, the IT (Information Technology) industry evolved</a:t>
            </a:r>
          </a:p>
          <a:p>
            <a:r>
              <a:rPr lang="en-US" dirty="0" smtClean="0"/>
              <a:t>The </a:t>
            </a:r>
            <a:r>
              <a:rPr lang="en-US" b="1" dirty="0" smtClean="0"/>
              <a:t>ITC industry</a:t>
            </a:r>
            <a:r>
              <a:rPr lang="en-US" dirty="0" smtClean="0"/>
              <a:t> is a result of that evolution; a convergence between the IT industry and the telecommunications industry</a:t>
            </a:r>
            <a:endParaRPr lang="en-US"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75" y="152400"/>
            <a:ext cx="8340725" cy="1047750"/>
          </a:xfrm>
        </p:spPr>
        <p:txBody>
          <a:bodyPr/>
          <a:lstStyle/>
          <a:p>
            <a:r>
              <a:rPr lang="en-US" dirty="0" smtClean="0"/>
              <a:t>Commercial Computers</a:t>
            </a:r>
            <a:endParaRPr lang="en-US" dirty="0"/>
          </a:p>
        </p:txBody>
      </p:sp>
      <p:pic>
        <p:nvPicPr>
          <p:cNvPr id="6" name="Content Placeholder 5" descr="Fig08-23.bmp"/>
          <p:cNvPicPr>
            <a:picLocks noGrp="1" noChangeAspect="1"/>
          </p:cNvPicPr>
          <p:nvPr>
            <p:ph idx="1"/>
          </p:nvPr>
        </p:nvPicPr>
        <p:blipFill>
          <a:blip r:embed="rId2" cstate="print"/>
          <a:stretch>
            <a:fillRect/>
          </a:stretch>
        </p:blipFill>
        <p:spPr>
          <a:xfrm>
            <a:off x="1447800" y="1524000"/>
            <a:ext cx="6553200" cy="4736206"/>
          </a:xfrm>
        </p:spPr>
      </p:pic>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40</a:t>
            </a:fld>
            <a:endParaRPr lang="en-US"/>
          </a:p>
        </p:txBody>
      </p:sp>
      <p:pic>
        <p:nvPicPr>
          <p:cNvPr id="4098" name="Picture 2"/>
          <p:cNvPicPr>
            <a:picLocks noChangeAspect="1" noChangeArrowheads="1"/>
          </p:cNvPicPr>
          <p:nvPr/>
        </p:nvPicPr>
        <p:blipFill>
          <a:blip r:embed="rId3" cstate="print"/>
          <a:srcRect/>
          <a:stretch>
            <a:fillRect/>
          </a:stretch>
        </p:blipFill>
        <p:spPr bwMode="auto">
          <a:xfrm>
            <a:off x="1905000" y="1219200"/>
            <a:ext cx="5343525"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Commercial Computers</a:t>
            </a:r>
            <a:endParaRPr lang="en-US" dirty="0"/>
          </a:p>
        </p:txBody>
      </p:sp>
      <p:sp>
        <p:nvSpPr>
          <p:cNvPr id="3" name="Content Placeholder 2"/>
          <p:cNvSpPr>
            <a:spLocks noGrp="1"/>
          </p:cNvSpPr>
          <p:nvPr>
            <p:ph idx="1"/>
          </p:nvPr>
        </p:nvSpPr>
        <p:spPr>
          <a:xfrm>
            <a:off x="152400" y="1524000"/>
            <a:ext cx="5245100" cy="4614863"/>
          </a:xfrm>
        </p:spPr>
        <p:txBody>
          <a:bodyPr/>
          <a:lstStyle/>
          <a:p>
            <a:r>
              <a:rPr lang="en-US" sz="2400" b="1" dirty="0" smtClean="0"/>
              <a:t>Second-generation computers </a:t>
            </a:r>
            <a:r>
              <a:rPr lang="en-US" sz="2400" dirty="0" smtClean="0"/>
              <a:t>used transistors instead of vacuum tubes</a:t>
            </a:r>
          </a:p>
          <a:p>
            <a:r>
              <a:rPr lang="en-US" sz="2400" b="1" dirty="0" smtClean="0"/>
              <a:t>Transistors</a:t>
            </a:r>
            <a:r>
              <a:rPr lang="en-US" sz="2400" dirty="0" smtClean="0"/>
              <a:t> regulate current or voltage flow and act as a switch for electronic signals</a:t>
            </a:r>
          </a:p>
          <a:p>
            <a:r>
              <a:rPr lang="en-US" sz="2400" dirty="0" smtClean="0"/>
              <a:t>Transistors performed functions similar to vacuum tubes, but they were much smaller, cheaper, less power-hungry, and more reliable</a:t>
            </a:r>
            <a:endParaRPr lang="en-US" sz="2400"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41</a:t>
            </a:fld>
            <a:endParaRPr lang="en-US"/>
          </a:p>
        </p:txBody>
      </p:sp>
      <p:pic>
        <p:nvPicPr>
          <p:cNvPr id="6" name="Picture 5" descr="Fig08-24.bmp"/>
          <p:cNvPicPr>
            <a:picLocks noChangeAspect="1"/>
          </p:cNvPicPr>
          <p:nvPr/>
        </p:nvPicPr>
        <p:blipFill>
          <a:blip r:embed="rId2" cstate="print"/>
          <a:stretch>
            <a:fillRect/>
          </a:stretch>
        </p:blipFill>
        <p:spPr>
          <a:xfrm>
            <a:off x="5486400" y="2133600"/>
            <a:ext cx="3352800" cy="3281841"/>
          </a:xfrm>
          <a:prstGeom prst="rect">
            <a:avLst/>
          </a:prstGeom>
        </p:spPr>
      </p:pic>
      <p:pic>
        <p:nvPicPr>
          <p:cNvPr id="5122" name="Picture 2"/>
          <p:cNvPicPr>
            <a:picLocks noChangeAspect="1" noChangeArrowheads="1"/>
          </p:cNvPicPr>
          <p:nvPr/>
        </p:nvPicPr>
        <p:blipFill>
          <a:blip r:embed="rId3" cstate="print"/>
          <a:srcRect/>
          <a:stretch>
            <a:fillRect/>
          </a:stretch>
        </p:blipFill>
        <p:spPr bwMode="auto">
          <a:xfrm>
            <a:off x="6324600" y="5791200"/>
            <a:ext cx="2162175" cy="22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Commercial Computers</a:t>
            </a:r>
            <a:endParaRPr lang="en-US" dirty="0"/>
          </a:p>
        </p:txBody>
      </p:sp>
      <p:sp>
        <p:nvSpPr>
          <p:cNvPr id="3" name="Content Placeholder 2"/>
          <p:cNvSpPr>
            <a:spLocks noGrp="1"/>
          </p:cNvSpPr>
          <p:nvPr>
            <p:ph idx="1"/>
          </p:nvPr>
        </p:nvSpPr>
        <p:spPr>
          <a:xfrm>
            <a:off x="393700" y="1511301"/>
            <a:ext cx="8750300" cy="3670300"/>
          </a:xfrm>
        </p:spPr>
        <p:txBody>
          <a:bodyPr/>
          <a:lstStyle/>
          <a:p>
            <a:r>
              <a:rPr lang="en-US" sz="2400" b="1" dirty="0" smtClean="0"/>
              <a:t>Third-generation computers </a:t>
            </a:r>
            <a:r>
              <a:rPr lang="en-US" sz="2400" dirty="0" smtClean="0"/>
              <a:t>became possible in 1958, when integrated circuits were developed</a:t>
            </a:r>
          </a:p>
          <a:p>
            <a:r>
              <a:rPr lang="en-US" sz="2400" dirty="0" smtClean="0"/>
              <a:t>IBM 360 offered integrated circuit technology; the first orders for these computers were filled in 1965</a:t>
            </a:r>
          </a:p>
          <a:p>
            <a:r>
              <a:rPr lang="en-US" sz="2400" b="1" dirty="0" smtClean="0"/>
              <a:t>Fourth-generation computers </a:t>
            </a:r>
            <a:r>
              <a:rPr lang="en-US" sz="2400" dirty="0" smtClean="0"/>
              <a:t>appeared in 1974 with the development of the first general-purpose microprocessor, called the Intel 4004</a:t>
            </a:r>
          </a:p>
          <a:p>
            <a:r>
              <a:rPr lang="en-US" sz="2400" dirty="0" smtClean="0"/>
              <a:t>Intel’s 4004 was smaller than a cornflake but matched the computing power of ENIAC</a:t>
            </a:r>
            <a:endParaRPr lang="en-US" sz="2400"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42</a:t>
            </a:fld>
            <a:endParaRPr lang="en-US"/>
          </a:p>
        </p:txBody>
      </p:sp>
      <p:pic>
        <p:nvPicPr>
          <p:cNvPr id="6" name="Picture 5" descr="Fig08-27.bmp"/>
          <p:cNvPicPr>
            <a:picLocks noChangeAspect="1"/>
          </p:cNvPicPr>
          <p:nvPr/>
        </p:nvPicPr>
        <p:blipFill>
          <a:blip r:embed="rId2" cstate="print"/>
          <a:stretch>
            <a:fillRect/>
          </a:stretch>
        </p:blipFill>
        <p:spPr>
          <a:xfrm>
            <a:off x="4953000" y="4724400"/>
            <a:ext cx="2133600" cy="1595656"/>
          </a:xfrm>
          <a:prstGeom prst="rect">
            <a:avLst/>
          </a:prstGeom>
        </p:spPr>
      </p:pic>
      <p:pic>
        <p:nvPicPr>
          <p:cNvPr id="6146" name="Picture 2"/>
          <p:cNvPicPr>
            <a:picLocks noChangeAspect="1" noChangeArrowheads="1"/>
          </p:cNvPicPr>
          <p:nvPr/>
        </p:nvPicPr>
        <p:blipFill>
          <a:blip r:embed="rId3" cstate="print"/>
          <a:srcRect/>
          <a:stretch>
            <a:fillRect/>
          </a:stretch>
        </p:blipFill>
        <p:spPr bwMode="auto">
          <a:xfrm>
            <a:off x="2286000" y="5943600"/>
            <a:ext cx="2809875" cy="20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Computers</a:t>
            </a:r>
            <a:endParaRPr lang="en-US" dirty="0"/>
          </a:p>
        </p:txBody>
      </p:sp>
      <p:sp>
        <p:nvSpPr>
          <p:cNvPr id="3" name="Content Placeholder 2"/>
          <p:cNvSpPr>
            <a:spLocks noGrp="1"/>
          </p:cNvSpPr>
          <p:nvPr>
            <p:ph idx="1"/>
          </p:nvPr>
        </p:nvSpPr>
        <p:spPr>
          <a:xfrm>
            <a:off x="762000" y="1295400"/>
            <a:ext cx="8153400" cy="2984500"/>
          </a:xfrm>
        </p:spPr>
        <p:txBody>
          <a:bodyPr/>
          <a:lstStyle/>
          <a:p>
            <a:r>
              <a:rPr lang="en-US" sz="2400" dirty="0" smtClean="0"/>
              <a:t>In the 1970s, many hobbyists built their own computer systems based on integrated circuit and microprocessor technologies</a:t>
            </a:r>
          </a:p>
          <a:p>
            <a:r>
              <a:rPr lang="en-US" sz="2400" dirty="0" smtClean="0"/>
              <a:t>The </a:t>
            </a:r>
            <a:r>
              <a:rPr lang="en-US" sz="2400" b="1" dirty="0" smtClean="0"/>
              <a:t>Mark-8</a:t>
            </a:r>
            <a:r>
              <a:rPr lang="en-US" sz="2400" dirty="0" smtClean="0"/>
              <a:t> and the </a:t>
            </a:r>
            <a:r>
              <a:rPr lang="en-US" sz="2400" b="1" dirty="0" smtClean="0"/>
              <a:t>MITS Altair</a:t>
            </a:r>
            <a:r>
              <a:rPr lang="en-US" sz="2400" dirty="0" smtClean="0"/>
              <a:t>, where some of the first personal computers to be developed</a:t>
            </a:r>
          </a:p>
          <a:p>
            <a:r>
              <a:rPr lang="en-US" sz="2400" dirty="0" smtClean="0"/>
              <a:t>The Altair was sold as a kit for $395; it had no keyboard, no monitor, and no permanent storage device</a:t>
            </a:r>
            <a:endParaRPr lang="en-US" sz="2400"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43</a:t>
            </a:fld>
            <a:endParaRPr lang="en-US"/>
          </a:p>
        </p:txBody>
      </p:sp>
      <p:pic>
        <p:nvPicPr>
          <p:cNvPr id="6" name="Picture 5" descr="Fig08-28.bmp"/>
          <p:cNvPicPr>
            <a:picLocks noChangeAspect="1"/>
          </p:cNvPicPr>
          <p:nvPr/>
        </p:nvPicPr>
        <p:blipFill>
          <a:blip r:embed="rId2" cstate="print"/>
          <a:stretch>
            <a:fillRect/>
          </a:stretch>
        </p:blipFill>
        <p:spPr>
          <a:xfrm>
            <a:off x="3505200" y="4114800"/>
            <a:ext cx="3962400" cy="1977605"/>
          </a:xfrm>
          <a:prstGeom prst="rect">
            <a:avLst/>
          </a:prstGeom>
        </p:spPr>
      </p:pic>
      <p:pic>
        <p:nvPicPr>
          <p:cNvPr id="7170" name="Picture 2"/>
          <p:cNvPicPr>
            <a:picLocks noChangeAspect="1" noChangeArrowheads="1"/>
          </p:cNvPicPr>
          <p:nvPr/>
        </p:nvPicPr>
        <p:blipFill>
          <a:blip r:embed="rId3" cstate="print"/>
          <a:srcRect/>
          <a:stretch>
            <a:fillRect/>
          </a:stretch>
        </p:blipFill>
        <p:spPr bwMode="auto">
          <a:xfrm>
            <a:off x="0" y="5943600"/>
            <a:ext cx="5105400" cy="2836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Computers</a:t>
            </a:r>
            <a:endParaRPr lang="en-US" dirty="0"/>
          </a:p>
        </p:txBody>
      </p:sp>
      <p:sp>
        <p:nvSpPr>
          <p:cNvPr id="3" name="Content Placeholder 2"/>
          <p:cNvSpPr>
            <a:spLocks noGrp="1"/>
          </p:cNvSpPr>
          <p:nvPr>
            <p:ph idx="1"/>
          </p:nvPr>
        </p:nvSpPr>
        <p:spPr>
          <a:xfrm>
            <a:off x="393700" y="1511300"/>
            <a:ext cx="8750300" cy="4813300"/>
          </a:xfrm>
        </p:spPr>
        <p:txBody>
          <a:bodyPr/>
          <a:lstStyle/>
          <a:p>
            <a:r>
              <a:rPr lang="en-US" sz="2300" dirty="0" smtClean="0"/>
              <a:t>In 1976 Apple Computer Co. was founded by Steve Jobs and Steve Wozniak</a:t>
            </a:r>
          </a:p>
          <a:p>
            <a:r>
              <a:rPr lang="en-US" sz="2300" dirty="0" smtClean="0"/>
              <a:t>Apple released several computers during the 1970s &amp; 1980s, including:</a:t>
            </a:r>
          </a:p>
          <a:p>
            <a:pPr lvl="1"/>
            <a:r>
              <a:rPr lang="en-US" sz="2100" b="1" dirty="0" smtClean="0"/>
              <a:t>Apple I</a:t>
            </a:r>
            <a:r>
              <a:rPr lang="en-US" sz="2100" dirty="0" smtClean="0"/>
              <a:t> – a kit containing a system board with 4 KB of RAM that sold for $666.66</a:t>
            </a:r>
          </a:p>
          <a:p>
            <a:pPr lvl="1"/>
            <a:r>
              <a:rPr lang="en-US" sz="2100" b="1" dirty="0" smtClean="0"/>
              <a:t>Apple II </a:t>
            </a:r>
            <a:r>
              <a:rPr lang="en-US" sz="2100" dirty="0" smtClean="0"/>
              <a:t>– featured color graphics, expansions slots, a disk drive, a 1.07 MHz 6502 processor, and 16 KB of RAM for $1,195</a:t>
            </a:r>
          </a:p>
          <a:p>
            <a:pPr lvl="1"/>
            <a:r>
              <a:rPr lang="en-US" sz="2100" b="1" dirty="0" smtClean="0"/>
              <a:t>Apple Lisa </a:t>
            </a:r>
            <a:r>
              <a:rPr lang="en-US" sz="2100" dirty="0" smtClean="0"/>
              <a:t>– introduced in 1983, it made computers even easier for the average person to use; its key feature was a graphical user interface; at $10,000 it proved too expensive for most consumers</a:t>
            </a:r>
          </a:p>
          <a:p>
            <a:pPr lvl="1"/>
            <a:r>
              <a:rPr lang="en-US" sz="2100" b="1" dirty="0" smtClean="0"/>
              <a:t>Apple Macintosh</a:t>
            </a:r>
            <a:r>
              <a:rPr lang="en-US" sz="2100" dirty="0" smtClean="0"/>
              <a:t> – featured a graphical user interface; it became the computer of choice for desktop publishing; cost was $2,495</a:t>
            </a:r>
            <a:endParaRPr lang="en-US" sz="2100"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Computers</a:t>
            </a:r>
            <a:endParaRPr lang="en-US" dirty="0"/>
          </a:p>
        </p:txBody>
      </p:sp>
      <p:pic>
        <p:nvPicPr>
          <p:cNvPr id="6" name="Content Placeholder 5" descr="Fig08-29a.bmp"/>
          <p:cNvPicPr>
            <a:picLocks noGrp="1" noChangeAspect="1"/>
          </p:cNvPicPr>
          <p:nvPr>
            <p:ph idx="1"/>
          </p:nvPr>
        </p:nvPicPr>
        <p:blipFill>
          <a:blip r:embed="rId2" cstate="print"/>
          <a:stretch>
            <a:fillRect/>
          </a:stretch>
        </p:blipFill>
        <p:spPr>
          <a:xfrm>
            <a:off x="381000" y="2209800"/>
            <a:ext cx="3628343" cy="3216665"/>
          </a:xfrm>
        </p:spPr>
      </p:pic>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45</a:t>
            </a:fld>
            <a:endParaRPr lang="en-US"/>
          </a:p>
        </p:txBody>
      </p:sp>
      <p:pic>
        <p:nvPicPr>
          <p:cNvPr id="8" name="Picture 7" descr="Fig08-29c.bmp"/>
          <p:cNvPicPr>
            <a:picLocks noChangeAspect="1"/>
          </p:cNvPicPr>
          <p:nvPr/>
        </p:nvPicPr>
        <p:blipFill>
          <a:blip r:embed="rId3" cstate="print"/>
          <a:stretch>
            <a:fillRect/>
          </a:stretch>
        </p:blipFill>
        <p:spPr>
          <a:xfrm>
            <a:off x="4823944" y="1447800"/>
            <a:ext cx="3862856" cy="4183248"/>
          </a:xfrm>
          <a:prstGeom prst="rect">
            <a:avLst/>
          </a:prstGeom>
        </p:spPr>
      </p:pic>
      <p:pic>
        <p:nvPicPr>
          <p:cNvPr id="8194" name="Picture 2"/>
          <p:cNvPicPr>
            <a:picLocks noChangeAspect="1" noChangeArrowheads="1"/>
          </p:cNvPicPr>
          <p:nvPr/>
        </p:nvPicPr>
        <p:blipFill>
          <a:blip r:embed="rId4" cstate="print"/>
          <a:srcRect/>
          <a:stretch>
            <a:fillRect/>
          </a:stretch>
        </p:blipFill>
        <p:spPr bwMode="auto">
          <a:xfrm>
            <a:off x="3048000" y="5867400"/>
            <a:ext cx="3000375" cy="26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Computers</a:t>
            </a:r>
            <a:endParaRPr lang="en-US" dirty="0"/>
          </a:p>
        </p:txBody>
      </p:sp>
      <p:sp>
        <p:nvSpPr>
          <p:cNvPr id="3" name="Content Placeholder 2"/>
          <p:cNvSpPr>
            <a:spLocks noGrp="1"/>
          </p:cNvSpPr>
          <p:nvPr>
            <p:ph idx="1"/>
          </p:nvPr>
        </p:nvSpPr>
        <p:spPr>
          <a:xfrm>
            <a:off x="393700" y="1511300"/>
            <a:ext cx="4940300" cy="4614863"/>
          </a:xfrm>
        </p:spPr>
        <p:txBody>
          <a:bodyPr/>
          <a:lstStyle/>
          <a:p>
            <a:r>
              <a:rPr lang="en-US" sz="2400" dirty="0" smtClean="0"/>
              <a:t>In 1981, IBM began marketing what it called a personal computer, or PC</a:t>
            </a:r>
          </a:p>
          <a:p>
            <a:r>
              <a:rPr lang="en-US" sz="2400" dirty="0" smtClean="0"/>
              <a:t>The $3,000 </a:t>
            </a:r>
            <a:r>
              <a:rPr lang="en-US" sz="2400" b="1" dirty="0" smtClean="0"/>
              <a:t>IBM PC </a:t>
            </a:r>
            <a:r>
              <a:rPr lang="en-US" sz="2400" dirty="0" smtClean="0"/>
              <a:t>had a 4.77 MHz Intel 8088 processor, 16 KB of RAM, and floppy disk drives</a:t>
            </a:r>
          </a:p>
          <a:p>
            <a:r>
              <a:rPr lang="en-US" sz="2400" dirty="0" smtClean="0"/>
              <a:t>The operating system used on these computers was called PC-DOS and was created by a young entrepreneur named Bill Gates</a:t>
            </a:r>
            <a:endParaRPr lang="en-US" sz="2400"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46</a:t>
            </a:fld>
            <a:endParaRPr lang="en-US"/>
          </a:p>
        </p:txBody>
      </p:sp>
      <p:pic>
        <p:nvPicPr>
          <p:cNvPr id="6" name="Picture 5" descr="Fig08-29b.bmp"/>
          <p:cNvPicPr>
            <a:picLocks noChangeAspect="1"/>
          </p:cNvPicPr>
          <p:nvPr/>
        </p:nvPicPr>
        <p:blipFill>
          <a:blip r:embed="rId2" cstate="print"/>
          <a:stretch>
            <a:fillRect/>
          </a:stretch>
        </p:blipFill>
        <p:spPr>
          <a:xfrm>
            <a:off x="5410200" y="1600200"/>
            <a:ext cx="3432927" cy="4231707"/>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Computers</a:t>
            </a:r>
            <a:endParaRPr lang="en-US" dirty="0"/>
          </a:p>
        </p:txBody>
      </p:sp>
      <p:pic>
        <p:nvPicPr>
          <p:cNvPr id="6" name="Content Placeholder 5" descr="Fig08-30.bmp"/>
          <p:cNvPicPr>
            <a:picLocks noGrp="1" noChangeAspect="1"/>
          </p:cNvPicPr>
          <p:nvPr>
            <p:ph idx="1"/>
          </p:nvPr>
        </p:nvPicPr>
        <p:blipFill>
          <a:blip r:embed="rId2" cstate="print"/>
          <a:stretch>
            <a:fillRect/>
          </a:stretch>
        </p:blipFill>
        <p:spPr>
          <a:xfrm>
            <a:off x="260977" y="1828801"/>
            <a:ext cx="8672507" cy="3828346"/>
          </a:xfrm>
        </p:spPr>
      </p:pic>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47</a:t>
            </a:fld>
            <a:endParaRPr lang="en-US"/>
          </a:p>
        </p:txBody>
      </p:sp>
      <p:pic>
        <p:nvPicPr>
          <p:cNvPr id="9218" name="Picture 2"/>
          <p:cNvPicPr>
            <a:picLocks noChangeAspect="1" noChangeArrowheads="1"/>
          </p:cNvPicPr>
          <p:nvPr/>
        </p:nvPicPr>
        <p:blipFill>
          <a:blip r:embed="rId3" cstate="print"/>
          <a:srcRect/>
          <a:stretch>
            <a:fillRect/>
          </a:stretch>
        </p:blipFill>
        <p:spPr bwMode="auto">
          <a:xfrm>
            <a:off x="4800600" y="1828800"/>
            <a:ext cx="3905250" cy="23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100" dirty="0" smtClean="0"/>
              <a:t>Section C: The Telecom Industry</a:t>
            </a:r>
            <a:endParaRPr lang="en-US" sz="4100" dirty="0"/>
          </a:p>
        </p:txBody>
      </p:sp>
      <p:sp>
        <p:nvSpPr>
          <p:cNvPr id="3" name="Content Placeholder 2"/>
          <p:cNvSpPr>
            <a:spLocks noGrp="1"/>
          </p:cNvSpPr>
          <p:nvPr>
            <p:ph idx="1"/>
          </p:nvPr>
        </p:nvSpPr>
        <p:spPr/>
        <p:txBody>
          <a:bodyPr/>
          <a:lstStyle/>
          <a:p>
            <a:r>
              <a:rPr lang="en-US" sz="4400" dirty="0" smtClean="0"/>
              <a:t>Telegraph</a:t>
            </a:r>
          </a:p>
          <a:p>
            <a:r>
              <a:rPr lang="en-US" sz="4400" dirty="0" smtClean="0"/>
              <a:t>Telephone</a:t>
            </a:r>
          </a:p>
          <a:p>
            <a:r>
              <a:rPr lang="en-US" sz="4400" dirty="0" smtClean="0"/>
              <a:t>Radio</a:t>
            </a:r>
          </a:p>
          <a:p>
            <a:r>
              <a:rPr lang="en-US" sz="4400" dirty="0" smtClean="0"/>
              <a:t>Cellular</a:t>
            </a:r>
            <a:r>
              <a:rPr lang="en-US" sz="4400" dirty="0"/>
              <a:t> </a:t>
            </a:r>
            <a:r>
              <a:rPr lang="en-US" sz="4400" dirty="0" smtClean="0"/>
              <a:t>Phones</a:t>
            </a:r>
          </a:p>
          <a:p>
            <a:r>
              <a:rPr lang="en-US" sz="4400" dirty="0" smtClean="0"/>
              <a:t>Television</a:t>
            </a:r>
          </a:p>
        </p:txBody>
      </p:sp>
      <p:sp>
        <p:nvSpPr>
          <p:cNvPr id="4" name="Slide Number Placeholder 3"/>
          <p:cNvSpPr>
            <a:spLocks noGrp="1"/>
          </p:cNvSpPr>
          <p:nvPr>
            <p:ph type="sldNum" sz="quarter" idx="11"/>
          </p:nvPr>
        </p:nvSpPr>
        <p:spPr/>
        <p:txBody>
          <a:bodyPr/>
          <a:lstStyle/>
          <a:p>
            <a:fld id="{B6F15528-21DE-4FAA-801E-634DDDAF4B2B}" type="slidenum">
              <a:rPr lang="en-US" smtClean="0"/>
              <a:pPr/>
              <a:t>48</a:t>
            </a:fld>
            <a:endParaRPr lang="en-US"/>
          </a:p>
        </p:txBody>
      </p:sp>
      <p:sp>
        <p:nvSpPr>
          <p:cNvPr id="5" name="Footer Placeholder 4"/>
          <p:cNvSpPr>
            <a:spLocks noGrp="1"/>
          </p:cNvSpPr>
          <p:nvPr>
            <p:ph type="ftr" sz="quarter" idx="10"/>
          </p:nvPr>
        </p:nvSpPr>
        <p:spPr/>
        <p:txBody>
          <a:bodyPr/>
          <a:lstStyle/>
          <a:p>
            <a:r>
              <a:rPr lang="en-US" smtClean="0"/>
              <a:t>Unit 8: The ITC Industry</a:t>
            </a: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Telegraph</a:t>
            </a:r>
            <a:endParaRPr lang="en-US" dirty="0"/>
          </a:p>
        </p:txBody>
      </p:sp>
      <p:sp>
        <p:nvSpPr>
          <p:cNvPr id="3" name="Content Placeholder 2"/>
          <p:cNvSpPr>
            <a:spLocks noGrp="1"/>
          </p:cNvSpPr>
          <p:nvPr>
            <p:ph idx="1"/>
          </p:nvPr>
        </p:nvSpPr>
        <p:spPr/>
        <p:txBody>
          <a:bodyPr/>
          <a:lstStyle/>
          <a:p>
            <a:r>
              <a:rPr lang="en-US" sz="2800" b="1" dirty="0" smtClean="0"/>
              <a:t>Telegraphy</a:t>
            </a:r>
            <a:r>
              <a:rPr lang="en-US" sz="2800" dirty="0" smtClean="0"/>
              <a:t> refers to transmitting text or symbolic information over long distances without the use of a living carrier</a:t>
            </a:r>
          </a:p>
          <a:p>
            <a:r>
              <a:rPr lang="en-US" sz="2800" dirty="0" smtClean="0"/>
              <a:t>The </a:t>
            </a:r>
            <a:r>
              <a:rPr lang="en-US" sz="2800" b="1" dirty="0" smtClean="0"/>
              <a:t>telegraph</a:t>
            </a:r>
            <a:r>
              <a:rPr lang="en-US" sz="2800" dirty="0" smtClean="0"/>
              <a:t> was built in 1816 using a cable connected at either end to dials marked with the letters of the alphabet</a:t>
            </a:r>
          </a:p>
          <a:p>
            <a:r>
              <a:rPr lang="en-US" sz="2800" dirty="0" smtClean="0"/>
              <a:t>In 1837, U.S. inventor Samuel Morse developed a telegraph system that transmitted data using his </a:t>
            </a:r>
            <a:r>
              <a:rPr lang="en-US" sz="2800" b="1" dirty="0" smtClean="0"/>
              <a:t>Morse code</a:t>
            </a:r>
            <a:r>
              <a:rPr lang="en-US" sz="2800" dirty="0" smtClean="0"/>
              <a:t> alphabet, a binary encoding system based on dots and dashes</a:t>
            </a:r>
            <a:endParaRPr lang="en-US" sz="2800"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ICT Core Industries</a:t>
            </a:r>
            <a:endParaRPr lang="en-US" dirty="0"/>
          </a:p>
        </p:txBody>
      </p:sp>
      <p:sp>
        <p:nvSpPr>
          <p:cNvPr id="3" name="Content Placeholder 2"/>
          <p:cNvSpPr>
            <a:spLocks noGrp="1"/>
          </p:cNvSpPr>
          <p:nvPr>
            <p:ph idx="1"/>
          </p:nvPr>
        </p:nvSpPr>
        <p:spPr>
          <a:xfrm>
            <a:off x="393700" y="1511301"/>
            <a:ext cx="8750300" cy="3898900"/>
          </a:xfrm>
        </p:spPr>
        <p:txBody>
          <a:bodyPr/>
          <a:lstStyle/>
          <a:p>
            <a:r>
              <a:rPr lang="en-US" sz="2700" dirty="0" smtClean="0"/>
              <a:t>Companies and businesses create jobs, develop products, and offer services that drive the economy; they are classified into </a:t>
            </a:r>
            <a:r>
              <a:rPr lang="en-US" sz="2700" b="1" dirty="0" smtClean="0"/>
              <a:t>economic sectors </a:t>
            </a:r>
            <a:r>
              <a:rPr lang="en-US" sz="2700" dirty="0" smtClean="0"/>
              <a:t>according to the types of goods and services they provide</a:t>
            </a:r>
          </a:p>
          <a:p>
            <a:r>
              <a:rPr lang="en-US" sz="2700" dirty="0" smtClean="0"/>
              <a:t>The </a:t>
            </a:r>
            <a:r>
              <a:rPr lang="en-US" sz="2700" b="1" dirty="0" smtClean="0"/>
              <a:t>information industry</a:t>
            </a:r>
            <a:r>
              <a:rPr lang="en-US" sz="2700" dirty="0" smtClean="0"/>
              <a:t> has three major facets: content, computers, and telecommunications</a:t>
            </a:r>
          </a:p>
          <a:p>
            <a:r>
              <a:rPr lang="en-US" sz="2700" dirty="0" smtClean="0"/>
              <a:t>The focus of Unit 8 is the ICT industry, which is made up of businesses that focus on digital equipment, software, and communications technologies</a:t>
            </a:r>
            <a:endParaRPr lang="en-US" sz="2700"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Telegraph</a:t>
            </a:r>
            <a:endParaRPr lang="en-US" dirty="0"/>
          </a:p>
        </p:txBody>
      </p:sp>
      <p:pic>
        <p:nvPicPr>
          <p:cNvPr id="6" name="Content Placeholder 5" descr="Fig08-32.bmp"/>
          <p:cNvPicPr>
            <a:picLocks noGrp="1" noChangeAspect="1"/>
          </p:cNvPicPr>
          <p:nvPr>
            <p:ph idx="1"/>
          </p:nvPr>
        </p:nvPicPr>
        <p:blipFill>
          <a:blip r:embed="rId2" cstate="print"/>
          <a:srcRect r="37300"/>
          <a:stretch>
            <a:fillRect/>
          </a:stretch>
        </p:blipFill>
        <p:spPr>
          <a:xfrm>
            <a:off x="762000" y="1752600"/>
            <a:ext cx="7527466" cy="2529235"/>
          </a:xfrm>
        </p:spPr>
      </p:pic>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50</a:t>
            </a:fld>
            <a:endParaRPr lang="en-US"/>
          </a:p>
        </p:txBody>
      </p:sp>
      <p:pic>
        <p:nvPicPr>
          <p:cNvPr id="10242" name="Picture 2"/>
          <p:cNvPicPr>
            <a:picLocks noChangeAspect="1" noChangeArrowheads="1"/>
          </p:cNvPicPr>
          <p:nvPr/>
        </p:nvPicPr>
        <p:blipFill>
          <a:blip r:embed="rId3" cstate="print"/>
          <a:srcRect/>
          <a:stretch>
            <a:fillRect/>
          </a:stretch>
        </p:blipFill>
        <p:spPr bwMode="auto">
          <a:xfrm>
            <a:off x="5943600" y="1371600"/>
            <a:ext cx="2200275" cy="257175"/>
          </a:xfrm>
          <a:prstGeom prst="rect">
            <a:avLst/>
          </a:prstGeom>
          <a:noFill/>
          <a:ln w="9525">
            <a:noFill/>
            <a:miter lim="800000"/>
            <a:headEnd/>
            <a:tailEnd/>
          </a:ln>
        </p:spPr>
      </p:pic>
      <p:pic>
        <p:nvPicPr>
          <p:cNvPr id="9" name="Picture 8" descr="Fig08-32.bmp"/>
          <p:cNvPicPr>
            <a:picLocks noChangeAspect="1"/>
          </p:cNvPicPr>
          <p:nvPr/>
        </p:nvPicPr>
        <p:blipFill>
          <a:blip r:embed="rId2" cstate="print"/>
          <a:srcRect l="62500"/>
          <a:stretch>
            <a:fillRect/>
          </a:stretch>
        </p:blipFill>
        <p:spPr>
          <a:xfrm>
            <a:off x="2819400" y="4267200"/>
            <a:ext cx="3581400" cy="2011993"/>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Telephone</a:t>
            </a:r>
            <a:endParaRPr lang="en-US" dirty="0"/>
          </a:p>
        </p:txBody>
      </p:sp>
      <p:sp>
        <p:nvSpPr>
          <p:cNvPr id="3" name="Content Placeholder 2"/>
          <p:cNvSpPr>
            <a:spLocks noGrp="1"/>
          </p:cNvSpPr>
          <p:nvPr>
            <p:ph idx="1"/>
          </p:nvPr>
        </p:nvSpPr>
        <p:spPr/>
        <p:txBody>
          <a:bodyPr/>
          <a:lstStyle/>
          <a:p>
            <a:r>
              <a:rPr lang="en-US" dirty="0" smtClean="0"/>
              <a:t>A </a:t>
            </a:r>
            <a:r>
              <a:rPr lang="en-US" b="1" dirty="0" smtClean="0"/>
              <a:t>telephone</a:t>
            </a:r>
            <a:r>
              <a:rPr lang="en-US" dirty="0" smtClean="0"/>
              <a:t> is, very simply, a device that transmits human voices over a distance using cables or airborne signals</a:t>
            </a:r>
          </a:p>
          <a:p>
            <a:r>
              <a:rPr lang="en-US" dirty="0" smtClean="0"/>
              <a:t>The first telephone was invented and patented by Alexander Graham Bell in 1876</a:t>
            </a:r>
          </a:p>
          <a:p>
            <a:r>
              <a:rPr lang="en-US" dirty="0" smtClean="0"/>
              <a:t>Telephones evolved through several design form factors, including box phones, and phones with rotary dialers</a:t>
            </a:r>
            <a:endParaRPr lang="en-US"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Telephone</a:t>
            </a:r>
            <a:endParaRPr lang="en-US" dirty="0"/>
          </a:p>
        </p:txBody>
      </p:sp>
      <p:pic>
        <p:nvPicPr>
          <p:cNvPr id="6" name="Content Placeholder 5" descr="Fig08-34.bmp"/>
          <p:cNvPicPr>
            <a:picLocks noGrp="1" noChangeAspect="1"/>
          </p:cNvPicPr>
          <p:nvPr>
            <p:ph idx="1"/>
          </p:nvPr>
        </p:nvPicPr>
        <p:blipFill>
          <a:blip r:embed="rId2" cstate="print"/>
          <a:stretch>
            <a:fillRect/>
          </a:stretch>
        </p:blipFill>
        <p:spPr>
          <a:xfrm>
            <a:off x="393700" y="1536044"/>
            <a:ext cx="8750300" cy="4565374"/>
          </a:xfrm>
        </p:spPr>
      </p:pic>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52</a:t>
            </a:fld>
            <a:endParaRPr lang="en-US"/>
          </a:p>
        </p:txBody>
      </p:sp>
      <p:pic>
        <p:nvPicPr>
          <p:cNvPr id="11266" name="Picture 2"/>
          <p:cNvPicPr>
            <a:picLocks noChangeAspect="1" noChangeArrowheads="1"/>
          </p:cNvPicPr>
          <p:nvPr/>
        </p:nvPicPr>
        <p:blipFill>
          <a:blip r:embed="rId3" cstate="print"/>
          <a:srcRect/>
          <a:stretch>
            <a:fillRect/>
          </a:stretch>
        </p:blipFill>
        <p:spPr bwMode="auto">
          <a:xfrm>
            <a:off x="5181600" y="1066800"/>
            <a:ext cx="3276600" cy="26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Telephone</a:t>
            </a:r>
            <a:endParaRPr lang="en-US" dirty="0"/>
          </a:p>
        </p:txBody>
      </p:sp>
      <p:sp>
        <p:nvSpPr>
          <p:cNvPr id="3" name="Content Placeholder 2"/>
          <p:cNvSpPr>
            <a:spLocks noGrp="1"/>
          </p:cNvSpPr>
          <p:nvPr>
            <p:ph idx="1"/>
          </p:nvPr>
        </p:nvSpPr>
        <p:spPr>
          <a:xfrm>
            <a:off x="393700" y="1447800"/>
            <a:ext cx="4711700" cy="4678363"/>
          </a:xfrm>
        </p:spPr>
        <p:txBody>
          <a:bodyPr/>
          <a:lstStyle/>
          <a:p>
            <a:r>
              <a:rPr lang="en-US" sz="2400" dirty="0" smtClean="0"/>
              <a:t>A </a:t>
            </a:r>
            <a:r>
              <a:rPr lang="en-US" sz="2400" b="1" dirty="0" smtClean="0"/>
              <a:t>telephone exchange</a:t>
            </a:r>
            <a:r>
              <a:rPr lang="en-US" sz="2400" dirty="0" smtClean="0"/>
              <a:t> managed connections between callers</a:t>
            </a:r>
          </a:p>
          <a:p>
            <a:r>
              <a:rPr lang="en-US" sz="2400" dirty="0" smtClean="0"/>
              <a:t>The world’s first commercial telephone exchange opened in 1877, in Germany</a:t>
            </a:r>
          </a:p>
          <a:p>
            <a:r>
              <a:rPr lang="en-US" sz="2400" dirty="0" smtClean="0"/>
              <a:t>Its manual switch board was controlled by a switchboard operator</a:t>
            </a:r>
          </a:p>
          <a:p>
            <a:r>
              <a:rPr lang="en-US" sz="2400" dirty="0" smtClean="0"/>
              <a:t>Automated exchanges, developed in 1900, eliminated the need for human operators</a:t>
            </a:r>
            <a:endParaRPr lang="en-US" sz="2400"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53</a:t>
            </a:fld>
            <a:endParaRPr lang="en-US"/>
          </a:p>
        </p:txBody>
      </p:sp>
      <p:pic>
        <p:nvPicPr>
          <p:cNvPr id="6" name="Picture 5" descr="Fig08-35.bmp"/>
          <p:cNvPicPr>
            <a:picLocks noChangeAspect="1"/>
          </p:cNvPicPr>
          <p:nvPr/>
        </p:nvPicPr>
        <p:blipFill>
          <a:blip r:embed="rId2" cstate="print"/>
          <a:srcRect l="14171" r="16924" b="31321"/>
          <a:stretch>
            <a:fillRect/>
          </a:stretch>
        </p:blipFill>
        <p:spPr>
          <a:xfrm>
            <a:off x="5105400" y="2209800"/>
            <a:ext cx="3859619" cy="2911642"/>
          </a:xfrm>
          <a:prstGeom prst="rect">
            <a:avLst/>
          </a:prstGeom>
        </p:spPr>
      </p:pic>
      <p:pic>
        <p:nvPicPr>
          <p:cNvPr id="12290" name="Picture 2"/>
          <p:cNvPicPr>
            <a:picLocks noChangeAspect="1" noChangeArrowheads="1"/>
          </p:cNvPicPr>
          <p:nvPr/>
        </p:nvPicPr>
        <p:blipFill>
          <a:blip r:embed="rId3" cstate="print"/>
          <a:srcRect/>
          <a:stretch>
            <a:fillRect/>
          </a:stretch>
        </p:blipFill>
        <p:spPr bwMode="auto">
          <a:xfrm>
            <a:off x="4638675" y="1524000"/>
            <a:ext cx="4505325" cy="30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a:t>
            </a:r>
            <a:endParaRPr lang="en-US" dirty="0"/>
          </a:p>
        </p:txBody>
      </p:sp>
      <p:sp>
        <p:nvSpPr>
          <p:cNvPr id="3" name="Content Placeholder 2"/>
          <p:cNvSpPr>
            <a:spLocks noGrp="1"/>
          </p:cNvSpPr>
          <p:nvPr>
            <p:ph idx="1"/>
          </p:nvPr>
        </p:nvSpPr>
        <p:spPr/>
        <p:txBody>
          <a:bodyPr/>
          <a:lstStyle/>
          <a:p>
            <a:r>
              <a:rPr lang="en-US" sz="2800" dirty="0" smtClean="0"/>
              <a:t>A </a:t>
            </a:r>
            <a:r>
              <a:rPr lang="en-US" sz="2800" b="1" dirty="0" smtClean="0"/>
              <a:t>radio</a:t>
            </a:r>
            <a:r>
              <a:rPr lang="en-US" sz="2800" dirty="0" smtClean="0"/>
              <a:t> is a device that sends and </a:t>
            </a:r>
            <a:r>
              <a:rPr lang="en-US" sz="2800" dirty="0" err="1" smtClean="0"/>
              <a:t>recieves</a:t>
            </a:r>
            <a:r>
              <a:rPr lang="en-US" sz="2800" dirty="0" smtClean="0"/>
              <a:t> sound as electromagnetic waves</a:t>
            </a:r>
          </a:p>
          <a:p>
            <a:r>
              <a:rPr lang="en-US" sz="2800" dirty="0" smtClean="0"/>
              <a:t>Like computers, radios originally used vacuum tubes but moved on to new technologies like the transistor</a:t>
            </a:r>
          </a:p>
          <a:p>
            <a:r>
              <a:rPr lang="en-US" sz="2800" dirty="0" smtClean="0"/>
              <a:t>Radio technology is the basis for cell phones, Wi-Fi, Bluetooth, and near-field communications (NFC)—all indispensible tools of the digital age</a:t>
            </a:r>
            <a:endParaRPr lang="en-US" sz="2800"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Cellular Phones</a:t>
            </a:r>
            <a:endParaRPr lang="en-US" dirty="0"/>
          </a:p>
        </p:txBody>
      </p:sp>
      <p:sp>
        <p:nvSpPr>
          <p:cNvPr id="3" name="Content Placeholder 2"/>
          <p:cNvSpPr>
            <a:spLocks noGrp="1"/>
          </p:cNvSpPr>
          <p:nvPr>
            <p:ph idx="1"/>
          </p:nvPr>
        </p:nvSpPr>
        <p:spPr/>
        <p:txBody>
          <a:bodyPr/>
          <a:lstStyle/>
          <a:p>
            <a:r>
              <a:rPr lang="en-US" sz="2800" dirty="0" smtClean="0"/>
              <a:t>A </a:t>
            </a:r>
            <a:r>
              <a:rPr lang="en-US" sz="2800" b="1" dirty="0" smtClean="0"/>
              <a:t>cellular telephone</a:t>
            </a:r>
            <a:r>
              <a:rPr lang="en-US" sz="2800" dirty="0" smtClean="0"/>
              <a:t> is a device that uses a low-power radio transmitter to carry out two-way voice communications</a:t>
            </a:r>
          </a:p>
          <a:p>
            <a:r>
              <a:rPr lang="en-US" sz="2800" dirty="0" smtClean="0"/>
              <a:t>Two-way radio technology went portable during WWII</a:t>
            </a:r>
          </a:p>
          <a:p>
            <a:r>
              <a:rPr lang="en-US" sz="2800" dirty="0" smtClean="0"/>
              <a:t>In 1984 Motorola brought to market the first cell phone model named the Motorola </a:t>
            </a:r>
            <a:r>
              <a:rPr lang="en-US" sz="2800" dirty="0" err="1" smtClean="0"/>
              <a:t>DynaTAC</a:t>
            </a:r>
            <a:r>
              <a:rPr lang="en-US" sz="2800" dirty="0" smtClean="0"/>
              <a:t> 8000X; it weighed almost 2 pounds and was more than 12 inches long</a:t>
            </a:r>
            <a:endParaRPr lang="en-US" sz="2800"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Cellular Phones</a:t>
            </a:r>
            <a:endParaRPr lang="en-US" dirty="0"/>
          </a:p>
        </p:txBody>
      </p:sp>
      <p:pic>
        <p:nvPicPr>
          <p:cNvPr id="6" name="Content Placeholder 5" descr="Fig08-41.bmp"/>
          <p:cNvPicPr>
            <a:picLocks noGrp="1" noChangeAspect="1"/>
          </p:cNvPicPr>
          <p:nvPr>
            <p:ph idx="1"/>
          </p:nvPr>
        </p:nvPicPr>
        <p:blipFill>
          <a:blip r:embed="rId2" cstate="print"/>
          <a:stretch>
            <a:fillRect/>
          </a:stretch>
        </p:blipFill>
        <p:spPr>
          <a:xfrm>
            <a:off x="381000" y="2057400"/>
            <a:ext cx="8512430" cy="3624942"/>
          </a:xfrm>
        </p:spPr>
      </p:pic>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56</a:t>
            </a:fld>
            <a:endParaRPr lang="en-US"/>
          </a:p>
        </p:txBody>
      </p:sp>
      <p:pic>
        <p:nvPicPr>
          <p:cNvPr id="13314" name="Picture 2"/>
          <p:cNvPicPr>
            <a:picLocks noChangeAspect="1" noChangeArrowheads="1"/>
          </p:cNvPicPr>
          <p:nvPr/>
        </p:nvPicPr>
        <p:blipFill>
          <a:blip r:embed="rId3" cstate="print"/>
          <a:srcRect/>
          <a:stretch>
            <a:fillRect/>
          </a:stretch>
        </p:blipFill>
        <p:spPr bwMode="auto">
          <a:xfrm>
            <a:off x="5029200" y="1600200"/>
            <a:ext cx="3924300" cy="29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Cellular Phones</a:t>
            </a:r>
            <a:endParaRPr lang="en-US" dirty="0"/>
          </a:p>
        </p:txBody>
      </p:sp>
      <p:pic>
        <p:nvPicPr>
          <p:cNvPr id="6" name="Content Placeholder 5" descr="Fig08-42.bmp"/>
          <p:cNvPicPr>
            <a:picLocks noGrp="1" noChangeAspect="1"/>
          </p:cNvPicPr>
          <p:nvPr>
            <p:ph idx="1"/>
          </p:nvPr>
        </p:nvPicPr>
        <p:blipFill>
          <a:blip r:embed="rId2" cstate="print"/>
          <a:stretch>
            <a:fillRect/>
          </a:stretch>
        </p:blipFill>
        <p:spPr>
          <a:xfrm>
            <a:off x="1295400" y="1371600"/>
            <a:ext cx="6477000" cy="4905066"/>
          </a:xfrm>
        </p:spPr>
      </p:pic>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57</a:t>
            </a:fld>
            <a:endParaRPr lang="en-US"/>
          </a:p>
        </p:txBody>
      </p:sp>
      <p:pic>
        <p:nvPicPr>
          <p:cNvPr id="14338" name="Picture 2"/>
          <p:cNvPicPr>
            <a:picLocks noChangeAspect="1" noChangeArrowheads="1"/>
          </p:cNvPicPr>
          <p:nvPr/>
        </p:nvPicPr>
        <p:blipFill>
          <a:blip r:embed="rId3" cstate="print"/>
          <a:srcRect/>
          <a:stretch>
            <a:fillRect/>
          </a:stretch>
        </p:blipFill>
        <p:spPr bwMode="auto">
          <a:xfrm>
            <a:off x="5638800" y="990600"/>
            <a:ext cx="3305175" cy="27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Television</a:t>
            </a:r>
            <a:endParaRPr lang="en-US" dirty="0"/>
          </a:p>
        </p:txBody>
      </p:sp>
      <p:sp>
        <p:nvSpPr>
          <p:cNvPr id="3" name="Content Placeholder 2"/>
          <p:cNvSpPr>
            <a:spLocks noGrp="1"/>
          </p:cNvSpPr>
          <p:nvPr>
            <p:ph idx="1"/>
          </p:nvPr>
        </p:nvSpPr>
        <p:spPr>
          <a:xfrm>
            <a:off x="393700" y="1600200"/>
            <a:ext cx="8750300" cy="4648199"/>
          </a:xfrm>
        </p:spPr>
        <p:txBody>
          <a:bodyPr/>
          <a:lstStyle/>
          <a:p>
            <a:r>
              <a:rPr lang="en-US" dirty="0" smtClean="0"/>
              <a:t>Television is a technology designed to send moving images over a distance</a:t>
            </a:r>
          </a:p>
          <a:p>
            <a:r>
              <a:rPr lang="en-US" dirty="0" smtClean="0"/>
              <a:t>Beginning with black-and-white sets, televisions progressed to colored programming and eventually transitioned to </a:t>
            </a:r>
            <a:r>
              <a:rPr lang="en-US" b="1" dirty="0" smtClean="0"/>
              <a:t>digital television</a:t>
            </a:r>
            <a:r>
              <a:rPr lang="en-US" dirty="0" smtClean="0"/>
              <a:t> (DTV)</a:t>
            </a:r>
          </a:p>
          <a:p>
            <a:r>
              <a:rPr lang="en-US" b="1" dirty="0" smtClean="0"/>
              <a:t>Pay television</a:t>
            </a:r>
            <a:r>
              <a:rPr lang="en-US" dirty="0" smtClean="0"/>
              <a:t> is a popular subscription service in which consumers pay to receive a selection of television channels</a:t>
            </a:r>
            <a:endParaRPr lang="en-US"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Television</a:t>
            </a:r>
            <a:endParaRPr lang="en-US" dirty="0"/>
          </a:p>
        </p:txBody>
      </p:sp>
      <p:pic>
        <p:nvPicPr>
          <p:cNvPr id="6" name="Content Placeholder 5" descr="Fig08-44.bmp"/>
          <p:cNvPicPr>
            <a:picLocks noGrp="1" noChangeAspect="1"/>
          </p:cNvPicPr>
          <p:nvPr>
            <p:ph idx="1"/>
          </p:nvPr>
        </p:nvPicPr>
        <p:blipFill>
          <a:blip r:embed="rId2" cstate="print"/>
          <a:stretch>
            <a:fillRect/>
          </a:stretch>
        </p:blipFill>
        <p:spPr>
          <a:xfrm>
            <a:off x="1142999" y="1295400"/>
            <a:ext cx="7453265" cy="4983163"/>
          </a:xfrm>
        </p:spPr>
      </p:pic>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59</a:t>
            </a:fld>
            <a:endParaRPr lang="en-US"/>
          </a:p>
        </p:txBody>
      </p:sp>
      <p:pic>
        <p:nvPicPr>
          <p:cNvPr id="15362" name="Picture 2"/>
          <p:cNvPicPr>
            <a:picLocks noChangeAspect="1" noChangeArrowheads="1"/>
          </p:cNvPicPr>
          <p:nvPr/>
        </p:nvPicPr>
        <p:blipFill>
          <a:blip r:embed="rId3" cstate="print"/>
          <a:srcRect/>
          <a:stretch>
            <a:fillRect/>
          </a:stretch>
        </p:blipFill>
        <p:spPr bwMode="auto">
          <a:xfrm>
            <a:off x="1143000" y="5638800"/>
            <a:ext cx="3971925" cy="285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75" y="457200"/>
            <a:ext cx="8340725" cy="1047750"/>
          </a:xfrm>
        </p:spPr>
        <p:txBody>
          <a:bodyPr/>
          <a:lstStyle/>
          <a:p>
            <a:r>
              <a:rPr lang="en-US" dirty="0" smtClean="0"/>
              <a:t>ICT Core Industries</a:t>
            </a:r>
            <a:endParaRPr lang="en-US" dirty="0"/>
          </a:p>
        </p:txBody>
      </p:sp>
      <p:pic>
        <p:nvPicPr>
          <p:cNvPr id="6" name="Content Placeholder 5" descr="Fig08-01.bmp"/>
          <p:cNvPicPr>
            <a:picLocks noGrp="1" noChangeAspect="1"/>
          </p:cNvPicPr>
          <p:nvPr>
            <p:ph idx="1"/>
          </p:nvPr>
        </p:nvPicPr>
        <p:blipFill>
          <a:blip r:embed="rId2" cstate="print"/>
          <a:stretch>
            <a:fillRect/>
          </a:stretch>
        </p:blipFill>
        <p:spPr>
          <a:xfrm>
            <a:off x="1066800" y="1499416"/>
            <a:ext cx="7162800" cy="4715648"/>
          </a:xfrm>
        </p:spPr>
      </p:pic>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6</a:t>
            </a:fld>
            <a:endParaRPr lang="en-US"/>
          </a:p>
        </p:txBody>
      </p:sp>
      <p:pic>
        <p:nvPicPr>
          <p:cNvPr id="8" name="Picture 2"/>
          <p:cNvPicPr>
            <a:picLocks noChangeAspect="1" noChangeArrowheads="1"/>
          </p:cNvPicPr>
          <p:nvPr/>
        </p:nvPicPr>
        <p:blipFill>
          <a:blip r:embed="rId3" cstate="print"/>
          <a:srcRect/>
          <a:stretch>
            <a:fillRect/>
          </a:stretch>
        </p:blipFill>
        <p:spPr bwMode="auto">
          <a:xfrm>
            <a:off x="5105400" y="381000"/>
            <a:ext cx="3848100" cy="285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D: Tech Careers</a:t>
            </a:r>
            <a:endParaRPr lang="en-US" dirty="0"/>
          </a:p>
        </p:txBody>
      </p:sp>
      <p:sp>
        <p:nvSpPr>
          <p:cNvPr id="3" name="Content Placeholder 2"/>
          <p:cNvSpPr>
            <a:spLocks noGrp="1"/>
          </p:cNvSpPr>
          <p:nvPr>
            <p:ph idx="1"/>
          </p:nvPr>
        </p:nvSpPr>
        <p:spPr/>
        <p:txBody>
          <a:bodyPr/>
          <a:lstStyle/>
          <a:p>
            <a:r>
              <a:rPr lang="en-US" sz="4400" dirty="0" smtClean="0"/>
              <a:t>Jobs and Salaries</a:t>
            </a:r>
          </a:p>
          <a:p>
            <a:r>
              <a:rPr lang="en-US" sz="4400" dirty="0" smtClean="0"/>
              <a:t>Education</a:t>
            </a:r>
          </a:p>
          <a:p>
            <a:r>
              <a:rPr lang="en-US" sz="4400" dirty="0" smtClean="0"/>
              <a:t>Certification</a:t>
            </a:r>
          </a:p>
          <a:p>
            <a:r>
              <a:rPr lang="en-US" sz="4400" dirty="0" smtClean="0"/>
              <a:t>Resumes</a:t>
            </a:r>
          </a:p>
        </p:txBody>
      </p:sp>
      <p:sp>
        <p:nvSpPr>
          <p:cNvPr id="4" name="Slide Number Placeholder 3"/>
          <p:cNvSpPr>
            <a:spLocks noGrp="1"/>
          </p:cNvSpPr>
          <p:nvPr>
            <p:ph type="sldNum" sz="quarter" idx="11"/>
          </p:nvPr>
        </p:nvSpPr>
        <p:spPr/>
        <p:txBody>
          <a:bodyPr/>
          <a:lstStyle/>
          <a:p>
            <a:fld id="{B6F15528-21DE-4FAA-801E-634DDDAF4B2B}" type="slidenum">
              <a:rPr lang="en-US" smtClean="0"/>
              <a:pPr/>
              <a:t>60</a:t>
            </a:fld>
            <a:endParaRPr lang="en-US"/>
          </a:p>
        </p:txBody>
      </p:sp>
      <p:sp>
        <p:nvSpPr>
          <p:cNvPr id="5" name="Footer Placeholder 4"/>
          <p:cNvSpPr>
            <a:spLocks noGrp="1"/>
          </p:cNvSpPr>
          <p:nvPr>
            <p:ph type="ftr" sz="quarter" idx="10"/>
          </p:nvPr>
        </p:nvSpPr>
        <p:spPr/>
        <p:txBody>
          <a:bodyPr/>
          <a:lstStyle/>
          <a:p>
            <a:r>
              <a:rPr lang="en-US" smtClean="0"/>
              <a:t>Unit 8: The ITC Industry</a:t>
            </a: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Jobs and Salaries</a:t>
            </a:r>
            <a:endParaRPr lang="en-US" dirty="0"/>
          </a:p>
        </p:txBody>
      </p:sp>
      <p:sp>
        <p:nvSpPr>
          <p:cNvPr id="3" name="Content Placeholder 2"/>
          <p:cNvSpPr>
            <a:spLocks noGrp="1"/>
          </p:cNvSpPr>
          <p:nvPr>
            <p:ph idx="1"/>
          </p:nvPr>
        </p:nvSpPr>
        <p:spPr/>
        <p:txBody>
          <a:bodyPr/>
          <a:lstStyle/>
          <a:p>
            <a:r>
              <a:rPr lang="en-US" sz="2800" dirty="0" smtClean="0"/>
              <a:t>Tech sector careers are part of a broad set of information, technology, and communications industries</a:t>
            </a:r>
          </a:p>
          <a:p>
            <a:r>
              <a:rPr lang="en-US" sz="2800" dirty="0" smtClean="0"/>
              <a:t>The classification </a:t>
            </a:r>
            <a:r>
              <a:rPr lang="en-US" sz="2800" b="1" dirty="0" smtClean="0"/>
              <a:t>technology workers</a:t>
            </a:r>
            <a:r>
              <a:rPr lang="en-US" sz="2800" dirty="0" smtClean="0"/>
              <a:t> encompasses jobs, such as:</a:t>
            </a:r>
          </a:p>
          <a:p>
            <a:pPr lvl="1"/>
            <a:r>
              <a:rPr lang="en-US" sz="2400" dirty="0" smtClean="0"/>
              <a:t>Telephone cable installers</a:t>
            </a:r>
          </a:p>
          <a:p>
            <a:pPr lvl="1"/>
            <a:r>
              <a:rPr lang="en-US" sz="2400" dirty="0" smtClean="0"/>
              <a:t>Radio broadcasters</a:t>
            </a:r>
          </a:p>
          <a:p>
            <a:pPr lvl="1"/>
            <a:r>
              <a:rPr lang="en-US" sz="2400" dirty="0" smtClean="0"/>
              <a:t>Computer programmers</a:t>
            </a:r>
          </a:p>
          <a:p>
            <a:pPr lvl="1"/>
            <a:r>
              <a:rPr lang="en-US" sz="2400" dirty="0" smtClean="0"/>
              <a:t>Web designers</a:t>
            </a:r>
          </a:p>
          <a:p>
            <a:pPr lvl="1"/>
            <a:r>
              <a:rPr lang="en-US" sz="2400" dirty="0" smtClean="0"/>
              <a:t>Software developers</a:t>
            </a:r>
            <a:endParaRPr lang="en-US" sz="2400"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Jobs and Salaries</a:t>
            </a:r>
            <a:endParaRPr lang="en-US" dirty="0"/>
          </a:p>
        </p:txBody>
      </p:sp>
      <p:sp>
        <p:nvSpPr>
          <p:cNvPr id="3" name="Content Placeholder 2"/>
          <p:cNvSpPr>
            <a:spLocks noGrp="1"/>
          </p:cNvSpPr>
          <p:nvPr>
            <p:ph idx="1"/>
          </p:nvPr>
        </p:nvSpPr>
        <p:spPr>
          <a:xfrm>
            <a:off x="393700" y="1511301"/>
            <a:ext cx="8750300" cy="4279900"/>
          </a:xfrm>
        </p:spPr>
        <p:txBody>
          <a:bodyPr/>
          <a:lstStyle/>
          <a:p>
            <a:r>
              <a:rPr lang="en-US" sz="2800" dirty="0" smtClean="0"/>
              <a:t>A different classification of tech sector careers comes from STEM (science, engineering, technology, and math)</a:t>
            </a:r>
          </a:p>
          <a:p>
            <a:r>
              <a:rPr lang="en-US" sz="2800" dirty="0" smtClean="0"/>
              <a:t>STEM is increasingly used to define an employment sector that includes jobs in:</a:t>
            </a:r>
          </a:p>
          <a:p>
            <a:pPr lvl="1"/>
            <a:r>
              <a:rPr lang="en-US" dirty="0" smtClean="0"/>
              <a:t>Biology</a:t>
            </a:r>
          </a:p>
          <a:p>
            <a:pPr lvl="1"/>
            <a:r>
              <a:rPr lang="en-US" dirty="0" smtClean="0"/>
              <a:t>Chemistry</a:t>
            </a:r>
          </a:p>
          <a:p>
            <a:pPr lvl="1"/>
            <a:r>
              <a:rPr lang="en-US" dirty="0" smtClean="0"/>
              <a:t>Information Technology</a:t>
            </a:r>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62</a:t>
            </a:fld>
            <a:endParaRPr lang="en-US"/>
          </a:p>
        </p:txBody>
      </p:sp>
      <p:sp>
        <p:nvSpPr>
          <p:cNvPr id="6" name="TextBox 5"/>
          <p:cNvSpPr txBox="1"/>
          <p:nvPr/>
        </p:nvSpPr>
        <p:spPr>
          <a:xfrm>
            <a:off x="5410200" y="3886200"/>
            <a:ext cx="3048000" cy="1384995"/>
          </a:xfrm>
          <a:prstGeom prst="rect">
            <a:avLst/>
          </a:prstGeom>
          <a:noFill/>
        </p:spPr>
        <p:txBody>
          <a:bodyPr wrap="square" rtlCol="0">
            <a:spAutoFit/>
          </a:bodyPr>
          <a:lstStyle/>
          <a:p>
            <a:pPr lvl="1">
              <a:buClr>
                <a:srgbClr val="46A480"/>
              </a:buClr>
              <a:buFont typeface="Wingdings" pitchFamily="2" charset="2"/>
              <a:buChar char="Ø"/>
            </a:pPr>
            <a:r>
              <a:rPr lang="en-US" sz="2800" dirty="0" smtClean="0"/>
              <a:t>Engineering</a:t>
            </a:r>
          </a:p>
          <a:p>
            <a:pPr lvl="1">
              <a:buClr>
                <a:srgbClr val="46A480"/>
              </a:buClr>
              <a:buFont typeface="Wingdings" pitchFamily="2" charset="2"/>
              <a:buChar char="Ø"/>
            </a:pPr>
            <a:r>
              <a:rPr lang="en-US" sz="2800" dirty="0" smtClean="0"/>
              <a:t>Math</a:t>
            </a:r>
          </a:p>
          <a:p>
            <a:pPr lvl="1">
              <a:buClr>
                <a:srgbClr val="46A480"/>
              </a:buClr>
              <a:buFont typeface="Wingdings" pitchFamily="2" charset="2"/>
              <a:buChar char="Ø"/>
            </a:pPr>
            <a:r>
              <a:rPr lang="en-US" sz="2800" dirty="0" smtClean="0"/>
              <a:t>Physics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Jobs and Salaries</a:t>
            </a:r>
            <a:endParaRPr lang="en-US" dirty="0"/>
          </a:p>
        </p:txBody>
      </p:sp>
      <p:sp>
        <p:nvSpPr>
          <p:cNvPr id="3" name="Content Placeholder 2"/>
          <p:cNvSpPr>
            <a:spLocks noGrp="1"/>
          </p:cNvSpPr>
          <p:nvPr>
            <p:ph idx="1"/>
          </p:nvPr>
        </p:nvSpPr>
        <p:spPr>
          <a:xfrm>
            <a:off x="393700" y="1511300"/>
            <a:ext cx="8750300" cy="4813300"/>
          </a:xfrm>
        </p:spPr>
        <p:txBody>
          <a:bodyPr/>
          <a:lstStyle/>
          <a:p>
            <a:r>
              <a:rPr lang="en-US" sz="2700" dirty="0" smtClean="0"/>
              <a:t>A third classification of tech sector careers focuses on computer professionals</a:t>
            </a:r>
          </a:p>
          <a:p>
            <a:r>
              <a:rPr lang="en-US" sz="2700" dirty="0" smtClean="0"/>
              <a:t>A </a:t>
            </a:r>
            <a:r>
              <a:rPr lang="en-US" sz="2700" b="1" dirty="0" smtClean="0"/>
              <a:t>computer professional</a:t>
            </a:r>
            <a:r>
              <a:rPr lang="en-US" sz="2700" dirty="0" smtClean="0"/>
              <a:t> is anyone whose primary occupation involves the design, configuration analysis, development, modification, testing, or security of computer hardware or software</a:t>
            </a:r>
          </a:p>
          <a:p>
            <a:r>
              <a:rPr lang="en-US" sz="2700" dirty="0" smtClean="0"/>
              <a:t>Many computer professionals work in an IT department—the wing of a business or organization responsible for computer, data, software, and support services; A </a:t>
            </a:r>
            <a:r>
              <a:rPr lang="en-US" sz="2700" b="1" dirty="0" smtClean="0"/>
              <a:t>chief information-officer</a:t>
            </a:r>
            <a:r>
              <a:rPr lang="en-US" sz="2700" dirty="0" smtClean="0"/>
              <a:t> (CIO) heads the IT department</a:t>
            </a:r>
            <a:endParaRPr lang="en-US" sz="2700"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Jobs and Salaries</a:t>
            </a:r>
            <a:endParaRPr lang="en-US"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64</a:t>
            </a:fld>
            <a:endParaRPr lang="en-US"/>
          </a:p>
        </p:txBody>
      </p:sp>
      <p:pic>
        <p:nvPicPr>
          <p:cNvPr id="1027" name="Picture 3"/>
          <p:cNvPicPr>
            <a:picLocks noGrp="1" noChangeAspect="1" noChangeArrowheads="1"/>
          </p:cNvPicPr>
          <p:nvPr>
            <p:ph idx="1"/>
          </p:nvPr>
        </p:nvPicPr>
        <p:blipFill>
          <a:blip r:embed="rId2" cstate="print"/>
          <a:srcRect/>
          <a:stretch>
            <a:fillRect/>
          </a:stretch>
        </p:blipFill>
        <p:spPr bwMode="auto">
          <a:xfrm>
            <a:off x="152400" y="1676400"/>
            <a:ext cx="8763000" cy="4417384"/>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5334000" y="1447800"/>
            <a:ext cx="3400425" cy="219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Jobs and Salaries</a:t>
            </a:r>
            <a:endParaRPr lang="en-US"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65</a:t>
            </a:fld>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152400" y="1828800"/>
            <a:ext cx="8547072" cy="39454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Jobs and Salaries</a:t>
            </a:r>
            <a:endParaRPr lang="en-US"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66</a:t>
            </a:fld>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0" y="1676400"/>
            <a:ext cx="8812315" cy="37925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Jobs and Salaries</a:t>
            </a:r>
            <a:endParaRPr lang="en-US"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67</a:t>
            </a:fld>
            <a:endParaRPr 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0" y="1905000"/>
            <a:ext cx="9069585" cy="33089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75" y="228600"/>
            <a:ext cx="8340725" cy="1047750"/>
          </a:xfrm>
        </p:spPr>
        <p:txBody>
          <a:bodyPr/>
          <a:lstStyle/>
          <a:p>
            <a:r>
              <a:rPr lang="en-US" dirty="0" smtClean="0"/>
              <a:t>Jobs and Salaries</a:t>
            </a:r>
            <a:endParaRPr lang="en-US" dirty="0"/>
          </a:p>
        </p:txBody>
      </p:sp>
      <p:sp>
        <p:nvSpPr>
          <p:cNvPr id="3" name="Content Placeholder 2"/>
          <p:cNvSpPr>
            <a:spLocks noGrp="1"/>
          </p:cNvSpPr>
          <p:nvPr>
            <p:ph idx="1"/>
          </p:nvPr>
        </p:nvSpPr>
        <p:spPr>
          <a:xfrm>
            <a:off x="393700" y="1371601"/>
            <a:ext cx="8750300" cy="1981199"/>
          </a:xfrm>
        </p:spPr>
        <p:txBody>
          <a:bodyPr/>
          <a:lstStyle/>
          <a:p>
            <a:r>
              <a:rPr lang="en-US" sz="2200" dirty="0" smtClean="0"/>
              <a:t>The U.S. Bureau of Labor and Statistics predicts that in the decade 2012-2022, employment in the information and technology sector could grow by 18%, generating 650,000 new jobs</a:t>
            </a:r>
          </a:p>
          <a:p>
            <a:r>
              <a:rPr lang="en-US" sz="2200" dirty="0" smtClean="0"/>
              <a:t>An unknown number of these jobs will be outsourced, which may negatively affect U.S. workers but will benefit offshore workers</a:t>
            </a:r>
            <a:endParaRPr lang="en-US" sz="2200"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68</a:t>
            </a:fld>
            <a:endParaRPr lang="en-US"/>
          </a:p>
        </p:txBody>
      </p:sp>
      <p:pic>
        <p:nvPicPr>
          <p:cNvPr id="6" name="Picture 5" descr="Fig08-49.bmp"/>
          <p:cNvPicPr>
            <a:picLocks noChangeAspect="1"/>
          </p:cNvPicPr>
          <p:nvPr/>
        </p:nvPicPr>
        <p:blipFill>
          <a:blip r:embed="rId2" cstate="print"/>
          <a:stretch>
            <a:fillRect/>
          </a:stretch>
        </p:blipFill>
        <p:spPr>
          <a:xfrm>
            <a:off x="1676400" y="3352800"/>
            <a:ext cx="5530936" cy="2976106"/>
          </a:xfrm>
          <a:prstGeom prst="rect">
            <a:avLst/>
          </a:prstGeom>
        </p:spPr>
      </p:pic>
      <p:pic>
        <p:nvPicPr>
          <p:cNvPr id="5122" name="Picture 2"/>
          <p:cNvPicPr>
            <a:picLocks noChangeAspect="1" noChangeArrowheads="1"/>
          </p:cNvPicPr>
          <p:nvPr/>
        </p:nvPicPr>
        <p:blipFill>
          <a:blip r:embed="rId3" cstate="print"/>
          <a:srcRect/>
          <a:stretch>
            <a:fillRect/>
          </a:stretch>
        </p:blipFill>
        <p:spPr bwMode="auto">
          <a:xfrm>
            <a:off x="3810000" y="1143000"/>
            <a:ext cx="4943475" cy="26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Jobs and Salaries</a:t>
            </a:r>
            <a:endParaRPr lang="en-US" dirty="0"/>
          </a:p>
        </p:txBody>
      </p:sp>
      <p:sp>
        <p:nvSpPr>
          <p:cNvPr id="3" name="Content Placeholder 2"/>
          <p:cNvSpPr>
            <a:spLocks noGrp="1"/>
          </p:cNvSpPr>
          <p:nvPr>
            <p:ph idx="1"/>
          </p:nvPr>
        </p:nvSpPr>
        <p:spPr/>
        <p:txBody>
          <a:bodyPr/>
          <a:lstStyle/>
          <a:p>
            <a:r>
              <a:rPr lang="en-US" sz="2400" dirty="0" smtClean="0"/>
              <a:t>Workers in many industries are interested in becoming a </a:t>
            </a:r>
            <a:r>
              <a:rPr lang="en-US" sz="2400" b="1" dirty="0" smtClean="0"/>
              <a:t>telecommuter</a:t>
            </a:r>
            <a:r>
              <a:rPr lang="en-US" sz="2400" dirty="0" smtClean="0"/>
              <a:t> who uses available technology to work from home or an off-site location</a:t>
            </a:r>
          </a:p>
          <a:p>
            <a:r>
              <a:rPr lang="en-US" sz="2400" dirty="0" smtClean="0"/>
              <a:t>Telecommuters tend to be more productive and work longer hours because they have no commute time and are not interrupted by routine office chatter</a:t>
            </a:r>
          </a:p>
          <a:p>
            <a:r>
              <a:rPr lang="en-US" sz="2400" dirty="0" smtClean="0"/>
              <a:t>Finding a job in the IT industry is similar to finding a job in most other industries</a:t>
            </a:r>
          </a:p>
          <a:p>
            <a:pPr lvl="1"/>
            <a:r>
              <a:rPr lang="en-US" sz="2200" dirty="0" smtClean="0"/>
              <a:t>Use online job listing sites (Tech Jobs, ComputerJobs.com)</a:t>
            </a:r>
          </a:p>
          <a:p>
            <a:pPr lvl="1"/>
            <a:r>
              <a:rPr lang="en-US" sz="2200" dirty="0" smtClean="0"/>
              <a:t>Network (in person or via email)</a:t>
            </a:r>
          </a:p>
          <a:p>
            <a:pPr lvl="1"/>
            <a:r>
              <a:rPr lang="en-US" sz="2200" dirty="0" smtClean="0"/>
              <a:t>Use social networking tools (LinkedIn)</a:t>
            </a:r>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75" y="304800"/>
            <a:ext cx="8340725" cy="1047750"/>
          </a:xfrm>
        </p:spPr>
        <p:txBody>
          <a:bodyPr/>
          <a:lstStyle/>
          <a:p>
            <a:r>
              <a:rPr lang="en-US" dirty="0" smtClean="0"/>
              <a:t>ICT Core Industries</a:t>
            </a:r>
            <a:endParaRPr lang="en-US" dirty="0"/>
          </a:p>
        </p:txBody>
      </p:sp>
      <p:sp>
        <p:nvSpPr>
          <p:cNvPr id="3" name="Content Placeholder 2"/>
          <p:cNvSpPr>
            <a:spLocks noGrp="1"/>
          </p:cNvSpPr>
          <p:nvPr>
            <p:ph idx="1"/>
          </p:nvPr>
        </p:nvSpPr>
        <p:spPr>
          <a:xfrm>
            <a:off x="0" y="1600200"/>
            <a:ext cx="2667000" cy="4495800"/>
          </a:xfrm>
        </p:spPr>
        <p:txBody>
          <a:bodyPr/>
          <a:lstStyle/>
          <a:p>
            <a:r>
              <a:rPr lang="en-US" sz="2400" dirty="0" smtClean="0"/>
              <a:t>ICT is one of the world’s largest economic sectors; revenues exceed those of the oil and gas industry and the world’s airlines</a:t>
            </a:r>
            <a:endParaRPr lang="en-US" sz="2400"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7</a:t>
            </a:fld>
            <a:endParaRPr lang="en-US"/>
          </a:p>
        </p:txBody>
      </p:sp>
      <p:pic>
        <p:nvPicPr>
          <p:cNvPr id="6" name="Picture 5" descr="Fig08-02.bmp"/>
          <p:cNvPicPr>
            <a:picLocks noChangeAspect="1"/>
          </p:cNvPicPr>
          <p:nvPr/>
        </p:nvPicPr>
        <p:blipFill>
          <a:blip r:embed="rId2" cstate="print"/>
          <a:stretch>
            <a:fillRect/>
          </a:stretch>
        </p:blipFill>
        <p:spPr>
          <a:xfrm>
            <a:off x="2590800" y="1892668"/>
            <a:ext cx="6362602" cy="3898531"/>
          </a:xfrm>
          <a:prstGeom prst="rect">
            <a:avLst/>
          </a:prstGeom>
        </p:spPr>
      </p:pic>
      <p:pic>
        <p:nvPicPr>
          <p:cNvPr id="2050" name="Picture 2"/>
          <p:cNvPicPr>
            <a:picLocks noChangeAspect="1" noChangeArrowheads="1"/>
          </p:cNvPicPr>
          <p:nvPr/>
        </p:nvPicPr>
        <p:blipFill>
          <a:blip r:embed="rId3" cstate="print"/>
          <a:srcRect/>
          <a:stretch>
            <a:fillRect/>
          </a:stretch>
        </p:blipFill>
        <p:spPr bwMode="auto">
          <a:xfrm>
            <a:off x="4114800" y="1447800"/>
            <a:ext cx="4572000" cy="2515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t>
            </a:r>
            <a:endParaRPr lang="en-US"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70</a:t>
            </a:fld>
            <a:endParaRPr lang="en-US"/>
          </a:p>
        </p:txBody>
      </p:sp>
      <p:sp>
        <p:nvSpPr>
          <p:cNvPr id="6" name="Content Placeholder 2"/>
          <p:cNvSpPr>
            <a:spLocks noGrp="1"/>
          </p:cNvSpPr>
          <p:nvPr>
            <p:ph idx="1"/>
          </p:nvPr>
        </p:nvSpPr>
        <p:spPr>
          <a:xfrm>
            <a:off x="393700" y="1511300"/>
            <a:ext cx="8750300" cy="4737099"/>
          </a:xfrm>
        </p:spPr>
        <p:txBody>
          <a:bodyPr/>
          <a:lstStyle/>
          <a:p>
            <a:r>
              <a:rPr lang="en-US" sz="2800" dirty="0" smtClean="0"/>
              <a:t>Computer science is only one of many computer-related degrees that colleges and universities offer</a:t>
            </a:r>
          </a:p>
          <a:p>
            <a:r>
              <a:rPr lang="en-US" sz="2800" dirty="0" smtClean="0"/>
              <a:t>According to the Association for Computing Machinery (ACM), there are five major computing disciplines:</a:t>
            </a:r>
          </a:p>
          <a:p>
            <a:pPr lvl="1"/>
            <a:r>
              <a:rPr lang="en-US" sz="2400" dirty="0" smtClean="0"/>
              <a:t>Computer engineering</a:t>
            </a:r>
          </a:p>
          <a:p>
            <a:pPr lvl="1"/>
            <a:r>
              <a:rPr lang="en-US" sz="2400" dirty="0" smtClean="0"/>
              <a:t>Computer science</a:t>
            </a:r>
          </a:p>
          <a:p>
            <a:pPr lvl="1"/>
            <a:r>
              <a:rPr lang="en-US" sz="2400" dirty="0" smtClean="0"/>
              <a:t>Information systems</a:t>
            </a:r>
          </a:p>
          <a:p>
            <a:pPr lvl="1"/>
            <a:r>
              <a:rPr lang="en-US" sz="2400" dirty="0" smtClean="0"/>
              <a:t>Information technology</a:t>
            </a:r>
          </a:p>
          <a:p>
            <a:pPr lvl="1"/>
            <a:r>
              <a:rPr lang="en-US" sz="2400" dirty="0" smtClean="0"/>
              <a:t>Software engineering</a:t>
            </a:r>
          </a:p>
          <a:p>
            <a:pPr lvl="1">
              <a:buNone/>
            </a:pPr>
            <a:endParaRPr lang="en-US" sz="32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t>
            </a:r>
            <a:endParaRPr lang="en-US"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71</a:t>
            </a:fld>
            <a:endParaRPr lang="en-US"/>
          </a:p>
        </p:txBody>
      </p:sp>
      <p:pic>
        <p:nvPicPr>
          <p:cNvPr id="6147" name="Picture 3"/>
          <p:cNvPicPr>
            <a:picLocks noChangeAspect="1" noChangeArrowheads="1"/>
          </p:cNvPicPr>
          <p:nvPr/>
        </p:nvPicPr>
        <p:blipFill>
          <a:blip r:embed="rId2" cstate="print"/>
          <a:srcRect/>
          <a:stretch>
            <a:fillRect/>
          </a:stretch>
        </p:blipFill>
        <p:spPr bwMode="auto">
          <a:xfrm>
            <a:off x="0" y="1905000"/>
            <a:ext cx="9144000" cy="4486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t>
            </a:r>
            <a:endParaRPr lang="en-US"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72</a:t>
            </a:fld>
            <a:endParaRPr lang="en-US"/>
          </a:p>
        </p:txBody>
      </p:sp>
      <p:pic>
        <p:nvPicPr>
          <p:cNvPr id="7170" name="Picture 2"/>
          <p:cNvPicPr>
            <a:picLocks noGrp="1" noChangeAspect="1" noChangeArrowheads="1"/>
          </p:cNvPicPr>
          <p:nvPr>
            <p:ph idx="1"/>
          </p:nvPr>
        </p:nvPicPr>
        <p:blipFill>
          <a:blip r:embed="rId2" cstate="print"/>
          <a:srcRect/>
          <a:stretch>
            <a:fillRect/>
          </a:stretch>
        </p:blipFill>
        <p:spPr bwMode="auto">
          <a:xfrm>
            <a:off x="0" y="1905000"/>
            <a:ext cx="8991600" cy="494319"/>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0" y="2438400"/>
            <a:ext cx="9002426"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t>
            </a:r>
            <a:endParaRPr lang="en-US"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73</a:t>
            </a:fld>
            <a:endParaRPr lang="en-US"/>
          </a:p>
        </p:txBody>
      </p:sp>
      <p:pic>
        <p:nvPicPr>
          <p:cNvPr id="8194" name="Picture 2"/>
          <p:cNvPicPr>
            <a:picLocks noGrp="1" noChangeAspect="1" noChangeArrowheads="1"/>
          </p:cNvPicPr>
          <p:nvPr>
            <p:ph idx="1"/>
          </p:nvPr>
        </p:nvPicPr>
        <p:blipFill>
          <a:blip r:embed="rId2" cstate="print"/>
          <a:srcRect/>
          <a:stretch>
            <a:fillRect/>
          </a:stretch>
        </p:blipFill>
        <p:spPr bwMode="auto">
          <a:xfrm>
            <a:off x="1" y="2438400"/>
            <a:ext cx="9143999" cy="259080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0" y="1905000"/>
            <a:ext cx="9144000" cy="5026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t>
            </a:r>
            <a:endParaRPr lang="en-US"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74</a:t>
            </a:fld>
            <a:endParaRPr lang="en-US"/>
          </a:p>
        </p:txBody>
      </p:sp>
      <p:pic>
        <p:nvPicPr>
          <p:cNvPr id="9218" name="Picture 2"/>
          <p:cNvPicPr>
            <a:picLocks noGrp="1" noChangeAspect="1" noChangeArrowheads="1"/>
          </p:cNvPicPr>
          <p:nvPr>
            <p:ph idx="1"/>
          </p:nvPr>
        </p:nvPicPr>
        <p:blipFill>
          <a:blip r:embed="rId2" cstate="print"/>
          <a:srcRect r="2500"/>
          <a:stretch>
            <a:fillRect/>
          </a:stretch>
        </p:blipFill>
        <p:spPr bwMode="auto">
          <a:xfrm>
            <a:off x="0" y="2087840"/>
            <a:ext cx="9144000" cy="3446264"/>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0" y="1676400"/>
            <a:ext cx="9144000" cy="5026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Certification</a:t>
            </a:r>
            <a:endParaRPr lang="en-US" dirty="0"/>
          </a:p>
        </p:txBody>
      </p:sp>
      <p:sp>
        <p:nvSpPr>
          <p:cNvPr id="3" name="Content Placeholder 2"/>
          <p:cNvSpPr>
            <a:spLocks noGrp="1"/>
          </p:cNvSpPr>
          <p:nvPr>
            <p:ph idx="1"/>
          </p:nvPr>
        </p:nvSpPr>
        <p:spPr/>
        <p:txBody>
          <a:bodyPr/>
          <a:lstStyle/>
          <a:p>
            <a:r>
              <a:rPr lang="en-US" sz="2400" dirty="0" smtClean="0"/>
              <a:t>Approximately 300 computer-related certification exams are offered in areas of specialty that range from desktop publishing to network installation</a:t>
            </a:r>
          </a:p>
          <a:p>
            <a:r>
              <a:rPr lang="en-US" sz="2400" dirty="0" smtClean="0"/>
              <a:t>Certification exams can be divided into several categories, including the following:</a:t>
            </a:r>
          </a:p>
          <a:p>
            <a:pPr lvl="1"/>
            <a:r>
              <a:rPr lang="en-US" sz="2400" dirty="0" smtClean="0"/>
              <a:t>General computer knowledge</a:t>
            </a:r>
          </a:p>
          <a:p>
            <a:pPr lvl="1"/>
            <a:r>
              <a:rPr lang="en-US" sz="2400" dirty="0" smtClean="0"/>
              <a:t>Software applications</a:t>
            </a:r>
          </a:p>
          <a:p>
            <a:pPr lvl="1"/>
            <a:r>
              <a:rPr lang="en-US" sz="2400" dirty="0" smtClean="0"/>
              <a:t>Database administration</a:t>
            </a:r>
          </a:p>
          <a:p>
            <a:pPr lvl="1"/>
            <a:r>
              <a:rPr lang="en-US" sz="2400" dirty="0" smtClean="0"/>
              <a:t>Networking</a:t>
            </a:r>
          </a:p>
          <a:p>
            <a:pPr lvl="1"/>
            <a:r>
              <a:rPr lang="en-US" sz="2400" dirty="0" smtClean="0"/>
              <a:t>Computer hardware</a:t>
            </a:r>
          </a:p>
          <a:p>
            <a:pPr lvl="1"/>
            <a:r>
              <a:rPr lang="en-US" sz="2400" dirty="0" smtClean="0"/>
              <a:t>Computer security</a:t>
            </a:r>
            <a:endParaRPr lang="en-US" sz="2400"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Certification</a:t>
            </a:r>
            <a:endParaRPr lang="en-US" dirty="0"/>
          </a:p>
        </p:txBody>
      </p:sp>
      <p:pic>
        <p:nvPicPr>
          <p:cNvPr id="6" name="Content Placeholder 5" descr="Fig08-54.bmp"/>
          <p:cNvPicPr>
            <a:picLocks noGrp="1" noChangeAspect="1"/>
          </p:cNvPicPr>
          <p:nvPr>
            <p:ph idx="1"/>
          </p:nvPr>
        </p:nvPicPr>
        <p:blipFill>
          <a:blip r:embed="rId2" cstate="print"/>
          <a:srcRect b="66701"/>
          <a:stretch>
            <a:fillRect/>
          </a:stretch>
        </p:blipFill>
        <p:spPr>
          <a:xfrm>
            <a:off x="231073" y="1828800"/>
            <a:ext cx="8420909" cy="4279900"/>
          </a:xfrm>
        </p:spPr>
      </p:pic>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76</a:t>
            </a:fld>
            <a:endParaRPr lang="en-US"/>
          </a:p>
        </p:txBody>
      </p:sp>
      <p:pic>
        <p:nvPicPr>
          <p:cNvPr id="10242" name="Picture 2"/>
          <p:cNvPicPr>
            <a:picLocks noChangeAspect="1" noChangeArrowheads="1"/>
          </p:cNvPicPr>
          <p:nvPr/>
        </p:nvPicPr>
        <p:blipFill>
          <a:blip r:embed="rId3" cstate="print"/>
          <a:srcRect/>
          <a:stretch>
            <a:fillRect/>
          </a:stretch>
        </p:blipFill>
        <p:spPr bwMode="auto">
          <a:xfrm>
            <a:off x="3657600" y="1524000"/>
            <a:ext cx="4953000" cy="22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Certification</a:t>
            </a:r>
            <a:endParaRPr lang="en-US" dirty="0"/>
          </a:p>
        </p:txBody>
      </p:sp>
      <p:pic>
        <p:nvPicPr>
          <p:cNvPr id="6" name="Content Placeholder 5" descr="Fig08-54.bmp"/>
          <p:cNvPicPr>
            <a:picLocks noGrp="1" noChangeAspect="1"/>
          </p:cNvPicPr>
          <p:nvPr>
            <p:ph idx="1"/>
          </p:nvPr>
        </p:nvPicPr>
        <p:blipFill>
          <a:blip r:embed="rId2" cstate="print"/>
          <a:srcRect t="33299" b="38631"/>
          <a:stretch>
            <a:fillRect/>
          </a:stretch>
        </p:blipFill>
        <p:spPr>
          <a:xfrm>
            <a:off x="251262" y="1905000"/>
            <a:ext cx="8892738" cy="3810000"/>
          </a:xfrm>
        </p:spPr>
      </p:pic>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77</a:t>
            </a:fld>
            <a:endParaRPr lang="en-US"/>
          </a:p>
        </p:txBody>
      </p:sp>
      <p:pic>
        <p:nvPicPr>
          <p:cNvPr id="7" name="Picture 2"/>
          <p:cNvPicPr>
            <a:picLocks noChangeAspect="1" noChangeArrowheads="1"/>
          </p:cNvPicPr>
          <p:nvPr/>
        </p:nvPicPr>
        <p:blipFill>
          <a:blip r:embed="rId3" cstate="print"/>
          <a:srcRect/>
          <a:stretch>
            <a:fillRect/>
          </a:stretch>
        </p:blipFill>
        <p:spPr bwMode="auto">
          <a:xfrm>
            <a:off x="3200400" y="1676400"/>
            <a:ext cx="4953000" cy="22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Certification</a:t>
            </a:r>
            <a:endParaRPr lang="en-US" dirty="0"/>
          </a:p>
        </p:txBody>
      </p:sp>
      <p:pic>
        <p:nvPicPr>
          <p:cNvPr id="6" name="Content Placeholder 5" descr="Fig08-54.bmp"/>
          <p:cNvPicPr>
            <a:picLocks noGrp="1" noChangeAspect="1"/>
          </p:cNvPicPr>
          <p:nvPr>
            <p:ph idx="1"/>
          </p:nvPr>
        </p:nvPicPr>
        <p:blipFill>
          <a:blip r:embed="rId2" cstate="print"/>
          <a:srcRect t="61369"/>
          <a:stretch>
            <a:fillRect/>
          </a:stretch>
        </p:blipFill>
        <p:spPr>
          <a:xfrm>
            <a:off x="990600" y="1524000"/>
            <a:ext cx="7805178" cy="4602163"/>
          </a:xfrm>
        </p:spPr>
      </p:pic>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78</a:t>
            </a:fld>
            <a:endParaRPr lang="en-US"/>
          </a:p>
        </p:txBody>
      </p:sp>
      <p:pic>
        <p:nvPicPr>
          <p:cNvPr id="7" name="Picture 2"/>
          <p:cNvPicPr>
            <a:picLocks noChangeAspect="1" noChangeArrowheads="1"/>
          </p:cNvPicPr>
          <p:nvPr/>
        </p:nvPicPr>
        <p:blipFill>
          <a:blip r:embed="rId3" cstate="print"/>
          <a:srcRect/>
          <a:stretch>
            <a:fillRect/>
          </a:stretch>
        </p:blipFill>
        <p:spPr bwMode="auto">
          <a:xfrm>
            <a:off x="3581400" y="1447800"/>
            <a:ext cx="4953000" cy="22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Resumes</a:t>
            </a:r>
            <a:endParaRPr lang="en-US" dirty="0"/>
          </a:p>
        </p:txBody>
      </p:sp>
      <p:sp>
        <p:nvSpPr>
          <p:cNvPr id="3" name="Content Placeholder 2"/>
          <p:cNvSpPr>
            <a:spLocks noGrp="1"/>
          </p:cNvSpPr>
          <p:nvPr>
            <p:ph idx="1"/>
          </p:nvPr>
        </p:nvSpPr>
        <p:spPr/>
        <p:txBody>
          <a:bodyPr/>
          <a:lstStyle/>
          <a:p>
            <a:r>
              <a:rPr lang="en-US" dirty="0" smtClean="0"/>
              <a:t>Job seekers need to produce resumes in a variety of formats, including the following:</a:t>
            </a:r>
          </a:p>
          <a:p>
            <a:pPr lvl="1"/>
            <a:r>
              <a:rPr lang="en-US" sz="2600" dirty="0" smtClean="0"/>
              <a:t>Print</a:t>
            </a:r>
          </a:p>
          <a:p>
            <a:pPr lvl="1"/>
            <a:r>
              <a:rPr lang="en-US" sz="2600" dirty="0" smtClean="0"/>
              <a:t>Email</a:t>
            </a:r>
          </a:p>
          <a:p>
            <a:pPr lvl="1"/>
            <a:r>
              <a:rPr lang="en-US" sz="2600" dirty="0" smtClean="0"/>
              <a:t>HTML</a:t>
            </a:r>
          </a:p>
          <a:p>
            <a:pPr lvl="1"/>
            <a:r>
              <a:rPr lang="en-US" sz="2600" dirty="0" smtClean="0"/>
              <a:t>LinkedIn</a:t>
            </a:r>
          </a:p>
          <a:p>
            <a:pPr lvl="1"/>
            <a:r>
              <a:rPr lang="en-US" sz="2600" dirty="0" smtClean="0"/>
              <a:t>Online Job service</a:t>
            </a:r>
          </a:p>
          <a:p>
            <a:pPr lvl="1"/>
            <a:r>
              <a:rPr lang="en-US" sz="2600" dirty="0" smtClean="0"/>
              <a:t>Web portfolio (a hypertext version of your resume)</a:t>
            </a:r>
            <a:endParaRPr lang="en-US" sz="2600"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ICT Core Industries</a:t>
            </a:r>
            <a:endParaRPr lang="en-US" dirty="0"/>
          </a:p>
        </p:txBody>
      </p:sp>
      <p:sp>
        <p:nvSpPr>
          <p:cNvPr id="3" name="Content Placeholder 2"/>
          <p:cNvSpPr>
            <a:spLocks noGrp="1"/>
          </p:cNvSpPr>
          <p:nvPr>
            <p:ph idx="1"/>
          </p:nvPr>
        </p:nvSpPr>
        <p:spPr/>
        <p:txBody>
          <a:bodyPr/>
          <a:lstStyle/>
          <a:p>
            <a:r>
              <a:rPr lang="en-US" sz="2800" dirty="0" smtClean="0"/>
              <a:t>The ITC industry has fueled the economies of many countries and was not as deeply affected as some sectors of the economy, during the 2009 global recession</a:t>
            </a:r>
          </a:p>
          <a:p>
            <a:r>
              <a:rPr lang="en-US" sz="2800" dirty="0" smtClean="0"/>
              <a:t>The so-called “dot-com bubble” was fueled by a frenzy of online business startups called </a:t>
            </a:r>
            <a:r>
              <a:rPr lang="en-US" sz="2800" b="1" dirty="0" smtClean="0"/>
              <a:t>dot-</a:t>
            </a:r>
            <a:r>
              <a:rPr lang="en-US" sz="2800" b="1" dirty="0" err="1" smtClean="0"/>
              <a:t>coms</a:t>
            </a:r>
            <a:endParaRPr lang="en-US" sz="2800" b="1" dirty="0" smtClean="0"/>
          </a:p>
          <a:p>
            <a:r>
              <a:rPr lang="en-US" sz="2800" dirty="0" smtClean="0"/>
              <a:t>A dot-com bubble that began in the late 1990s burst with devastating effects on ICT stock values; a </a:t>
            </a:r>
            <a:r>
              <a:rPr lang="en-US" sz="2800" b="1" dirty="0" smtClean="0"/>
              <a:t>stock market bubble</a:t>
            </a:r>
            <a:r>
              <a:rPr lang="en-US" sz="2800" dirty="0" smtClean="0"/>
              <a:t> refers to a sharp rise in stock values that is later followed by a sudden decline</a:t>
            </a:r>
          </a:p>
          <a:p>
            <a:endParaRPr lang="en-US" sz="2800"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3540125" cy="1047750"/>
          </a:xfrm>
        </p:spPr>
        <p:txBody>
          <a:bodyPr/>
          <a:lstStyle/>
          <a:p>
            <a:r>
              <a:rPr lang="en-US" sz="4000" dirty="0" smtClean="0"/>
              <a:t>Resumes</a:t>
            </a:r>
            <a:endParaRPr lang="en-US" sz="4000" dirty="0"/>
          </a:p>
        </p:txBody>
      </p:sp>
      <p:pic>
        <p:nvPicPr>
          <p:cNvPr id="6" name="Content Placeholder 5" descr="Fig08-55.bmp"/>
          <p:cNvPicPr>
            <a:picLocks noGrp="1" noChangeAspect="1"/>
          </p:cNvPicPr>
          <p:nvPr>
            <p:ph idx="1"/>
          </p:nvPr>
        </p:nvPicPr>
        <p:blipFill>
          <a:blip r:embed="rId2" cstate="print"/>
          <a:srcRect t="23464" b="37815"/>
          <a:stretch>
            <a:fillRect/>
          </a:stretch>
        </p:blipFill>
        <p:spPr>
          <a:xfrm>
            <a:off x="533400" y="2057400"/>
            <a:ext cx="5725886" cy="2156460"/>
          </a:xfrm>
        </p:spPr>
      </p:pic>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80</a:t>
            </a:fld>
            <a:endParaRPr lang="en-US"/>
          </a:p>
        </p:txBody>
      </p:sp>
      <p:pic>
        <p:nvPicPr>
          <p:cNvPr id="11266" name="Picture 2"/>
          <p:cNvPicPr>
            <a:picLocks noChangeAspect="1" noChangeArrowheads="1"/>
          </p:cNvPicPr>
          <p:nvPr/>
        </p:nvPicPr>
        <p:blipFill>
          <a:blip r:embed="rId3" cstate="print"/>
          <a:srcRect/>
          <a:stretch>
            <a:fillRect/>
          </a:stretch>
        </p:blipFill>
        <p:spPr bwMode="auto">
          <a:xfrm>
            <a:off x="5638800" y="457200"/>
            <a:ext cx="3200400" cy="200025"/>
          </a:xfrm>
          <a:prstGeom prst="rect">
            <a:avLst/>
          </a:prstGeom>
          <a:noFill/>
          <a:ln w="9525">
            <a:noFill/>
            <a:miter lim="800000"/>
            <a:headEnd/>
            <a:tailEnd/>
          </a:ln>
        </p:spPr>
      </p:pic>
      <p:pic>
        <p:nvPicPr>
          <p:cNvPr id="8" name="Picture 7" descr="Fig08-55.bmp"/>
          <p:cNvPicPr>
            <a:picLocks noChangeAspect="1"/>
          </p:cNvPicPr>
          <p:nvPr/>
        </p:nvPicPr>
        <p:blipFill>
          <a:blip r:embed="rId2" cstate="print"/>
          <a:srcRect b="76667"/>
          <a:stretch>
            <a:fillRect/>
          </a:stretch>
        </p:blipFill>
        <p:spPr>
          <a:xfrm>
            <a:off x="3657600" y="685800"/>
            <a:ext cx="5053263" cy="1600200"/>
          </a:xfrm>
          <a:prstGeom prst="rect">
            <a:avLst/>
          </a:prstGeom>
        </p:spPr>
      </p:pic>
      <p:pic>
        <p:nvPicPr>
          <p:cNvPr id="9" name="Picture 8" descr="Fig08-55.bmp"/>
          <p:cNvPicPr>
            <a:picLocks noChangeAspect="1"/>
          </p:cNvPicPr>
          <p:nvPr/>
        </p:nvPicPr>
        <p:blipFill>
          <a:blip r:embed="rId2" cstate="print"/>
          <a:srcRect t="62222"/>
          <a:stretch>
            <a:fillRect/>
          </a:stretch>
        </p:blipFill>
        <p:spPr>
          <a:xfrm>
            <a:off x="2895600" y="4191000"/>
            <a:ext cx="5410200" cy="2102371"/>
          </a:xfrm>
          <a:prstGeom prst="rect">
            <a:avLst/>
          </a:prstGeo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Section E: ICT Laws and Ethics</a:t>
            </a:r>
            <a:endParaRPr lang="en-US" sz="4200" dirty="0"/>
          </a:p>
        </p:txBody>
      </p:sp>
      <p:sp>
        <p:nvSpPr>
          <p:cNvPr id="3" name="Content Placeholder 2"/>
          <p:cNvSpPr>
            <a:spLocks noGrp="1"/>
          </p:cNvSpPr>
          <p:nvPr>
            <p:ph idx="1"/>
          </p:nvPr>
        </p:nvSpPr>
        <p:spPr/>
        <p:txBody>
          <a:bodyPr/>
          <a:lstStyle/>
          <a:p>
            <a:r>
              <a:rPr lang="en-US" sz="4400" dirty="0" smtClean="0"/>
              <a:t>ICT Laws</a:t>
            </a:r>
          </a:p>
          <a:p>
            <a:r>
              <a:rPr lang="en-US" sz="4400" dirty="0" smtClean="0"/>
              <a:t>ICT Ethics</a:t>
            </a:r>
          </a:p>
          <a:p>
            <a:r>
              <a:rPr lang="en-US" sz="4400" dirty="0" smtClean="0"/>
              <a:t>Ethical Decision Making</a:t>
            </a:r>
          </a:p>
          <a:p>
            <a:r>
              <a:rPr lang="en-US" sz="4400" dirty="0" smtClean="0"/>
              <a:t>Whistleblowing</a:t>
            </a:r>
            <a:endParaRPr lang="en-US" sz="44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81</a:t>
            </a:fld>
            <a:endParaRPr lang="en-US"/>
          </a:p>
        </p:txBody>
      </p:sp>
      <p:sp>
        <p:nvSpPr>
          <p:cNvPr id="5" name="Footer Placeholder 4"/>
          <p:cNvSpPr>
            <a:spLocks noGrp="1"/>
          </p:cNvSpPr>
          <p:nvPr>
            <p:ph type="ftr" sz="quarter" idx="10"/>
          </p:nvPr>
        </p:nvSpPr>
        <p:spPr/>
        <p:txBody>
          <a:bodyPr/>
          <a:lstStyle/>
          <a:p>
            <a:r>
              <a:rPr lang="en-US" smtClean="0"/>
              <a:t>Unit 8: The ITC Industry</a:t>
            </a:r>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ICT Laws</a:t>
            </a:r>
            <a:endParaRPr lang="en-US" dirty="0"/>
          </a:p>
        </p:txBody>
      </p:sp>
      <p:sp>
        <p:nvSpPr>
          <p:cNvPr id="3" name="Content Placeholder 2"/>
          <p:cNvSpPr>
            <a:spLocks noGrp="1"/>
          </p:cNvSpPr>
          <p:nvPr>
            <p:ph idx="1"/>
          </p:nvPr>
        </p:nvSpPr>
        <p:spPr>
          <a:xfrm>
            <a:off x="393700" y="1511300"/>
            <a:ext cx="8750300" cy="4813300"/>
          </a:xfrm>
        </p:spPr>
        <p:txBody>
          <a:bodyPr/>
          <a:lstStyle/>
          <a:p>
            <a:r>
              <a:rPr lang="en-US" sz="2300" b="1" dirty="0" smtClean="0"/>
              <a:t>Information technology</a:t>
            </a:r>
            <a:r>
              <a:rPr lang="en-US" sz="2300" dirty="0" smtClean="0"/>
              <a:t> law is the legal framework that applies to the collection, storage, and distribution of digital information</a:t>
            </a:r>
          </a:p>
          <a:p>
            <a:r>
              <a:rPr lang="en-US" sz="2300" dirty="0" smtClean="0"/>
              <a:t>Some of the most significant areas of information technology law include the following:</a:t>
            </a:r>
          </a:p>
          <a:p>
            <a:pPr lvl="1"/>
            <a:r>
              <a:rPr lang="en-US" sz="2200" dirty="0" smtClean="0"/>
              <a:t>Copyright and intellectual property</a:t>
            </a:r>
          </a:p>
          <a:p>
            <a:pPr lvl="1"/>
            <a:r>
              <a:rPr lang="en-US" sz="2200" dirty="0" smtClean="0"/>
              <a:t>Domain names</a:t>
            </a:r>
          </a:p>
          <a:p>
            <a:pPr lvl="1"/>
            <a:r>
              <a:rPr lang="en-US" sz="2200" dirty="0" smtClean="0"/>
              <a:t>Patents</a:t>
            </a:r>
          </a:p>
          <a:p>
            <a:pPr lvl="1"/>
            <a:r>
              <a:rPr lang="en-US" sz="2200" dirty="0" smtClean="0"/>
              <a:t>Cybercrime</a:t>
            </a:r>
          </a:p>
          <a:p>
            <a:pPr lvl="1"/>
            <a:r>
              <a:rPr lang="en-US" sz="2200" dirty="0" smtClean="0"/>
              <a:t>Software and computer contracts</a:t>
            </a:r>
          </a:p>
          <a:p>
            <a:pPr lvl="1"/>
            <a:r>
              <a:rPr lang="en-US" sz="2200" dirty="0" smtClean="0"/>
              <a:t>Privacy</a:t>
            </a:r>
          </a:p>
          <a:p>
            <a:pPr lvl="1"/>
            <a:r>
              <a:rPr lang="en-US" sz="2200" dirty="0" smtClean="0"/>
              <a:t>Communication</a:t>
            </a:r>
          </a:p>
          <a:p>
            <a:pPr lvl="1"/>
            <a:endParaRPr lang="en-US" sz="2200"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ICT Ethics</a:t>
            </a:r>
            <a:endParaRPr lang="en-US" dirty="0"/>
          </a:p>
        </p:txBody>
      </p:sp>
      <p:sp>
        <p:nvSpPr>
          <p:cNvPr id="3" name="Content Placeholder 2"/>
          <p:cNvSpPr>
            <a:spLocks noGrp="1"/>
          </p:cNvSpPr>
          <p:nvPr>
            <p:ph idx="1"/>
          </p:nvPr>
        </p:nvSpPr>
        <p:spPr/>
        <p:txBody>
          <a:bodyPr/>
          <a:lstStyle/>
          <a:p>
            <a:r>
              <a:rPr lang="en-US" sz="2800" dirty="0" smtClean="0"/>
              <a:t>The term </a:t>
            </a:r>
            <a:r>
              <a:rPr lang="en-US" sz="2800" b="1" dirty="0" smtClean="0"/>
              <a:t>professional ethics</a:t>
            </a:r>
            <a:r>
              <a:rPr lang="en-US" sz="2800" dirty="0" smtClean="0"/>
              <a:t> refers to on-the-job choices and actions that reflect a person’s values</a:t>
            </a:r>
          </a:p>
          <a:p>
            <a:r>
              <a:rPr lang="en-US" sz="2800" b="1" dirty="0" smtClean="0"/>
              <a:t>Confidentiality</a:t>
            </a:r>
            <a:r>
              <a:rPr lang="en-US" sz="2800" dirty="0" smtClean="0"/>
              <a:t> is the obligation not to disclose willingly any information that should be kept private</a:t>
            </a:r>
          </a:p>
          <a:p>
            <a:r>
              <a:rPr lang="en-US" sz="2800" b="1" dirty="0" smtClean="0"/>
              <a:t>Proprietary information</a:t>
            </a:r>
            <a:r>
              <a:rPr lang="en-US" sz="2800" dirty="0" smtClean="0"/>
              <a:t> includes knowledge about company finances, procedures, products, and research that competitors would find valuable</a:t>
            </a:r>
          </a:p>
          <a:p>
            <a:r>
              <a:rPr lang="en-US" sz="2800" dirty="0" smtClean="0"/>
              <a:t>A </a:t>
            </a:r>
            <a:r>
              <a:rPr lang="en-US" sz="2800" b="1" dirty="0" smtClean="0"/>
              <a:t>non-compete clause</a:t>
            </a:r>
            <a:r>
              <a:rPr lang="en-US" sz="2800" dirty="0" smtClean="0"/>
              <a:t> is designed to prevent employees from divulging proprietary information to competitors</a:t>
            </a:r>
            <a:endParaRPr lang="en-US" sz="2800"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83</a:t>
            </a:fld>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ICT Ethics</a:t>
            </a:r>
            <a:endParaRPr lang="en-US" dirty="0"/>
          </a:p>
        </p:txBody>
      </p:sp>
      <p:sp>
        <p:nvSpPr>
          <p:cNvPr id="3" name="Content Placeholder 2"/>
          <p:cNvSpPr>
            <a:spLocks noGrp="1"/>
          </p:cNvSpPr>
          <p:nvPr>
            <p:ph idx="1"/>
          </p:nvPr>
        </p:nvSpPr>
        <p:spPr>
          <a:xfrm>
            <a:off x="393700" y="1511300"/>
            <a:ext cx="4178300" cy="4508499"/>
          </a:xfrm>
        </p:spPr>
        <p:txBody>
          <a:bodyPr/>
          <a:lstStyle/>
          <a:p>
            <a:r>
              <a:rPr lang="en-US" sz="2800" dirty="0" smtClean="0"/>
              <a:t>It’s never a good idea to use facilities at work for personal activities unless you have a specific agreement with your employer and your activities do not breach your employment contract</a:t>
            </a:r>
            <a:endParaRPr lang="en-US" sz="2800"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84</a:t>
            </a:fld>
            <a:endParaRPr lang="en-US"/>
          </a:p>
        </p:txBody>
      </p:sp>
      <p:pic>
        <p:nvPicPr>
          <p:cNvPr id="6" name="Picture 5" descr="Fig08-60.bmp"/>
          <p:cNvPicPr>
            <a:picLocks noChangeAspect="1"/>
          </p:cNvPicPr>
          <p:nvPr/>
        </p:nvPicPr>
        <p:blipFill>
          <a:blip r:embed="rId2" cstate="print"/>
          <a:stretch>
            <a:fillRect/>
          </a:stretch>
        </p:blipFill>
        <p:spPr>
          <a:xfrm>
            <a:off x="4572000" y="1828800"/>
            <a:ext cx="4350200" cy="2941931"/>
          </a:xfrm>
          <a:prstGeom prst="rect">
            <a:avLst/>
          </a:prstGeom>
        </p:spPr>
      </p:pic>
      <p:pic>
        <p:nvPicPr>
          <p:cNvPr id="3074" name="Picture 2"/>
          <p:cNvPicPr>
            <a:picLocks noChangeAspect="1" noChangeArrowheads="1"/>
          </p:cNvPicPr>
          <p:nvPr/>
        </p:nvPicPr>
        <p:blipFill>
          <a:blip r:embed="rId3" cstate="print"/>
          <a:srcRect/>
          <a:stretch>
            <a:fillRect/>
          </a:stretch>
        </p:blipFill>
        <p:spPr bwMode="auto">
          <a:xfrm>
            <a:off x="6400800" y="1524000"/>
            <a:ext cx="2324100" cy="219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Decision Making</a:t>
            </a:r>
            <a:endParaRPr lang="en-US" dirty="0"/>
          </a:p>
        </p:txBody>
      </p:sp>
      <p:sp>
        <p:nvSpPr>
          <p:cNvPr id="3" name="Content Placeholder 2"/>
          <p:cNvSpPr>
            <a:spLocks noGrp="1"/>
          </p:cNvSpPr>
          <p:nvPr>
            <p:ph idx="1"/>
          </p:nvPr>
        </p:nvSpPr>
        <p:spPr>
          <a:xfrm>
            <a:off x="393700" y="1511300"/>
            <a:ext cx="8750300" cy="4813300"/>
          </a:xfrm>
        </p:spPr>
        <p:txBody>
          <a:bodyPr/>
          <a:lstStyle/>
          <a:p>
            <a:r>
              <a:rPr lang="en-US" sz="2400" dirty="0" smtClean="0"/>
              <a:t>Ethical decisions that you make on the job can have long-term consequences for your career and lifestyle, so it is important to approach these decisions seriously</a:t>
            </a:r>
            <a:endParaRPr lang="en-US" sz="2400" dirty="0"/>
          </a:p>
          <a:p>
            <a:r>
              <a:rPr lang="en-US" sz="2400" b="1" dirty="0" smtClean="0"/>
              <a:t>Use the following strategies when making decisions at work:</a:t>
            </a:r>
          </a:p>
          <a:p>
            <a:pPr lvl="1"/>
            <a:r>
              <a:rPr lang="en-US" sz="2300" dirty="0" smtClean="0"/>
              <a:t>Talk to people whose judgment you respect</a:t>
            </a:r>
          </a:p>
          <a:p>
            <a:pPr lvl="1"/>
            <a:r>
              <a:rPr lang="en-US" sz="2300" dirty="0" smtClean="0"/>
              <a:t>Consider what the most ethical person you know would decide to do</a:t>
            </a:r>
          </a:p>
          <a:p>
            <a:pPr lvl="1"/>
            <a:r>
              <a:rPr lang="en-US" sz="2300" dirty="0" smtClean="0"/>
              <a:t>Think about what you would do if your actions were made public</a:t>
            </a:r>
          </a:p>
          <a:p>
            <a:pPr lvl="1"/>
            <a:r>
              <a:rPr lang="en-US" sz="2300" dirty="0" smtClean="0"/>
              <a:t>Look at the problem from the opposite perspective</a:t>
            </a:r>
          </a:p>
          <a:p>
            <a:pPr lvl="1"/>
            <a:r>
              <a:rPr lang="en-US" sz="2300" dirty="0" smtClean="0"/>
              <a:t>Consult a code of professional ethics</a:t>
            </a:r>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85</a:t>
            </a:fld>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Decision Making</a:t>
            </a:r>
            <a:endParaRPr lang="en-US" dirty="0"/>
          </a:p>
        </p:txBody>
      </p:sp>
      <p:sp>
        <p:nvSpPr>
          <p:cNvPr id="3" name="Content Placeholder 2"/>
          <p:cNvSpPr>
            <a:spLocks noGrp="1"/>
          </p:cNvSpPr>
          <p:nvPr>
            <p:ph idx="1"/>
          </p:nvPr>
        </p:nvSpPr>
        <p:spPr/>
        <p:txBody>
          <a:bodyPr/>
          <a:lstStyle/>
          <a:p>
            <a:r>
              <a:rPr lang="en-US" dirty="0" smtClean="0"/>
              <a:t>A code of ethics is a set of guidelines designed to help professionals thread their way through a sometimes tangled web of ethical on-the-job decisions</a:t>
            </a:r>
          </a:p>
          <a:p>
            <a:r>
              <a:rPr lang="en-US" dirty="0" smtClean="0"/>
              <a:t>Some codes of ethics are short and concise, whereas others are long and detailed</a:t>
            </a:r>
          </a:p>
          <a:p>
            <a:r>
              <a:rPr lang="en-US" dirty="0" smtClean="0"/>
              <a:t>Most codes contain principles similar to those from the Computer Ethics Institute (CEI)</a:t>
            </a:r>
            <a:endParaRPr lang="en-US"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86</a:t>
            </a:fld>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75" y="228600"/>
            <a:ext cx="8340725" cy="1047750"/>
          </a:xfrm>
        </p:spPr>
        <p:txBody>
          <a:bodyPr/>
          <a:lstStyle/>
          <a:p>
            <a:r>
              <a:rPr lang="en-US" dirty="0" smtClean="0"/>
              <a:t>Ethical Decision Making</a:t>
            </a:r>
            <a:endParaRPr lang="en-US" dirty="0"/>
          </a:p>
        </p:txBody>
      </p:sp>
      <p:pic>
        <p:nvPicPr>
          <p:cNvPr id="6" name="Content Placeholder 5" descr="Fig08-64.bmp"/>
          <p:cNvPicPr>
            <a:picLocks noGrp="1" noChangeAspect="1"/>
          </p:cNvPicPr>
          <p:nvPr>
            <p:ph idx="1"/>
          </p:nvPr>
        </p:nvPicPr>
        <p:blipFill>
          <a:blip r:embed="rId2" cstate="print"/>
          <a:stretch>
            <a:fillRect/>
          </a:stretch>
        </p:blipFill>
        <p:spPr>
          <a:xfrm>
            <a:off x="889077" y="1752600"/>
            <a:ext cx="7551837" cy="4532478"/>
          </a:xfrm>
        </p:spPr>
      </p:pic>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87</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838200" y="1371600"/>
            <a:ext cx="8077200" cy="252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Whistleblowing</a:t>
            </a:r>
            <a:endParaRPr lang="en-US" dirty="0"/>
          </a:p>
        </p:txBody>
      </p:sp>
      <p:sp>
        <p:nvSpPr>
          <p:cNvPr id="3" name="Content Placeholder 2"/>
          <p:cNvSpPr>
            <a:spLocks noGrp="1"/>
          </p:cNvSpPr>
          <p:nvPr>
            <p:ph idx="1"/>
          </p:nvPr>
        </p:nvSpPr>
        <p:spPr/>
        <p:txBody>
          <a:bodyPr/>
          <a:lstStyle/>
          <a:p>
            <a:r>
              <a:rPr lang="en-US" sz="2800" dirty="0" smtClean="0"/>
              <a:t>A widely accepted definition of </a:t>
            </a:r>
            <a:r>
              <a:rPr lang="en-US" sz="2800" b="1" dirty="0" smtClean="0"/>
              <a:t>whistleblowing</a:t>
            </a:r>
            <a:r>
              <a:rPr lang="en-US" sz="2800" dirty="0" smtClean="0"/>
              <a:t> is the disclosure by an employee (or professional) of confidential information that relates to some danger, fraud, or other illegal or unethical conduct connected with the workplace</a:t>
            </a:r>
          </a:p>
          <a:p>
            <a:r>
              <a:rPr lang="en-US" sz="2800" dirty="0" smtClean="0"/>
              <a:t>A whistleblower is someone in an organization who decides to speak out against on-the-job activities that are contrary to the mission of the organization or threaten the public interest</a:t>
            </a:r>
            <a:endParaRPr lang="en-US" sz="2800"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88</a:t>
            </a:fld>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Whistleblowing</a:t>
            </a:r>
            <a:endParaRPr lang="en-US" dirty="0"/>
          </a:p>
        </p:txBody>
      </p:sp>
      <p:sp>
        <p:nvSpPr>
          <p:cNvPr id="3" name="Content Placeholder 2"/>
          <p:cNvSpPr>
            <a:spLocks noGrp="1"/>
          </p:cNvSpPr>
          <p:nvPr>
            <p:ph idx="1"/>
          </p:nvPr>
        </p:nvSpPr>
        <p:spPr>
          <a:xfrm>
            <a:off x="393700" y="1511301"/>
            <a:ext cx="8750300" cy="4356099"/>
          </a:xfrm>
        </p:spPr>
        <p:txBody>
          <a:bodyPr/>
          <a:lstStyle/>
          <a:p>
            <a:r>
              <a:rPr lang="en-US" dirty="0" smtClean="0"/>
              <a:t>Employee advocates have the following suggestions for reducing the risk of career repercussions that are often experienced by whistleblowers:</a:t>
            </a:r>
          </a:p>
          <a:p>
            <a:pPr lvl="1"/>
            <a:r>
              <a:rPr lang="en-US" sz="3200" dirty="0" smtClean="0"/>
              <a:t>Examine your motives</a:t>
            </a:r>
          </a:p>
          <a:p>
            <a:pPr lvl="1"/>
            <a:r>
              <a:rPr lang="en-US" sz="3200" dirty="0" smtClean="0"/>
              <a:t>Try the normal chain of command</a:t>
            </a:r>
          </a:p>
          <a:p>
            <a:pPr lvl="1"/>
            <a:r>
              <a:rPr lang="en-US" sz="3200" dirty="0" smtClean="0"/>
              <a:t>Collect evidence to back up your accusations</a:t>
            </a:r>
          </a:p>
          <a:p>
            <a:pPr lvl="1">
              <a:buNone/>
            </a:pPr>
            <a:endParaRPr lang="en-US" dirty="0" smtClean="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89</a:t>
            </a:fld>
            <a:endParaRPr lang="en-US"/>
          </a:p>
        </p:txBody>
      </p:sp>
      <p:sp>
        <p:nvSpPr>
          <p:cNvPr id="6" name="TextBox 5"/>
          <p:cNvSpPr txBox="1"/>
          <p:nvPr/>
        </p:nvSpPr>
        <p:spPr>
          <a:xfrm>
            <a:off x="6096000" y="5867400"/>
            <a:ext cx="1143000" cy="369332"/>
          </a:xfrm>
          <a:prstGeom prst="rect">
            <a:avLst/>
          </a:prstGeom>
          <a:noFill/>
        </p:spPr>
        <p:txBody>
          <a:bodyPr wrap="square" rtlCol="0">
            <a:spAutoFit/>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ICT Goods and Services</a:t>
            </a:r>
            <a:endParaRPr lang="en-US" dirty="0"/>
          </a:p>
        </p:txBody>
      </p:sp>
      <p:sp>
        <p:nvSpPr>
          <p:cNvPr id="3" name="Content Placeholder 2"/>
          <p:cNvSpPr>
            <a:spLocks noGrp="1"/>
          </p:cNvSpPr>
          <p:nvPr>
            <p:ph idx="1"/>
          </p:nvPr>
        </p:nvSpPr>
        <p:spPr/>
        <p:txBody>
          <a:bodyPr/>
          <a:lstStyle/>
          <a:p>
            <a:r>
              <a:rPr lang="en-US" sz="2800" dirty="0" smtClean="0"/>
              <a:t>In economics, </a:t>
            </a:r>
            <a:r>
              <a:rPr lang="en-US" sz="2800" b="1" dirty="0" smtClean="0"/>
              <a:t>goods</a:t>
            </a:r>
            <a:r>
              <a:rPr lang="en-US" sz="2800" dirty="0" smtClean="0"/>
              <a:t> are things that can be used or consumed, whereas </a:t>
            </a:r>
            <a:r>
              <a:rPr lang="en-US" sz="2800" b="1" dirty="0" smtClean="0"/>
              <a:t>services</a:t>
            </a:r>
            <a:r>
              <a:rPr lang="en-US" sz="2800" dirty="0" smtClean="0"/>
              <a:t> are intangible actions performed for a consumer</a:t>
            </a:r>
          </a:p>
          <a:p>
            <a:r>
              <a:rPr lang="en-US" sz="2800" dirty="0" smtClean="0"/>
              <a:t>ICT goods and services can be distributed locally, nationally, or internationally, and are purchased by individuals and corporations</a:t>
            </a:r>
          </a:p>
          <a:p>
            <a:r>
              <a:rPr lang="en-US" sz="2800" b="1" dirty="0" smtClean="0"/>
              <a:t>Consumer goods</a:t>
            </a:r>
            <a:r>
              <a:rPr lang="en-US" sz="2800" dirty="0" smtClean="0"/>
              <a:t>, such as laptops, are purchased by individuals; </a:t>
            </a:r>
            <a:r>
              <a:rPr lang="en-US" sz="2800" b="1" dirty="0" smtClean="0"/>
              <a:t>Capitol goods </a:t>
            </a:r>
            <a:r>
              <a:rPr lang="en-US" sz="2800" dirty="0" smtClean="0"/>
              <a:t>are raw materials used by businesses to make consumer goods</a:t>
            </a:r>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Whistleblowing</a:t>
            </a:r>
            <a:endParaRPr lang="en-US" dirty="0"/>
          </a:p>
        </p:txBody>
      </p:sp>
      <p:sp>
        <p:nvSpPr>
          <p:cNvPr id="3" name="Content Placeholder 2"/>
          <p:cNvSpPr>
            <a:spLocks noGrp="1"/>
          </p:cNvSpPr>
          <p:nvPr>
            <p:ph idx="1"/>
          </p:nvPr>
        </p:nvSpPr>
        <p:spPr/>
        <p:txBody>
          <a:bodyPr/>
          <a:lstStyle/>
          <a:p>
            <a:pPr lvl="1"/>
            <a:r>
              <a:rPr lang="en-US" sz="3200" dirty="0" smtClean="0"/>
              <a:t>Record events as they unfold</a:t>
            </a:r>
          </a:p>
          <a:p>
            <a:pPr lvl="1"/>
            <a:r>
              <a:rPr lang="en-US" sz="3200" dirty="0" smtClean="0"/>
              <a:t>Act ethically</a:t>
            </a:r>
          </a:p>
          <a:p>
            <a:pPr lvl="1"/>
            <a:r>
              <a:rPr lang="en-US" sz="3200" dirty="0" smtClean="0"/>
              <a:t>Be ready to accept repercussions</a:t>
            </a:r>
          </a:p>
          <a:p>
            <a:pPr lvl="1"/>
            <a:r>
              <a:rPr lang="en-US" sz="3200" dirty="0" smtClean="0"/>
              <a:t>Establish a support network</a:t>
            </a:r>
          </a:p>
          <a:p>
            <a:pPr lvl="1"/>
            <a:r>
              <a:rPr lang="en-US" sz="3200" dirty="0" smtClean="0"/>
              <a:t>Consult a lawyer</a:t>
            </a:r>
          </a:p>
          <a:p>
            <a:pPr lvl="1"/>
            <a:r>
              <a:rPr lang="en-US" sz="3200" dirty="0" smtClean="0"/>
              <a:t>Consider your strategy</a:t>
            </a:r>
            <a:endParaRPr lang="en-US" sz="3200" dirty="0"/>
          </a:p>
        </p:txBody>
      </p:sp>
      <p:sp>
        <p:nvSpPr>
          <p:cNvPr id="4" name="Footer Placeholder 3"/>
          <p:cNvSpPr>
            <a:spLocks noGrp="1"/>
          </p:cNvSpPr>
          <p:nvPr>
            <p:ph type="ftr" sz="quarter" idx="10"/>
          </p:nvPr>
        </p:nvSpPr>
        <p:spPr/>
        <p:txBody>
          <a:bodyPr/>
          <a:lstStyle/>
          <a:p>
            <a:r>
              <a:rPr lang="en-US" smtClean="0"/>
              <a:t>Unit 8: The ITC Industry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90</a:t>
            </a:fld>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Unit 8 Complete</a:t>
            </a:r>
            <a:endParaRPr lang="en-US" sz="6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P2016">
  <a:themeElements>
    <a:clrScheme name="np10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003399"/>
      </a:folHlink>
    </a:clrScheme>
    <a:fontScheme name="np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p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p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p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p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p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p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p1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p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p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p1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p1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p1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p10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NP2016</Template>
  <TotalTime>590</TotalTime>
  <Words>3828</Words>
  <Application>Microsoft Office PowerPoint</Application>
  <PresentationFormat>On-screen Show (4:3)</PresentationFormat>
  <Paragraphs>491</Paragraphs>
  <Slides>91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Narrow</vt:lpstr>
      <vt:lpstr>Arial Rounded MT Bold</vt:lpstr>
      <vt:lpstr>Calibri</vt:lpstr>
      <vt:lpstr>Wingdings</vt:lpstr>
      <vt:lpstr>Wingdings 2</vt:lpstr>
      <vt:lpstr>NP2016</vt:lpstr>
      <vt:lpstr>Unit 8 The ITC Industry</vt:lpstr>
      <vt:lpstr>Unit Contents</vt:lpstr>
      <vt:lpstr>Section A: ICT Industry Basics</vt:lpstr>
      <vt:lpstr>ITC Core Industries</vt:lpstr>
      <vt:lpstr>ICT Core Industries</vt:lpstr>
      <vt:lpstr>ICT Core Industries</vt:lpstr>
      <vt:lpstr>ICT Core Industries</vt:lpstr>
      <vt:lpstr>ICT Core Industries</vt:lpstr>
      <vt:lpstr>ICT Goods and Services</vt:lpstr>
      <vt:lpstr>ICT Goods and Services</vt:lpstr>
      <vt:lpstr>ICT Goods and Services</vt:lpstr>
      <vt:lpstr>ICT Goods and Services</vt:lpstr>
      <vt:lpstr>ICT Goods and Services</vt:lpstr>
      <vt:lpstr>Technology Life Cycles</vt:lpstr>
      <vt:lpstr>Technology Life Cycles</vt:lpstr>
      <vt:lpstr>Technology Life Cycles</vt:lpstr>
      <vt:lpstr>Disruptive Technology</vt:lpstr>
      <vt:lpstr>ICT and Productivity</vt:lpstr>
      <vt:lpstr>ICT and Productivity</vt:lpstr>
      <vt:lpstr>ICT and Productivity</vt:lpstr>
      <vt:lpstr>ICT and Productivity</vt:lpstr>
      <vt:lpstr>ICT and National Security</vt:lpstr>
      <vt:lpstr>ICT and National Security</vt:lpstr>
      <vt:lpstr>ICT and National Security</vt:lpstr>
      <vt:lpstr>ICT and National Security</vt:lpstr>
      <vt:lpstr>Section B: The Computer Industry</vt:lpstr>
      <vt:lpstr>Manual Calculators</vt:lpstr>
      <vt:lpstr>Manual Calculators</vt:lpstr>
      <vt:lpstr>Mechanical Calculators</vt:lpstr>
      <vt:lpstr>Mechanical Calculators</vt:lpstr>
      <vt:lpstr>Mechanical Calculators</vt:lpstr>
      <vt:lpstr>Mechanical Calculators</vt:lpstr>
      <vt:lpstr>Computer Prototypes</vt:lpstr>
      <vt:lpstr>Computer Prototypes</vt:lpstr>
      <vt:lpstr>Commercial Computers</vt:lpstr>
      <vt:lpstr>Computer Prototypes</vt:lpstr>
      <vt:lpstr>Computer Prototypes</vt:lpstr>
      <vt:lpstr>Commercial Computers</vt:lpstr>
      <vt:lpstr>Commercial Computers</vt:lpstr>
      <vt:lpstr>Commercial Computers</vt:lpstr>
      <vt:lpstr>Commercial Computers</vt:lpstr>
      <vt:lpstr>Commercial Computers</vt:lpstr>
      <vt:lpstr>Personal Computers</vt:lpstr>
      <vt:lpstr>Personal Computers</vt:lpstr>
      <vt:lpstr>Personal Computers</vt:lpstr>
      <vt:lpstr>Personal Computers</vt:lpstr>
      <vt:lpstr>Personal Computers</vt:lpstr>
      <vt:lpstr>Section C: The Telecom Industry</vt:lpstr>
      <vt:lpstr>Telegraph</vt:lpstr>
      <vt:lpstr>Telegraph</vt:lpstr>
      <vt:lpstr>Telephone</vt:lpstr>
      <vt:lpstr>Telephone</vt:lpstr>
      <vt:lpstr>Telephone</vt:lpstr>
      <vt:lpstr>Radio</vt:lpstr>
      <vt:lpstr>Cellular Phones</vt:lpstr>
      <vt:lpstr>Cellular Phones</vt:lpstr>
      <vt:lpstr>Cellular Phones</vt:lpstr>
      <vt:lpstr>Television</vt:lpstr>
      <vt:lpstr>Television</vt:lpstr>
      <vt:lpstr>Section D: Tech Careers</vt:lpstr>
      <vt:lpstr>Jobs and Salaries</vt:lpstr>
      <vt:lpstr>Jobs and Salaries</vt:lpstr>
      <vt:lpstr>Jobs and Salaries</vt:lpstr>
      <vt:lpstr>Jobs and Salaries</vt:lpstr>
      <vt:lpstr>Jobs and Salaries</vt:lpstr>
      <vt:lpstr>Jobs and Salaries</vt:lpstr>
      <vt:lpstr>Jobs and Salaries</vt:lpstr>
      <vt:lpstr>Jobs and Salaries</vt:lpstr>
      <vt:lpstr>Jobs and Salaries</vt:lpstr>
      <vt:lpstr>Education</vt:lpstr>
      <vt:lpstr>Education</vt:lpstr>
      <vt:lpstr>Education</vt:lpstr>
      <vt:lpstr>Education</vt:lpstr>
      <vt:lpstr>Education</vt:lpstr>
      <vt:lpstr>Certification</vt:lpstr>
      <vt:lpstr>Certification</vt:lpstr>
      <vt:lpstr>Certification</vt:lpstr>
      <vt:lpstr>Certification</vt:lpstr>
      <vt:lpstr>Resumes</vt:lpstr>
      <vt:lpstr>Resumes</vt:lpstr>
      <vt:lpstr>Section E: ICT Laws and Ethics</vt:lpstr>
      <vt:lpstr>ICT Laws</vt:lpstr>
      <vt:lpstr>ICT Ethics</vt:lpstr>
      <vt:lpstr>ICT Ethics</vt:lpstr>
      <vt:lpstr>Ethical Decision Making</vt:lpstr>
      <vt:lpstr>Ethical Decision Making</vt:lpstr>
      <vt:lpstr>Ethical Decision Making</vt:lpstr>
      <vt:lpstr>Whistleblowing</vt:lpstr>
      <vt:lpstr>Whistleblowing</vt:lpstr>
      <vt:lpstr>Whistleblowing</vt:lpstr>
      <vt:lpstr>Unit 8 Complete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8 The ITC Industry</dc:title>
  <dc:creator>Kate</dc:creator>
  <cp:lastModifiedBy>Hunt, Marjorie</cp:lastModifiedBy>
  <cp:revision>70</cp:revision>
  <dcterms:created xsi:type="dcterms:W3CDTF">2006-08-16T00:00:00Z</dcterms:created>
  <dcterms:modified xsi:type="dcterms:W3CDTF">2016-03-03T20:31:27Z</dcterms:modified>
</cp:coreProperties>
</file>