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8" r:id="rId4"/>
    <p:sldId id="263" r:id="rId5"/>
    <p:sldId id="289" r:id="rId6"/>
    <p:sldId id="291" r:id="rId7"/>
    <p:sldId id="312" r:id="rId8"/>
    <p:sldId id="313" r:id="rId9"/>
    <p:sldId id="264" r:id="rId10"/>
    <p:sldId id="292" r:id="rId11"/>
    <p:sldId id="265" r:id="rId12"/>
    <p:sldId id="314" r:id="rId13"/>
    <p:sldId id="267" r:id="rId14"/>
    <p:sldId id="294" r:id="rId15"/>
    <p:sldId id="315" r:id="rId16"/>
    <p:sldId id="266" r:id="rId17"/>
    <p:sldId id="295" r:id="rId18"/>
    <p:sldId id="316" r:id="rId19"/>
    <p:sldId id="317" r:id="rId20"/>
    <p:sldId id="262" r:id="rId21"/>
    <p:sldId id="268" r:id="rId22"/>
    <p:sldId id="296" r:id="rId23"/>
    <p:sldId id="297" r:id="rId24"/>
    <p:sldId id="269" r:id="rId25"/>
    <p:sldId id="271" r:id="rId26"/>
    <p:sldId id="298" r:id="rId27"/>
    <p:sldId id="270" r:id="rId28"/>
    <p:sldId id="299" r:id="rId29"/>
    <p:sldId id="318" r:id="rId30"/>
    <p:sldId id="261" r:id="rId31"/>
    <p:sldId id="273" r:id="rId32"/>
    <p:sldId id="300" r:id="rId33"/>
    <p:sldId id="275" r:id="rId34"/>
    <p:sldId id="303" r:id="rId35"/>
    <p:sldId id="302" r:id="rId36"/>
    <p:sldId id="301" r:id="rId37"/>
    <p:sldId id="328" r:id="rId38"/>
    <p:sldId id="329" r:id="rId39"/>
    <p:sldId id="274" r:id="rId40"/>
    <p:sldId id="319" r:id="rId41"/>
    <p:sldId id="272" r:id="rId42"/>
    <p:sldId id="304" r:id="rId43"/>
    <p:sldId id="305" r:id="rId44"/>
    <p:sldId id="320" r:id="rId45"/>
    <p:sldId id="331" r:id="rId46"/>
    <p:sldId id="330" r:id="rId47"/>
    <p:sldId id="260" r:id="rId48"/>
    <p:sldId id="276" r:id="rId49"/>
    <p:sldId id="282" r:id="rId50"/>
    <p:sldId id="281" r:id="rId51"/>
    <p:sldId id="280" r:id="rId52"/>
    <p:sldId id="322" r:id="rId53"/>
    <p:sldId id="332" r:id="rId54"/>
    <p:sldId id="279" r:id="rId55"/>
    <p:sldId id="278" r:id="rId56"/>
    <p:sldId id="277" r:id="rId57"/>
    <p:sldId id="323" r:id="rId58"/>
    <p:sldId id="308" r:id="rId59"/>
    <p:sldId id="259" r:id="rId60"/>
    <p:sldId id="283" r:id="rId61"/>
    <p:sldId id="325" r:id="rId62"/>
    <p:sldId id="309" r:id="rId63"/>
    <p:sldId id="324" r:id="rId64"/>
    <p:sldId id="333" r:id="rId65"/>
    <p:sldId id="286" r:id="rId66"/>
    <p:sldId id="285" r:id="rId67"/>
    <p:sldId id="310" r:id="rId68"/>
    <p:sldId id="284" r:id="rId69"/>
    <p:sldId id="311" r:id="rId70"/>
    <p:sldId id="334" r:id="rId71"/>
    <p:sldId id="28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F87C-BD39-48A7-9918-95E781589733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8DC0C-5E64-4289-BA44-2D264E6E1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BA182"/>
          </a:solidFill>
          <a:ln>
            <a:solidFill>
              <a:srgbClr val="1E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Concepts </a:t>
            </a:r>
            <a:r>
              <a:rPr lang="en-US" sz="5400" b="1" dirty="0" smtClean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5400" b="1" dirty="0">
              <a:solidFill>
                <a:srgbClr val="2BA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1499"/>
            <a:ext cx="914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4450" y="0"/>
            <a:ext cx="2749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41617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4300"/>
            <a:ext cx="6400800" cy="145097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91125"/>
            <a:ext cx="914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4321" y="594669"/>
            <a:ext cx="5848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BA182"/>
              </a:buClr>
              <a:defRPr/>
            </a:lvl1pPr>
            <a:lvl2pPr>
              <a:buClr>
                <a:srgbClr val="2BA182"/>
              </a:buClr>
              <a:defRPr/>
            </a:lvl2pPr>
            <a:lvl3pPr>
              <a:buClr>
                <a:srgbClr val="2BA182"/>
              </a:buClr>
              <a:defRPr/>
            </a:lvl3pPr>
            <a:lvl4pPr>
              <a:buClr>
                <a:srgbClr val="2BA182"/>
              </a:buClr>
              <a:defRPr/>
            </a:lvl4pPr>
            <a:lvl5pPr>
              <a:buClr>
                <a:srgbClr val="2BA1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solidFill>
            <a:srgbClr val="2BA182"/>
          </a:solidFill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2BA182"/>
          </a:solidFill>
          <a:ln>
            <a:solidFill>
              <a:srgbClr val="2BA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2BA182"/>
          </a:solidFill>
          <a:ln w="9525">
            <a:solidFill>
              <a:srgbClr val="1E84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8041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en-US" smtClean="0"/>
              <a:t>Unit 9: Information Systems</a:t>
            </a:r>
            <a:endParaRPr lang="en-US" dirty="0"/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E7F3BB"/>
          </a:solidFill>
          <a:ln w="9525">
            <a:solidFill>
              <a:srgbClr val="E7F3B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9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BA1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Unit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962400"/>
            <a:ext cx="3505200" cy="461665"/>
          </a:xfrm>
          <a:prstGeom prst="rect">
            <a:avLst/>
          </a:prstGeom>
          <a:solidFill>
            <a:srgbClr val="E851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ENHANCED EDITION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Transaction Processing Systems</a:t>
            </a:r>
            <a:endParaRPr lang="en-US" sz="4000" dirty="0"/>
          </a:p>
        </p:txBody>
      </p:sp>
      <p:pic>
        <p:nvPicPr>
          <p:cNvPr id="6" name="Content Placeholder 5" descr="Fig09-0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8750300" cy="385598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04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Management Information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76401"/>
            <a:ext cx="8750300" cy="4191000"/>
          </a:xfrm>
        </p:spPr>
        <p:txBody>
          <a:bodyPr/>
          <a:lstStyle/>
          <a:p>
            <a:r>
              <a:rPr lang="en-US" sz="2800" dirty="0" smtClean="0"/>
              <a:t>The term </a:t>
            </a:r>
            <a:r>
              <a:rPr lang="en-US" sz="2800" b="1" dirty="0" smtClean="0"/>
              <a:t>management information system </a:t>
            </a:r>
            <a:r>
              <a:rPr lang="en-US" sz="2800" dirty="0" smtClean="0"/>
              <a:t>refers to any computer system that processes data and provides information within a business setting</a:t>
            </a:r>
          </a:p>
          <a:p>
            <a:r>
              <a:rPr lang="en-US" sz="2800" dirty="0" smtClean="0"/>
              <a:t>Managers depend on these reports to make routine business decisions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summary report </a:t>
            </a:r>
            <a:r>
              <a:rPr lang="en-US" sz="2800" dirty="0" smtClean="0"/>
              <a:t>combines, groups, or totals data</a:t>
            </a:r>
          </a:p>
          <a:p>
            <a:r>
              <a:rPr lang="en-US" sz="2800" dirty="0" smtClean="0"/>
              <a:t>An </a:t>
            </a:r>
            <a:r>
              <a:rPr lang="en-US" sz="2800" b="1" dirty="0" smtClean="0"/>
              <a:t>exception report </a:t>
            </a:r>
            <a:r>
              <a:rPr lang="en-US" sz="2800" dirty="0" smtClean="0"/>
              <a:t>contains information that is outside of normal or acceptable ranges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sz="3600" dirty="0" smtClean="0"/>
              <a:t>Management Information Systems</a:t>
            </a:r>
            <a:endParaRPr lang="en-US" sz="3600" dirty="0"/>
          </a:p>
        </p:txBody>
      </p:sp>
      <p:pic>
        <p:nvPicPr>
          <p:cNvPr id="6" name="Content Placeholder 5" descr="Fig09-0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7735" y="1511300"/>
            <a:ext cx="7187701" cy="47371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210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A </a:t>
            </a:r>
            <a:r>
              <a:rPr lang="en-US" sz="3000" b="1" dirty="0" smtClean="0"/>
              <a:t>decision support system </a:t>
            </a:r>
            <a:r>
              <a:rPr lang="en-US" sz="3000" dirty="0" smtClean="0"/>
              <a:t>(DSS) helps people make decisions by directly manipulating data, accessing data from external sources, generating statistical projections, and creating data models of various scenarios</a:t>
            </a:r>
          </a:p>
          <a:p>
            <a:r>
              <a:rPr lang="en-US" sz="3000" dirty="0" smtClean="0"/>
              <a:t>An </a:t>
            </a:r>
            <a:r>
              <a:rPr lang="en-US" sz="3000" b="1" dirty="0" smtClean="0"/>
              <a:t>executive information system </a:t>
            </a:r>
            <a:r>
              <a:rPr lang="en-US" sz="3000" dirty="0" smtClean="0"/>
              <a:t>(EIS) is a type of decision support system designed to provide senior managers with information relevant to strategic management activities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decision model </a:t>
            </a:r>
            <a:r>
              <a:rPr lang="en-US" dirty="0" smtClean="0"/>
              <a:t>is a numerical representation of a realistic situation, such as a cash-flow model of a business that shows how income adds to cash accounts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decision query </a:t>
            </a:r>
            <a:r>
              <a:rPr lang="en-US" dirty="0" smtClean="0"/>
              <a:t>is a question or a set of instructions describing data that must be gathered to make a decision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Systems</a:t>
            </a:r>
            <a:endParaRPr lang="en-US" dirty="0"/>
          </a:p>
        </p:txBody>
      </p:sp>
      <p:pic>
        <p:nvPicPr>
          <p:cNvPr id="6" name="Content Placeholder 5" descr="Fig09-1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259084" cy="41490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715000"/>
            <a:ext cx="3495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expert system</a:t>
            </a:r>
            <a:r>
              <a:rPr lang="en-US" sz="2600" dirty="0" smtClean="0"/>
              <a:t>, sometimes referred to as a knowledge-based system, is a computer system designed to analyze data and produce a recommendation, diagnosis, or decision based on a set of facts and rules</a:t>
            </a:r>
          </a:p>
          <a:p>
            <a:r>
              <a:rPr lang="en-US" sz="2600" dirty="0" smtClean="0"/>
              <a:t>The facts and rules are incorporated into a </a:t>
            </a:r>
            <a:r>
              <a:rPr lang="en-US" sz="2600" b="1" dirty="0" smtClean="0"/>
              <a:t>knowledge base</a:t>
            </a:r>
            <a:r>
              <a:rPr lang="en-US" sz="2600" dirty="0" smtClean="0"/>
              <a:t> which is stored in a computer file and can be manipulated by software called an </a:t>
            </a:r>
            <a:r>
              <a:rPr lang="en-US" sz="2600" b="1" dirty="0" smtClean="0"/>
              <a:t>inference engine</a:t>
            </a:r>
          </a:p>
          <a:p>
            <a:r>
              <a:rPr lang="en-US" sz="2600" dirty="0" smtClean="0"/>
              <a:t>The process of designing, entering, and testing the rules in an expert system is referred to as </a:t>
            </a:r>
            <a:r>
              <a:rPr lang="en-US" sz="2600" b="1" dirty="0" smtClean="0"/>
              <a:t>knowledge engineering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</a:t>
            </a:r>
            <a:endParaRPr lang="en-US" dirty="0"/>
          </a:p>
        </p:txBody>
      </p:sp>
      <p:pic>
        <p:nvPicPr>
          <p:cNvPr id="6" name="Content Placeholder 5" descr="Fig09-1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33038" cy="4343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019800"/>
            <a:ext cx="6057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expert system shell </a:t>
            </a:r>
            <a:r>
              <a:rPr lang="en-US" dirty="0" smtClean="0"/>
              <a:t>is a software tool containing an inference engine and a user interface that developers use to enter facts and rules for a knowledge base</a:t>
            </a:r>
          </a:p>
          <a:p>
            <a:r>
              <a:rPr lang="en-US" dirty="0" smtClean="0"/>
              <a:t>These systems are designed to deal with data that is imprecise or problematic; using a technique called </a:t>
            </a:r>
            <a:r>
              <a:rPr lang="en-US" b="1" dirty="0" smtClean="0"/>
              <a:t>fuzzy logic</a:t>
            </a:r>
            <a:r>
              <a:rPr lang="en-US" dirty="0" smtClean="0"/>
              <a:t>, an expert system can deal with this type of data by working with confidence levels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</a:t>
            </a:r>
            <a:endParaRPr lang="en-US" dirty="0"/>
          </a:p>
        </p:txBody>
      </p:sp>
      <p:pic>
        <p:nvPicPr>
          <p:cNvPr id="6" name="Content Placeholder 5" descr="Fig09-1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237644" cy="46239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486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8801"/>
            <a:ext cx="8750300" cy="3657600"/>
          </a:xfrm>
        </p:spPr>
        <p:txBody>
          <a:bodyPr/>
          <a:lstStyle/>
          <a:p>
            <a:r>
              <a:rPr lang="en-US" sz="3700" dirty="0" smtClean="0"/>
              <a:t>Section A: Information System Basics</a:t>
            </a:r>
          </a:p>
          <a:p>
            <a:r>
              <a:rPr lang="en-US" sz="3700" dirty="0" smtClean="0"/>
              <a:t>Section B: Enterprise Applications</a:t>
            </a:r>
          </a:p>
          <a:p>
            <a:r>
              <a:rPr lang="en-US" sz="3700" dirty="0" smtClean="0"/>
              <a:t>Section C: Systems Analysis</a:t>
            </a:r>
          </a:p>
          <a:p>
            <a:r>
              <a:rPr lang="en-US" sz="3700" dirty="0" smtClean="0"/>
              <a:t>Section D: Design and Implementation</a:t>
            </a:r>
          </a:p>
          <a:p>
            <a:r>
              <a:rPr lang="en-US" sz="3700" dirty="0" smtClean="0"/>
              <a:t>Section E: System Security</a:t>
            </a:r>
            <a:endParaRPr lang="en-US" sz="3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Section B: Enterprise Applications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3060700"/>
          </a:xfrm>
        </p:spPr>
        <p:txBody>
          <a:bodyPr/>
          <a:lstStyle/>
          <a:p>
            <a:r>
              <a:rPr lang="en-US" sz="3800" dirty="0" smtClean="0"/>
              <a:t>Ecommerce</a:t>
            </a:r>
          </a:p>
          <a:p>
            <a:r>
              <a:rPr lang="en-US" sz="3800" dirty="0" smtClean="0"/>
              <a:t>Supply Chain Management</a:t>
            </a:r>
          </a:p>
          <a:p>
            <a:r>
              <a:rPr lang="en-US" sz="3800" dirty="0" smtClean="0"/>
              <a:t>Customer Relationship Management</a:t>
            </a:r>
          </a:p>
          <a:p>
            <a:r>
              <a:rPr lang="en-US" sz="3800" dirty="0" smtClean="0"/>
              <a:t>Enterprise Resource Planning</a:t>
            </a:r>
            <a:endParaRPr lang="en-US" sz="3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dirty="0" smtClean="0"/>
              <a:t>Ecommerce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1066800"/>
          </a:xfrm>
        </p:spPr>
        <p:txBody>
          <a:bodyPr/>
          <a:lstStyle/>
          <a:p>
            <a:r>
              <a:rPr lang="en-US" sz="2400" b="1" dirty="0" smtClean="0"/>
              <a:t>Ecommerce</a:t>
            </a:r>
            <a:r>
              <a:rPr lang="en-US" sz="2400" dirty="0" smtClean="0"/>
              <a:t> refers to business transactions that are conducted electronically over a computer network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Fig09-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8777053" cy="4038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457200"/>
            <a:ext cx="3619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76401"/>
            <a:ext cx="8750300" cy="35052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ecommerce application</a:t>
            </a:r>
            <a:r>
              <a:rPr lang="en-US" dirty="0" smtClean="0"/>
              <a:t> is the software that handles ecommerce transactions</a:t>
            </a:r>
          </a:p>
          <a:p>
            <a:r>
              <a:rPr lang="en-US" dirty="0" smtClean="0"/>
              <a:t>Payment processing is based on an online </a:t>
            </a:r>
            <a:r>
              <a:rPr lang="en-US" b="1" dirty="0" smtClean="0"/>
              <a:t>payment gateway</a:t>
            </a:r>
            <a:r>
              <a:rPr lang="en-US" dirty="0" smtClean="0"/>
              <a:t> that authorizes credit and debit cards, PayPal, and Apple Pay transactions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152400"/>
            <a:ext cx="8340725" cy="1047750"/>
          </a:xfrm>
        </p:spPr>
        <p:txBody>
          <a:bodyPr/>
          <a:lstStyle/>
          <a:p>
            <a:r>
              <a:rPr lang="en-US" dirty="0" smtClean="0"/>
              <a:t>Ecommerce</a:t>
            </a:r>
            <a:endParaRPr lang="en-US" dirty="0"/>
          </a:p>
        </p:txBody>
      </p:sp>
      <p:pic>
        <p:nvPicPr>
          <p:cNvPr id="6" name="Content Placeholder 5" descr="Fig09-1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8115672" cy="5135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6172200" cy="3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supply chain </a:t>
            </a:r>
            <a:r>
              <a:rPr lang="en-US" dirty="0" smtClean="0"/>
              <a:t>is the sequence of organizations, people, activities, information, and resources involved in moving a product or service from supplier to customer</a:t>
            </a:r>
          </a:p>
          <a:p>
            <a:r>
              <a:rPr lang="en-US" dirty="0" smtClean="0"/>
              <a:t>Supply chains are complex, so businesses use </a:t>
            </a:r>
            <a:r>
              <a:rPr lang="en-US" b="1" dirty="0" smtClean="0"/>
              <a:t>SCM</a:t>
            </a:r>
            <a:r>
              <a:rPr lang="en-US" dirty="0" smtClean="0"/>
              <a:t> (supply chain management) to maximize efficiency and profitability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Customer Relationship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acronym </a:t>
            </a:r>
            <a:r>
              <a:rPr lang="en-US" b="1" dirty="0" smtClean="0"/>
              <a:t>CRM</a:t>
            </a:r>
            <a:r>
              <a:rPr lang="en-US" dirty="0" smtClean="0"/>
              <a:t> stands for customer relationship management</a:t>
            </a:r>
          </a:p>
          <a:p>
            <a:r>
              <a:rPr lang="en-US" dirty="0" smtClean="0"/>
              <a:t>A major source of data for CRM is produced by </a:t>
            </a:r>
            <a:r>
              <a:rPr lang="en-US" b="1" dirty="0" smtClean="0"/>
              <a:t>loyalty programs</a:t>
            </a:r>
            <a:r>
              <a:rPr lang="en-US" dirty="0" smtClean="0"/>
              <a:t>, or a rewards program, which is a marketing effort that provides customers with incentives for making purchases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sz="3600" dirty="0" smtClean="0"/>
              <a:t>Customer Relationship Management</a:t>
            </a:r>
            <a:endParaRPr lang="en-US" sz="3600" dirty="0"/>
          </a:p>
        </p:txBody>
      </p:sp>
      <p:pic>
        <p:nvPicPr>
          <p:cNvPr id="6" name="Content Placeholder 5" descr="Fig09-2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8077200" cy="479603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3000"/>
            <a:ext cx="5219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Resource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191000" cy="4190999"/>
          </a:xfrm>
        </p:spPr>
        <p:txBody>
          <a:bodyPr/>
          <a:lstStyle/>
          <a:p>
            <a:r>
              <a:rPr lang="en-US" sz="2800" dirty="0" smtClean="0"/>
              <a:t>The acronym </a:t>
            </a:r>
            <a:r>
              <a:rPr lang="en-US" sz="2800" b="1" dirty="0" smtClean="0"/>
              <a:t>ERP</a:t>
            </a:r>
            <a:r>
              <a:rPr lang="en-US" sz="2800" dirty="0" smtClean="0"/>
              <a:t> stands for enterprise resource planning; it is a suite of software modules that integrate major business activities; it is sometimes described as “the central nervous system of an enterprise”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Fig09-2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447800"/>
            <a:ext cx="4972132" cy="46869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95400"/>
            <a:ext cx="2247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Resource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1231900"/>
          </a:xfrm>
        </p:spPr>
        <p:txBody>
          <a:bodyPr/>
          <a:lstStyle/>
          <a:p>
            <a:r>
              <a:rPr lang="en-US" sz="2400" dirty="0" smtClean="0"/>
              <a:t>An ERP system can provide the following benefits to an enterprise: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54091"/>
          <a:stretch>
            <a:fillRect/>
          </a:stretch>
        </p:blipFill>
        <p:spPr bwMode="auto">
          <a:xfrm>
            <a:off x="165446" y="2743200"/>
            <a:ext cx="88376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Resource Planning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787969" cy="32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A: Information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Enterprise Basics</a:t>
            </a:r>
          </a:p>
          <a:p>
            <a:r>
              <a:rPr lang="en-US" sz="4000" dirty="0" smtClean="0"/>
              <a:t>Transaction Processing</a:t>
            </a:r>
            <a:r>
              <a:rPr lang="en-US" sz="4000" dirty="0"/>
              <a:t> </a:t>
            </a:r>
            <a:r>
              <a:rPr lang="en-US" sz="4000" dirty="0" smtClean="0"/>
              <a:t>Systems</a:t>
            </a:r>
          </a:p>
          <a:p>
            <a:r>
              <a:rPr lang="en-US" sz="4000" dirty="0" smtClean="0"/>
              <a:t>Management Information Systems</a:t>
            </a:r>
          </a:p>
          <a:p>
            <a:r>
              <a:rPr lang="en-US" sz="4000" dirty="0" smtClean="0"/>
              <a:t>Decision Support Systems</a:t>
            </a:r>
          </a:p>
          <a:p>
            <a:r>
              <a:rPr lang="en-US" sz="4000" dirty="0" smtClean="0"/>
              <a:t>Expert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C: Systems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System Development Life Cycle</a:t>
            </a:r>
          </a:p>
          <a:p>
            <a:r>
              <a:rPr lang="en-US" sz="4400" dirty="0" smtClean="0"/>
              <a:t>Planning Phase</a:t>
            </a:r>
          </a:p>
          <a:p>
            <a:r>
              <a:rPr lang="en-US" sz="4400" dirty="0" smtClean="0"/>
              <a:t>Analysis</a:t>
            </a:r>
            <a:r>
              <a:rPr lang="en-US" sz="4400" dirty="0"/>
              <a:t> </a:t>
            </a:r>
            <a:r>
              <a:rPr lang="en-US" sz="4400" dirty="0" smtClean="0"/>
              <a:t>Phase</a:t>
            </a:r>
          </a:p>
          <a:p>
            <a:r>
              <a:rPr lang="en-US" sz="4400" dirty="0" smtClean="0"/>
              <a:t>Documentation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System Development Life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1231899"/>
          </a:xfrm>
        </p:spPr>
        <p:txBody>
          <a:bodyPr/>
          <a:lstStyle/>
          <a:p>
            <a:r>
              <a:rPr lang="en-US" sz="2400" dirty="0" smtClean="0"/>
              <a:t>An information system progresses through several phases as it is developed, used, and retired; these phases encompass as </a:t>
            </a:r>
            <a:r>
              <a:rPr lang="en-US" sz="2400" b="1" dirty="0" smtClean="0"/>
              <a:t>system development life cycle</a:t>
            </a:r>
            <a:r>
              <a:rPr lang="en-US" sz="2400" dirty="0" smtClean="0"/>
              <a:t>, or SDLC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Fig09-2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31960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3400"/>
            <a:ext cx="2914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System Development Life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Systems analysis and design</a:t>
            </a:r>
            <a:r>
              <a:rPr lang="en-US" dirty="0" smtClean="0"/>
              <a:t> is a discipline that focuses on developing information systems according to the phases of an SDLC</a:t>
            </a:r>
          </a:p>
          <a:p>
            <a:r>
              <a:rPr lang="en-US" dirty="0" smtClean="0"/>
              <a:t>The scope of systems analysis and design encompasses the people, procedures, computers, communications networks, and software involved with handling information in an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3962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planning phase </a:t>
            </a:r>
            <a:r>
              <a:rPr lang="en-US" dirty="0" smtClean="0"/>
              <a:t>for an information system project includes:</a:t>
            </a:r>
          </a:p>
          <a:p>
            <a:pPr lvl="1"/>
            <a:r>
              <a:rPr lang="en-US" sz="3200" dirty="0" smtClean="0"/>
              <a:t>Assembling the project team</a:t>
            </a:r>
          </a:p>
          <a:p>
            <a:pPr lvl="1"/>
            <a:r>
              <a:rPr lang="en-US" sz="3200" dirty="0" smtClean="0"/>
              <a:t>Justifying the project</a:t>
            </a:r>
          </a:p>
          <a:p>
            <a:pPr lvl="1"/>
            <a:r>
              <a:rPr lang="en-US" sz="3200" dirty="0" smtClean="0"/>
              <a:t>Choosing a development methodology</a:t>
            </a:r>
          </a:p>
          <a:p>
            <a:pPr lvl="1"/>
            <a:r>
              <a:rPr lang="en-US" sz="3200" dirty="0" smtClean="0"/>
              <a:t>Developing a project schedule</a:t>
            </a:r>
          </a:p>
          <a:p>
            <a:pPr lvl="1"/>
            <a:r>
              <a:rPr lang="en-US" sz="3200" dirty="0" smtClean="0"/>
              <a:t>Producing a project development plan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47800"/>
            <a:ext cx="8750300" cy="4876800"/>
          </a:xfrm>
        </p:spPr>
        <p:txBody>
          <a:bodyPr/>
          <a:lstStyle/>
          <a:p>
            <a:r>
              <a:rPr lang="en-US" dirty="0" smtClean="0"/>
              <a:t>The goal of these activities is to create a </a:t>
            </a:r>
            <a:r>
              <a:rPr lang="en-US" b="1" dirty="0" smtClean="0"/>
              <a:t>project development plan; </a:t>
            </a:r>
            <a:r>
              <a:rPr lang="en-US" dirty="0" smtClean="0"/>
              <a:t>this planning document includes:</a:t>
            </a:r>
          </a:p>
          <a:p>
            <a:pPr lvl="1"/>
            <a:r>
              <a:rPr lang="en-US" dirty="0" smtClean="0"/>
              <a:t>A short description of the project including its scope</a:t>
            </a:r>
          </a:p>
          <a:p>
            <a:pPr lvl="1"/>
            <a:r>
              <a:rPr lang="en-US" dirty="0" smtClean="0"/>
              <a:t>An estimate of the project costs and potential financial benefits</a:t>
            </a:r>
          </a:p>
          <a:p>
            <a:pPr lvl="1"/>
            <a:r>
              <a:rPr lang="en-US" dirty="0" smtClean="0"/>
              <a:t>A list of project team participants</a:t>
            </a:r>
          </a:p>
          <a:p>
            <a:pPr lvl="1"/>
            <a:r>
              <a:rPr lang="en-US" dirty="0" smtClean="0"/>
              <a:t>A schedule for the project, including an outline of its phases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team members can identify problems and opportunities using a variety of techniques, such as interviews and data analysis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PIECES framework </a:t>
            </a:r>
            <a:r>
              <a:rPr lang="en-US" dirty="0" smtClean="0"/>
              <a:t>helps classify problems in an information system; each letter of </a:t>
            </a:r>
            <a:r>
              <a:rPr lang="en-US" i="1" dirty="0" smtClean="0"/>
              <a:t>PIECES</a:t>
            </a:r>
            <a:r>
              <a:rPr lang="en-US" dirty="0" smtClean="0"/>
              <a:t> stands for a potential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152400"/>
            <a:ext cx="8340725" cy="1047750"/>
          </a:xfrm>
        </p:spPr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pic>
        <p:nvPicPr>
          <p:cNvPr id="6" name="Content Placeholder 5" descr="Fig09-2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66595"/>
            <a:ext cx="6172200" cy="51666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685800"/>
            <a:ext cx="3524250" cy="33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standard system development methodologies:</a:t>
            </a:r>
          </a:p>
          <a:p>
            <a:pPr lvl="1"/>
            <a:r>
              <a:rPr lang="en-US" sz="2600" b="1" dirty="0" smtClean="0"/>
              <a:t>Structured methodology </a:t>
            </a:r>
            <a:r>
              <a:rPr lang="en-US" sz="2600" dirty="0" smtClean="0"/>
              <a:t>focuses on the processes that take place within an information system</a:t>
            </a:r>
          </a:p>
          <a:p>
            <a:pPr lvl="1"/>
            <a:r>
              <a:rPr lang="en-US" sz="2600" b="1" dirty="0" smtClean="0"/>
              <a:t>Information engineering methodology </a:t>
            </a:r>
            <a:r>
              <a:rPr lang="en-US" sz="2600" dirty="0" smtClean="0"/>
              <a:t>focuses on the data an information system collects before working out ways to process that data</a:t>
            </a:r>
          </a:p>
          <a:p>
            <a:pPr lvl="1"/>
            <a:r>
              <a:rPr lang="en-US" sz="2600" b="1" dirty="0" smtClean="0"/>
              <a:t>Object-oriented methodology </a:t>
            </a:r>
            <a:r>
              <a:rPr lang="en-US" sz="2600" dirty="0" smtClean="0"/>
              <a:t>treats an information system as a collection of objects that interact to accomplish tasks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Project management software </a:t>
            </a:r>
            <a:r>
              <a:rPr lang="en-US" sz="2400" dirty="0" smtClean="0"/>
              <a:t>is an effective tool for planning and scheduling</a:t>
            </a:r>
          </a:p>
          <a:p>
            <a:r>
              <a:rPr lang="en-US" sz="2400" dirty="0" smtClean="0"/>
              <a:t>Industry standard tools for scheduling and project management include:</a:t>
            </a:r>
          </a:p>
          <a:p>
            <a:pPr lvl="1"/>
            <a:r>
              <a:rPr lang="en-US" sz="2400" b="1" dirty="0" smtClean="0"/>
              <a:t>PERT</a:t>
            </a:r>
            <a:r>
              <a:rPr lang="en-US" sz="2400" dirty="0" smtClean="0"/>
              <a:t> (Program Evaluation and Review Technique) – used for analyzing the time needed to complete each project task</a:t>
            </a:r>
          </a:p>
          <a:p>
            <a:pPr lvl="1"/>
            <a:r>
              <a:rPr lang="en-US" sz="2400" b="1" dirty="0" smtClean="0"/>
              <a:t>WBS</a:t>
            </a:r>
            <a:r>
              <a:rPr lang="en-US" sz="2400" dirty="0" smtClean="0"/>
              <a:t> (work breakdown structure) – breaks a complete task into a series of subtasks</a:t>
            </a:r>
          </a:p>
          <a:p>
            <a:pPr lvl="1"/>
            <a:r>
              <a:rPr lang="en-US" sz="2400" b="1" dirty="0" smtClean="0"/>
              <a:t>Gantt charts</a:t>
            </a:r>
            <a:r>
              <a:rPr lang="en-US" sz="2400" dirty="0" smtClean="0"/>
              <a:t> – shows the duration of development tasks as they occur over time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the </a:t>
            </a:r>
            <a:r>
              <a:rPr lang="en-US" b="1" dirty="0" smtClean="0"/>
              <a:t>analysis phase</a:t>
            </a:r>
            <a:r>
              <a:rPr lang="en-US" dirty="0" smtClean="0"/>
              <a:t> is to produce a list of requirements for a new or revised information system; tasks for this phase include:</a:t>
            </a:r>
          </a:p>
          <a:p>
            <a:pPr lvl="1"/>
            <a:r>
              <a:rPr lang="en-US" sz="3200" dirty="0" smtClean="0"/>
              <a:t>Studying the current system</a:t>
            </a:r>
          </a:p>
          <a:p>
            <a:pPr lvl="1"/>
            <a:r>
              <a:rPr lang="en-US" sz="3200" dirty="0" smtClean="0"/>
              <a:t>Determining system requirements</a:t>
            </a:r>
          </a:p>
          <a:p>
            <a:pPr lvl="1"/>
            <a:r>
              <a:rPr lang="en-US" sz="3200" dirty="0" smtClean="0"/>
              <a:t>Writing a requirements report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An </a:t>
            </a:r>
            <a:r>
              <a:rPr lang="en-US" sz="2500" b="1" dirty="0" smtClean="0"/>
              <a:t>information system </a:t>
            </a:r>
            <a:r>
              <a:rPr lang="en-US" sz="2500" dirty="0" smtClean="0"/>
              <a:t>collects, stores, and processes data to provide useful, accurate, and timely information, typically within the context of an organization</a:t>
            </a:r>
          </a:p>
          <a:p>
            <a:r>
              <a:rPr lang="en-US" sz="2500" dirty="0" smtClean="0"/>
              <a:t>An </a:t>
            </a:r>
            <a:r>
              <a:rPr lang="en-US" sz="2500" b="1" dirty="0" smtClean="0"/>
              <a:t>organization</a:t>
            </a:r>
            <a:r>
              <a:rPr lang="en-US" sz="2500" dirty="0" smtClean="0"/>
              <a:t> is a group of people working together to accomplish a goal</a:t>
            </a:r>
          </a:p>
          <a:p>
            <a:r>
              <a:rPr lang="en-US" sz="2500" dirty="0" smtClean="0"/>
              <a:t>Any organization that seeks profit by providing goods and services is called a business or an </a:t>
            </a:r>
            <a:r>
              <a:rPr lang="en-US" sz="2500" b="1" dirty="0" smtClean="0"/>
              <a:t>enterprise</a:t>
            </a:r>
          </a:p>
          <a:p>
            <a:r>
              <a:rPr lang="en-US" sz="2500" dirty="0" smtClean="0"/>
              <a:t>An organization’s goal or plan is referred to as its </a:t>
            </a:r>
            <a:r>
              <a:rPr lang="en-US" sz="2500" b="1" dirty="0" smtClean="0"/>
              <a:t>mission; </a:t>
            </a:r>
            <a:r>
              <a:rPr lang="en-US" sz="2500" dirty="0" smtClean="0"/>
              <a:t>its </a:t>
            </a:r>
            <a:r>
              <a:rPr lang="en-US" sz="2500" b="1" dirty="0" smtClean="0"/>
              <a:t>mission statement </a:t>
            </a:r>
            <a:r>
              <a:rPr lang="en-US" sz="2500" dirty="0" smtClean="0"/>
              <a:t>describes not only an organization’s goals, but also the way in which those goals will be accomplished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System requirements</a:t>
            </a:r>
            <a:r>
              <a:rPr lang="en-US" sz="2800" dirty="0" smtClean="0"/>
              <a:t> are the criteria for successfully solving problems identified in an information system</a:t>
            </a:r>
          </a:p>
          <a:p>
            <a:r>
              <a:rPr lang="en-US" sz="2800" dirty="0" smtClean="0"/>
              <a:t>They also serve as an evaluation checklist at the end of a project, so they are sometimes referred to as </a:t>
            </a:r>
            <a:r>
              <a:rPr lang="en-US" sz="2800" b="1" dirty="0" smtClean="0"/>
              <a:t>success factors</a:t>
            </a:r>
          </a:p>
          <a:p>
            <a:r>
              <a:rPr lang="en-US" sz="2800" dirty="0" smtClean="0"/>
              <a:t>System requirements are incorporated into a document called a </a:t>
            </a:r>
            <a:r>
              <a:rPr lang="en-US" sz="2800" b="1" dirty="0" smtClean="0"/>
              <a:t>system requirements report</a:t>
            </a:r>
            <a:r>
              <a:rPr lang="en-US" sz="2800" dirty="0" smtClean="0"/>
              <a:t> that describes the objectives for the information system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737100"/>
          </a:xfrm>
        </p:spPr>
        <p:txBody>
          <a:bodyPr/>
          <a:lstStyle/>
          <a:p>
            <a:r>
              <a:rPr lang="en-US" sz="2600" dirty="0" smtClean="0"/>
              <a:t>The core documentation tool for project teams using structured methodology is the </a:t>
            </a:r>
            <a:r>
              <a:rPr lang="en-US" sz="2600" b="1" dirty="0" smtClean="0"/>
              <a:t>data flow diagram </a:t>
            </a:r>
            <a:r>
              <a:rPr lang="en-US" sz="2600" dirty="0" smtClean="0"/>
              <a:t>(DFD), which graphically illustrates how data moves through an information system</a:t>
            </a:r>
          </a:p>
          <a:p>
            <a:r>
              <a:rPr lang="en-US" sz="2600" dirty="0" smtClean="0"/>
              <a:t>In DFD terminology: </a:t>
            </a:r>
          </a:p>
          <a:p>
            <a:pPr lvl="1"/>
            <a:r>
              <a:rPr lang="en-US" sz="2200" dirty="0" smtClean="0"/>
              <a:t>An </a:t>
            </a:r>
            <a:r>
              <a:rPr lang="en-US" sz="2200" b="1" dirty="0" smtClean="0"/>
              <a:t>external entity </a:t>
            </a:r>
            <a:r>
              <a:rPr lang="en-US" sz="2200" dirty="0" smtClean="0"/>
              <a:t>is a person, organization, or device used outside the information system that originates or receives data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dirty="0" smtClean="0"/>
              <a:t>data store</a:t>
            </a:r>
            <a:r>
              <a:rPr lang="en-US" sz="2200" dirty="0" smtClean="0"/>
              <a:t> is a medium that holds data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dirty="0" smtClean="0"/>
              <a:t>process</a:t>
            </a:r>
            <a:r>
              <a:rPr lang="en-US" sz="2200" dirty="0" smtClean="0"/>
              <a:t> is a routine that changes data by performing a calculation </a:t>
            </a:r>
          </a:p>
          <a:p>
            <a:pPr lvl="1"/>
            <a:r>
              <a:rPr lang="en-US" sz="2200" dirty="0" smtClean="0"/>
              <a:t>An arrow symbolizes a </a:t>
            </a:r>
            <a:r>
              <a:rPr lang="en-US" sz="2200" b="1" dirty="0" smtClean="0"/>
              <a:t>data flow</a:t>
            </a:r>
            <a:r>
              <a:rPr lang="en-US" sz="2200" dirty="0" smtClean="0"/>
              <a:t> and indicates how data travels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Tools</a:t>
            </a:r>
            <a:endParaRPr lang="en-US" dirty="0"/>
          </a:p>
        </p:txBody>
      </p:sp>
      <p:pic>
        <p:nvPicPr>
          <p:cNvPr id="6" name="Content Placeholder 5" descr="Fig09-3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8502345" cy="34969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4924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current standard for object-oriented documentation is referred to as </a:t>
            </a:r>
            <a:r>
              <a:rPr lang="en-US" sz="2600" b="1" dirty="0" smtClean="0"/>
              <a:t>UML</a:t>
            </a:r>
            <a:r>
              <a:rPr lang="en-US" sz="2600" dirty="0" smtClean="0"/>
              <a:t> (Unified Modeling Language)</a:t>
            </a:r>
          </a:p>
          <a:p>
            <a:r>
              <a:rPr lang="en-US" sz="2600" dirty="0" smtClean="0"/>
              <a:t>Three of the most frequently used UML tools include use case diagrams, sequence diagrams, and class diagrams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use case diagram</a:t>
            </a:r>
            <a:r>
              <a:rPr lang="en-US" sz="2600" dirty="0" smtClean="0"/>
              <a:t> documents the users of an information system and the functions they perform</a:t>
            </a:r>
          </a:p>
          <a:p>
            <a:r>
              <a:rPr lang="en-US" sz="2600" dirty="0" smtClean="0"/>
              <a:t>In object-oriented jargon, the people who use the system are called </a:t>
            </a:r>
            <a:r>
              <a:rPr lang="en-US" sz="2600" b="1" dirty="0" smtClean="0"/>
              <a:t>actors</a:t>
            </a:r>
            <a:r>
              <a:rPr lang="en-US" sz="2600" dirty="0" smtClean="0"/>
              <a:t>; any task an actor performs is called a </a:t>
            </a:r>
            <a:r>
              <a:rPr lang="en-US" sz="2600" b="1" dirty="0" smtClean="0"/>
              <a:t>use case</a:t>
            </a: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Tools</a:t>
            </a:r>
            <a:endParaRPr lang="en-US" dirty="0"/>
          </a:p>
        </p:txBody>
      </p:sp>
      <p:pic>
        <p:nvPicPr>
          <p:cNvPr id="6" name="Content Placeholder 5" descr="Fig09-3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1" y="1578930"/>
            <a:ext cx="4648200" cy="28069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95800"/>
            <a:ext cx="5076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274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class diagram </a:t>
            </a:r>
            <a:r>
              <a:rPr lang="en-US" sz="2600" dirty="0" smtClean="0"/>
              <a:t>provides the name of each object, a list of each object’s attributes, a list of methods, and an indication of the associations between objects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sequence diagram </a:t>
            </a:r>
            <a:r>
              <a:rPr lang="en-US" sz="2600" dirty="0" smtClean="0"/>
              <a:t>depicts the detailed sequence of interactions that take place for a use case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CASE tool </a:t>
            </a:r>
            <a:r>
              <a:rPr lang="en-US" sz="2600" dirty="0" smtClean="0"/>
              <a:t>(computer-aided software engineering tool) is a software application designed for documenting system requirements, diagramming current and proposed information systems, scheduling development tasks, and developing computer programs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04800"/>
            <a:ext cx="8340725" cy="1047750"/>
          </a:xfrm>
        </p:spPr>
        <p:txBody>
          <a:bodyPr/>
          <a:lstStyle/>
          <a:p>
            <a:r>
              <a:rPr lang="en-US" dirty="0" smtClean="0"/>
              <a:t>Documentation Tools</a:t>
            </a:r>
            <a:endParaRPr lang="en-US" dirty="0"/>
          </a:p>
        </p:txBody>
      </p:sp>
      <p:pic>
        <p:nvPicPr>
          <p:cNvPr id="6" name="Content Placeholder 5" descr="Fig09-3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2531" y="1524000"/>
            <a:ext cx="6400407" cy="48064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2533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Section D: Design and Implementation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Design Phase</a:t>
            </a:r>
          </a:p>
          <a:p>
            <a:r>
              <a:rPr lang="en-US" sz="3600" dirty="0" smtClean="0"/>
              <a:t>Evaluation and Selection</a:t>
            </a:r>
          </a:p>
          <a:p>
            <a:r>
              <a:rPr lang="en-US" sz="3600" dirty="0" smtClean="0"/>
              <a:t>Application Specifications</a:t>
            </a:r>
          </a:p>
          <a:p>
            <a:r>
              <a:rPr lang="en-US" sz="3600" dirty="0" smtClean="0"/>
              <a:t>Implementation Phase</a:t>
            </a:r>
          </a:p>
          <a:p>
            <a:r>
              <a:rPr lang="en-US" sz="3600" dirty="0" smtClean="0"/>
              <a:t>Documentation and Training</a:t>
            </a:r>
          </a:p>
          <a:p>
            <a:r>
              <a:rPr lang="en-US" sz="3600" dirty="0" smtClean="0"/>
              <a:t>Conversion and Cutover</a:t>
            </a:r>
          </a:p>
          <a:p>
            <a:r>
              <a:rPr lang="en-US" sz="3600" dirty="0" smtClean="0"/>
              <a:t>Maintenance Phase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71600"/>
            <a:ext cx="8750300" cy="4889500"/>
          </a:xfrm>
        </p:spPr>
        <p:txBody>
          <a:bodyPr/>
          <a:lstStyle/>
          <a:p>
            <a:r>
              <a:rPr lang="en-US" sz="2600" dirty="0" smtClean="0"/>
              <a:t>In the </a:t>
            </a:r>
            <a:r>
              <a:rPr lang="en-US" sz="2600" b="1" dirty="0" smtClean="0"/>
              <a:t>design phase </a:t>
            </a:r>
            <a:r>
              <a:rPr lang="en-US" sz="2600" dirty="0" smtClean="0"/>
              <a:t>of the SDLC, the project team must figure out how the new system will fulfill the requirements specified in the system requirements report</a:t>
            </a:r>
          </a:p>
          <a:p>
            <a:r>
              <a:rPr lang="en-US" sz="2600" b="1" dirty="0" smtClean="0"/>
              <a:t>Activities that take place during the design phase:</a:t>
            </a:r>
          </a:p>
          <a:p>
            <a:pPr lvl="1"/>
            <a:r>
              <a:rPr lang="en-US" sz="2600" dirty="0" smtClean="0"/>
              <a:t>Identify potential solutions</a:t>
            </a:r>
          </a:p>
          <a:p>
            <a:pPr lvl="1"/>
            <a:r>
              <a:rPr lang="en-US" sz="2600" dirty="0" smtClean="0"/>
              <a:t>Evaluate solutions and select the best one</a:t>
            </a:r>
          </a:p>
          <a:p>
            <a:pPr lvl="1"/>
            <a:r>
              <a:rPr lang="en-US" sz="2600" dirty="0" smtClean="0"/>
              <a:t>Select hardware and software</a:t>
            </a:r>
          </a:p>
          <a:p>
            <a:pPr lvl="1"/>
            <a:r>
              <a:rPr lang="en-US" sz="2600" dirty="0" smtClean="0"/>
              <a:t>Develop application specifications</a:t>
            </a:r>
          </a:p>
          <a:p>
            <a:pPr lvl="1"/>
            <a:r>
              <a:rPr lang="en-US" sz="2600" dirty="0" smtClean="0"/>
              <a:t>Obtain approval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152400"/>
            <a:ext cx="8340725" cy="1047750"/>
          </a:xfrm>
        </p:spPr>
        <p:txBody>
          <a:bodyPr/>
          <a:lstStyle/>
          <a:p>
            <a:r>
              <a:rPr lang="en-US" dirty="0" smtClean="0"/>
              <a:t>Evaluation 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2590800" cy="4495800"/>
          </a:xfrm>
        </p:spPr>
        <p:txBody>
          <a:bodyPr/>
          <a:lstStyle/>
          <a:p>
            <a:r>
              <a:rPr lang="en-US" sz="2400" dirty="0" smtClean="0"/>
              <a:t>Using a </a:t>
            </a:r>
            <a:r>
              <a:rPr lang="en-US" sz="2400" b="1" dirty="0" smtClean="0"/>
              <a:t>decision support worksheet</a:t>
            </a:r>
            <a:r>
              <a:rPr lang="en-US" sz="2400" dirty="0" smtClean="0"/>
              <a:t>, the project team can assign scores to each criterion, weigh them, and compare totals for all solutions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 descr="Fig09-3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6106161" cy="47096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725" y="1219200"/>
            <a:ext cx="63912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04800"/>
            <a:ext cx="8340725" cy="1047750"/>
          </a:xfrm>
        </p:spPr>
        <p:txBody>
          <a:bodyPr/>
          <a:lstStyle/>
          <a:p>
            <a:r>
              <a:rPr lang="en-US" dirty="0" smtClean="0"/>
              <a:t>Enterprise Basics</a:t>
            </a:r>
            <a:endParaRPr lang="en-US" dirty="0"/>
          </a:p>
        </p:txBody>
      </p:sp>
      <p:pic>
        <p:nvPicPr>
          <p:cNvPr id="6" name="Content Placeholder 5" descr="Fig09-0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8240" y="1522999"/>
            <a:ext cx="7701220" cy="45914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5909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team’s systems analysts will create a set of </a:t>
            </a:r>
            <a:r>
              <a:rPr lang="en-US" b="1" dirty="0" smtClean="0"/>
              <a:t>application specifications</a:t>
            </a:r>
            <a:r>
              <a:rPr lang="en-US" dirty="0" smtClean="0"/>
              <a:t> that describe the way information system’s software should interact with users, store data, process data, and format reports</a:t>
            </a:r>
          </a:p>
          <a:p>
            <a:r>
              <a:rPr lang="en-US" dirty="0" smtClean="0"/>
              <a:t>The goal of the </a:t>
            </a:r>
            <a:r>
              <a:rPr lang="en-US" b="1" dirty="0" smtClean="0"/>
              <a:t>detailed design phase</a:t>
            </a:r>
            <a:r>
              <a:rPr lang="en-US" dirty="0" smtClean="0"/>
              <a:t> is to create very detailed specifications for the complete information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737100"/>
          </a:xfrm>
        </p:spPr>
        <p:txBody>
          <a:bodyPr/>
          <a:lstStyle/>
          <a:p>
            <a:r>
              <a:rPr lang="en-US" sz="2400" dirty="0" smtClean="0"/>
              <a:t>During the </a:t>
            </a:r>
            <a:r>
              <a:rPr lang="en-US" sz="2400" b="1" dirty="0" smtClean="0"/>
              <a:t>implementation phase</a:t>
            </a:r>
            <a:r>
              <a:rPr lang="en-US" sz="2400" dirty="0" smtClean="0"/>
              <a:t> of the SDLC, the project team supervises the tasks necessary to construct the new information system</a:t>
            </a:r>
          </a:p>
          <a:p>
            <a:r>
              <a:rPr lang="en-US" sz="2400" dirty="0" smtClean="0"/>
              <a:t>Tasks that take place during this phase include:</a:t>
            </a:r>
          </a:p>
          <a:p>
            <a:pPr lvl="1"/>
            <a:r>
              <a:rPr lang="en-US" sz="2400" dirty="0" smtClean="0"/>
              <a:t>Purchase or contract for hardware/software</a:t>
            </a:r>
          </a:p>
          <a:p>
            <a:pPr lvl="1"/>
            <a:r>
              <a:rPr lang="en-US" sz="2400" dirty="0" smtClean="0"/>
              <a:t>Create applications</a:t>
            </a:r>
          </a:p>
          <a:p>
            <a:pPr lvl="1"/>
            <a:r>
              <a:rPr lang="en-US" sz="2400" dirty="0" smtClean="0"/>
              <a:t>Test applications</a:t>
            </a:r>
          </a:p>
          <a:p>
            <a:pPr lvl="1"/>
            <a:r>
              <a:rPr lang="en-US" sz="2400" dirty="0" smtClean="0"/>
              <a:t>Finalize documentation</a:t>
            </a:r>
          </a:p>
          <a:p>
            <a:pPr lvl="1"/>
            <a:r>
              <a:rPr lang="en-US" sz="2400" dirty="0" smtClean="0"/>
              <a:t>Train users</a:t>
            </a:r>
          </a:p>
          <a:p>
            <a:pPr lvl="1"/>
            <a:r>
              <a:rPr lang="en-US" sz="2400" dirty="0" smtClean="0"/>
              <a:t>Convert data</a:t>
            </a:r>
          </a:p>
          <a:p>
            <a:pPr lvl="1"/>
            <a:r>
              <a:rPr lang="en-US" sz="2400" dirty="0" smtClean="0"/>
              <a:t>Initiate new system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813300"/>
          </a:xfrm>
        </p:spPr>
        <p:txBody>
          <a:bodyPr/>
          <a:lstStyle/>
          <a:p>
            <a:r>
              <a:rPr lang="en-US" sz="2400" b="1" dirty="0" smtClean="0"/>
              <a:t>Software customization </a:t>
            </a:r>
            <a:r>
              <a:rPr lang="en-US" sz="2400" dirty="0" smtClean="0"/>
              <a:t>is the process of modifying a commercial application to reflect an organization's needs</a:t>
            </a:r>
          </a:p>
          <a:p>
            <a:r>
              <a:rPr lang="en-US" sz="2400" b="1" dirty="0" smtClean="0"/>
              <a:t>Application testing </a:t>
            </a:r>
            <a:r>
              <a:rPr lang="en-US" sz="2400" dirty="0" smtClean="0"/>
              <a:t>is the process of trying out various sequences of input values and checking the results to verify that the application works as it was designed</a:t>
            </a:r>
          </a:p>
          <a:p>
            <a:pPr lvl="1"/>
            <a:r>
              <a:rPr lang="en-US" sz="2300" dirty="0" smtClean="0"/>
              <a:t>As each application module is completed, it undergoes </a:t>
            </a:r>
            <a:r>
              <a:rPr lang="en-US" sz="2300" b="1" dirty="0" smtClean="0"/>
              <a:t>unit testing</a:t>
            </a:r>
            <a:r>
              <a:rPr lang="en-US" sz="2300" dirty="0" smtClean="0"/>
              <a:t> to ensure that it operates reliably and correctly</a:t>
            </a:r>
          </a:p>
          <a:p>
            <a:pPr lvl="1"/>
            <a:r>
              <a:rPr lang="en-US" sz="2300" dirty="0" smtClean="0"/>
              <a:t>When all modules have been completed and tested, </a:t>
            </a:r>
            <a:r>
              <a:rPr lang="en-US" sz="2300" b="1" dirty="0" smtClean="0"/>
              <a:t>integration testing</a:t>
            </a:r>
            <a:r>
              <a:rPr lang="en-US" sz="2300" dirty="0" smtClean="0"/>
              <a:t> is performed to ensure that the modules operate together correctly</a:t>
            </a:r>
          </a:p>
          <a:p>
            <a:pPr lvl="1"/>
            <a:r>
              <a:rPr lang="en-US" sz="2300" b="1" dirty="0" smtClean="0"/>
              <a:t>System testing </a:t>
            </a:r>
            <a:r>
              <a:rPr lang="en-US" sz="2300" dirty="0" smtClean="0"/>
              <a:t>ensures that all the hardware and software components work together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pic>
        <p:nvPicPr>
          <p:cNvPr id="6" name="Content Placeholder 5" descr="Fig09-4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8750300" cy="39620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905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 documentation</a:t>
            </a:r>
            <a:r>
              <a:rPr lang="en-US" dirty="0" smtClean="0"/>
              <a:t> describes a system’s features, hardware architecture, and programming</a:t>
            </a:r>
          </a:p>
          <a:p>
            <a:r>
              <a:rPr lang="en-US" b="1" dirty="0" smtClean="0"/>
              <a:t>User documentation </a:t>
            </a:r>
            <a:r>
              <a:rPr lang="en-US" dirty="0" smtClean="0"/>
              <a:t>describes how to interact with the system to accomplish specific tasks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procedure handbook </a:t>
            </a:r>
            <a:r>
              <a:rPr lang="en-US" dirty="0" smtClean="0"/>
              <a:t>is a type of user documentation that contains step-by-step instructions for performing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and Cutover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 conversion </a:t>
            </a:r>
            <a:r>
              <a:rPr lang="en-US" dirty="0" smtClean="0"/>
              <a:t>refers to the process of deactivating an old information system and activating a new one; it is also referred to as a “cutover” or “to go live”</a:t>
            </a:r>
          </a:p>
          <a:p>
            <a:r>
              <a:rPr lang="en-US" b="1" dirty="0" smtClean="0"/>
              <a:t>Acceptance testing </a:t>
            </a:r>
            <a:r>
              <a:rPr lang="en-US" dirty="0" smtClean="0"/>
              <a:t>is designed to verify that the new information system works as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maintenance phase </a:t>
            </a:r>
            <a:r>
              <a:rPr lang="en-US" sz="2400" dirty="0" smtClean="0"/>
              <a:t>of the SDLC involves the day-to-day operation of the system, making modifications to improve performance, and correcting problems</a:t>
            </a:r>
          </a:p>
          <a:p>
            <a:r>
              <a:rPr lang="en-US" sz="2400" dirty="0" smtClean="0"/>
              <a:t>Changes during the maintenance phase can include the following:</a:t>
            </a:r>
          </a:p>
          <a:p>
            <a:pPr lvl="1"/>
            <a:r>
              <a:rPr lang="en-US" sz="2400" dirty="0" smtClean="0"/>
              <a:t>Updates to the operating system and application software</a:t>
            </a:r>
          </a:p>
          <a:p>
            <a:pPr lvl="1"/>
            <a:r>
              <a:rPr lang="en-US" sz="2400" dirty="0" smtClean="0"/>
              <a:t>User interface revisions to make the system easier to use</a:t>
            </a:r>
          </a:p>
          <a:p>
            <a:pPr lvl="1"/>
            <a:r>
              <a:rPr lang="en-US" sz="2400" dirty="0" smtClean="0"/>
              <a:t>Hardware replacements necessary to retire defective equipment or enhance performance</a:t>
            </a:r>
          </a:p>
          <a:p>
            <a:pPr lvl="1"/>
            <a:r>
              <a:rPr lang="en-US" sz="2400" dirty="0" smtClean="0"/>
              <a:t>Security upgrades</a:t>
            </a:r>
          </a:p>
          <a:p>
            <a:pPr lvl="1"/>
            <a:r>
              <a:rPr lang="en-US" sz="2400" dirty="0" smtClean="0"/>
              <a:t>Quality-of-service enhancements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</a:t>
            </a:r>
            <a:r>
              <a:rPr lang="en-US" b="1" dirty="0" smtClean="0"/>
              <a:t>quality of service </a:t>
            </a:r>
            <a:r>
              <a:rPr lang="en-US" dirty="0" smtClean="0"/>
              <a:t>(</a:t>
            </a:r>
            <a:r>
              <a:rPr lang="en-US" dirty="0" err="1" smtClean="0"/>
              <a:t>QoS</a:t>
            </a:r>
            <a:r>
              <a:rPr lang="en-US" dirty="0" smtClean="0"/>
              <a:t>) refers to the level of performance a computer system provides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quality-of-service metric </a:t>
            </a:r>
            <a:r>
              <a:rPr lang="en-US" dirty="0" smtClean="0"/>
              <a:t>is a technique used for measuring a specific </a:t>
            </a:r>
            <a:r>
              <a:rPr lang="en-US" dirty="0" err="1" smtClean="0"/>
              <a:t>QoS</a:t>
            </a:r>
            <a:r>
              <a:rPr lang="en-US" dirty="0" smtClean="0"/>
              <a:t> characteristic</a:t>
            </a:r>
          </a:p>
          <a:p>
            <a:r>
              <a:rPr lang="en-US" dirty="0" smtClean="0"/>
              <a:t>Many organizations establish a </a:t>
            </a:r>
            <a:r>
              <a:rPr lang="en-US" b="1" dirty="0" smtClean="0"/>
              <a:t>help desk </a:t>
            </a:r>
            <a:r>
              <a:rPr lang="en-US" dirty="0" smtClean="0"/>
              <a:t>to handle end-user problems; it is staffed by technical support specialists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Phase</a:t>
            </a:r>
            <a:endParaRPr lang="en-US" dirty="0"/>
          </a:p>
        </p:txBody>
      </p:sp>
      <p:pic>
        <p:nvPicPr>
          <p:cNvPr id="6" name="Content Placeholder 5" descr="Fig09-4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587122" cy="45104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533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E: System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Systems at Risk</a:t>
            </a:r>
          </a:p>
          <a:p>
            <a:r>
              <a:rPr lang="en-US" sz="4400" dirty="0" smtClean="0"/>
              <a:t>Data Centers</a:t>
            </a:r>
          </a:p>
          <a:p>
            <a:r>
              <a:rPr lang="en-US" sz="4400" dirty="0" smtClean="0"/>
              <a:t>Disaster Recovery Planning</a:t>
            </a:r>
          </a:p>
          <a:p>
            <a:r>
              <a:rPr lang="en-US" sz="4400" dirty="0" smtClean="0"/>
              <a:t>Data Breaches</a:t>
            </a:r>
          </a:p>
          <a:p>
            <a:r>
              <a:rPr lang="en-US" sz="4400" dirty="0" smtClean="0"/>
              <a:t>Security Measures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Vertical market</a:t>
            </a:r>
            <a:r>
              <a:rPr lang="en-US" dirty="0" smtClean="0"/>
              <a:t> software is designed for a specific industry or enterprise; the software that controls </a:t>
            </a:r>
            <a:r>
              <a:rPr lang="en-US" dirty="0" err="1" smtClean="0"/>
              <a:t>touchscreen</a:t>
            </a:r>
            <a:r>
              <a:rPr lang="en-US" dirty="0" smtClean="0"/>
              <a:t> order entry at fast food restaurants is an example of software designed for vertical markets</a:t>
            </a:r>
          </a:p>
          <a:p>
            <a:r>
              <a:rPr lang="en-US" b="1" dirty="0" smtClean="0"/>
              <a:t>Horizontal market</a:t>
            </a:r>
            <a:r>
              <a:rPr lang="en-US" dirty="0" smtClean="0"/>
              <a:t> software is designed for common elements of many businesses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813300"/>
          </a:xfrm>
        </p:spPr>
        <p:txBody>
          <a:bodyPr/>
          <a:lstStyle/>
          <a:p>
            <a:r>
              <a:rPr lang="en-US" dirty="0" smtClean="0"/>
              <a:t>The kinds of disasters that put information systems at risk include: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Power outages</a:t>
            </a:r>
          </a:p>
          <a:p>
            <a:pPr lvl="1"/>
            <a:r>
              <a:rPr lang="en-US" dirty="0" smtClean="0"/>
              <a:t>Equipment failures</a:t>
            </a:r>
          </a:p>
          <a:p>
            <a:pPr lvl="1"/>
            <a:r>
              <a:rPr lang="en-US" dirty="0" smtClean="0"/>
              <a:t>Human errors</a:t>
            </a:r>
          </a:p>
          <a:p>
            <a:pPr lvl="1"/>
            <a:r>
              <a:rPr lang="en-US" dirty="0" smtClean="0"/>
              <a:t>Software failures</a:t>
            </a:r>
          </a:p>
          <a:p>
            <a:pPr lvl="1"/>
            <a:r>
              <a:rPr lang="en-US" dirty="0" smtClean="0"/>
              <a:t>Acts of war</a:t>
            </a:r>
          </a:p>
          <a:p>
            <a:pPr lvl="1"/>
            <a:r>
              <a:rPr lang="en-US" dirty="0" smtClean="0"/>
              <a:t>Sabotage and vandalism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data center </a:t>
            </a:r>
            <a:r>
              <a:rPr lang="en-US" dirty="0" smtClean="0"/>
              <a:t>is a specialized facility designed to hold and protect computer systems and data</a:t>
            </a:r>
          </a:p>
          <a:p>
            <a:r>
              <a:rPr lang="en-US" dirty="0" smtClean="0"/>
              <a:t>These centers may be dedicated to information systems for a single company, or they may be a </a:t>
            </a:r>
            <a:r>
              <a:rPr lang="en-US" b="1" dirty="0" smtClean="0"/>
              <a:t>colocation center </a:t>
            </a:r>
            <a:r>
              <a:rPr lang="en-US" dirty="0" smtClean="0"/>
              <a:t>in which several corporations lease space and equipment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pic>
        <p:nvPicPr>
          <p:cNvPr id="6" name="Content Placeholder 5" descr="Fig09-4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3118" y="1745560"/>
            <a:ext cx="7591464" cy="41463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3371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228600"/>
            <a:ext cx="8340725" cy="1047750"/>
          </a:xfrm>
        </p:spPr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pic>
        <p:nvPicPr>
          <p:cNvPr id="6" name="Content Placeholder 5" descr="Fig09-5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3070"/>
          <a:stretch>
            <a:fillRect/>
          </a:stretch>
        </p:blipFill>
        <p:spPr>
          <a:xfrm>
            <a:off x="228600" y="2667000"/>
            <a:ext cx="4419600" cy="31178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6" descr="Fig09-50.bmp"/>
          <p:cNvPicPr>
            <a:picLocks noChangeAspect="1"/>
          </p:cNvPicPr>
          <p:nvPr/>
        </p:nvPicPr>
        <p:blipFill>
          <a:blip r:embed="rId2" cstate="print"/>
          <a:srcRect l="54167" t="6818" b="15909"/>
          <a:stretch>
            <a:fillRect/>
          </a:stretch>
        </p:blipFill>
        <p:spPr>
          <a:xfrm>
            <a:off x="4648200" y="1066800"/>
            <a:ext cx="4343400" cy="2590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105400"/>
            <a:ext cx="3971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pic>
        <p:nvPicPr>
          <p:cNvPr id="6" name="Content Placeholder 5" descr="Fig09-5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4259498" cy="2819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838200"/>
            <a:ext cx="45053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4295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Recovery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disaster recovery plan </a:t>
            </a:r>
            <a:r>
              <a:rPr lang="en-US" sz="2400" dirty="0" smtClean="0"/>
              <a:t>is a step-by-step description of the methods used to secure data against disaster and a set of guidelines for how an organization will recover lost data and resume operations if and when a disaster occurs</a:t>
            </a:r>
          </a:p>
          <a:p>
            <a:r>
              <a:rPr lang="en-US" sz="2400" b="1" dirty="0" smtClean="0"/>
              <a:t>Disaster recovery plans should:</a:t>
            </a:r>
          </a:p>
          <a:p>
            <a:pPr lvl="1"/>
            <a:r>
              <a:rPr lang="en-US" sz="2400" dirty="0" smtClean="0"/>
              <a:t>Ensure the safety of people on the premises</a:t>
            </a:r>
          </a:p>
          <a:p>
            <a:pPr lvl="1"/>
            <a:r>
              <a:rPr lang="en-US" sz="2400" dirty="0" smtClean="0"/>
              <a:t>Continue critical business operations</a:t>
            </a:r>
          </a:p>
          <a:p>
            <a:pPr lvl="1"/>
            <a:r>
              <a:rPr lang="en-US" sz="2400" dirty="0" smtClean="0"/>
              <a:t>Minimize disruptions to operations</a:t>
            </a:r>
          </a:p>
          <a:p>
            <a:pPr lvl="1"/>
            <a:r>
              <a:rPr lang="en-US" sz="2400" dirty="0" smtClean="0"/>
              <a:t>Minimize immediate damage and prevent additional loss</a:t>
            </a:r>
          </a:p>
          <a:p>
            <a:pPr lvl="1"/>
            <a:r>
              <a:rPr lang="en-US" sz="2400" dirty="0" smtClean="0"/>
              <a:t>Establish a management chain</a:t>
            </a:r>
          </a:p>
          <a:p>
            <a:pPr lvl="1"/>
            <a:r>
              <a:rPr lang="en-US" sz="2400" dirty="0" smtClean="0"/>
              <a:t>Facilitate effective recovery tasks coordination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216900" cy="46148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data breach </a:t>
            </a:r>
            <a:r>
              <a:rPr lang="en-US" dirty="0" smtClean="0"/>
              <a:t>is an incident in which personal data is viewed, accessed, or retrieved without authorization</a:t>
            </a:r>
          </a:p>
          <a:p>
            <a:r>
              <a:rPr lang="en-US" dirty="0" smtClean="0"/>
              <a:t>Data breaches can be caused by the following:</a:t>
            </a:r>
          </a:p>
          <a:p>
            <a:pPr lvl="1"/>
            <a:r>
              <a:rPr lang="en-US" dirty="0" smtClean="0"/>
              <a:t>Malware attacks</a:t>
            </a:r>
          </a:p>
          <a:p>
            <a:pPr lvl="1"/>
            <a:r>
              <a:rPr lang="en-US" dirty="0" smtClean="0"/>
              <a:t>Employee negligence</a:t>
            </a:r>
          </a:p>
          <a:p>
            <a:pPr lvl="1"/>
            <a:r>
              <a:rPr lang="en-US" dirty="0" smtClean="0"/>
              <a:t>Insider theft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029200" y="4114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208272"/>
              </a:buClr>
              <a:buFont typeface="Wingdings" pitchFamily="2" charset="2"/>
              <a:buChar char="Ø"/>
            </a:pPr>
            <a:r>
              <a:rPr lang="en-US" sz="2800" dirty="0" smtClean="0"/>
              <a:t>Device theft</a:t>
            </a:r>
          </a:p>
          <a:p>
            <a:pPr lvl="1">
              <a:buClr>
                <a:srgbClr val="208272"/>
              </a:buClr>
              <a:buFont typeface="Wingdings" pitchFamily="2" charset="2"/>
              <a:buChar char="Ø"/>
            </a:pPr>
            <a:r>
              <a:rPr lang="en-US" sz="2800" dirty="0" smtClean="0"/>
              <a:t>System glitches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752600"/>
            <a:ext cx="7759700" cy="2971800"/>
          </a:xfrm>
        </p:spPr>
        <p:txBody>
          <a:bodyPr/>
          <a:lstStyle/>
          <a:p>
            <a:r>
              <a:rPr lang="en-US" b="1" dirty="0" smtClean="0"/>
              <a:t>Identity theft </a:t>
            </a:r>
            <a:r>
              <a:rPr lang="en-US" dirty="0" smtClean="0"/>
              <a:t>is the fraudulent use of someone’s personal information to carry out transactions, such as applying for loans, making purchases, collecting tax refunds, or obtaining false identity documents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1143000"/>
          </a:xfrm>
        </p:spPr>
        <p:txBody>
          <a:bodyPr/>
          <a:lstStyle/>
          <a:p>
            <a:r>
              <a:rPr lang="en-US" sz="2400" dirty="0" smtClean="0"/>
              <a:t>Measures that protect information systems can be grouped into four categories: </a:t>
            </a:r>
            <a:r>
              <a:rPr lang="en-US" sz="2400" b="1" dirty="0" smtClean="0"/>
              <a:t>deterrents</a:t>
            </a:r>
            <a:r>
              <a:rPr lang="en-US" sz="2400" dirty="0" smtClean="0"/>
              <a:t>, </a:t>
            </a:r>
            <a:r>
              <a:rPr lang="en-US" sz="2400" b="1" dirty="0" smtClean="0"/>
              <a:t>preventative countermeasures</a:t>
            </a:r>
            <a:r>
              <a:rPr lang="en-US" sz="2400" dirty="0" smtClean="0"/>
              <a:t>, </a:t>
            </a:r>
            <a:r>
              <a:rPr lang="en-US" sz="2400" b="1" dirty="0" smtClean="0"/>
              <a:t>corrective procedures</a:t>
            </a:r>
            <a:r>
              <a:rPr lang="en-US" sz="2400" dirty="0" smtClean="0"/>
              <a:t>, and </a:t>
            </a:r>
            <a:r>
              <a:rPr lang="en-US" sz="2400" b="1" dirty="0" smtClean="0"/>
              <a:t>detection activities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1535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056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Measures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866862" cy="353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b="1" dirty="0" smtClean="0"/>
              <a:t>organizational chart </a:t>
            </a:r>
            <a:r>
              <a:rPr lang="en-US" sz="2400" dirty="0" smtClean="0"/>
              <a:t>depicts the hierarchy of employees in an organization</a:t>
            </a:r>
          </a:p>
          <a:p>
            <a:r>
              <a:rPr lang="en-US" sz="2400" b="1" dirty="0" smtClean="0"/>
              <a:t>Workers</a:t>
            </a:r>
            <a:r>
              <a:rPr lang="en-US" sz="2400" dirty="0" smtClean="0"/>
              <a:t> are the people who directly carry out the organization’s mission</a:t>
            </a:r>
          </a:p>
          <a:p>
            <a:r>
              <a:rPr lang="en-US" sz="2400" b="1" dirty="0" smtClean="0"/>
              <a:t>Managers</a:t>
            </a:r>
            <a:r>
              <a:rPr lang="en-US" sz="2400" dirty="0" smtClean="0"/>
              <a:t> determine organizational goals and plan how to achieve those goals; managers use the following methods:</a:t>
            </a:r>
          </a:p>
          <a:p>
            <a:pPr lvl="1"/>
            <a:r>
              <a:rPr lang="en-US" sz="2200" b="1" dirty="0" smtClean="0"/>
              <a:t>Strategic planning </a:t>
            </a:r>
            <a:r>
              <a:rPr lang="en-US" sz="2200" dirty="0" smtClean="0"/>
              <a:t>– emphasis on long-range and future goals</a:t>
            </a:r>
          </a:p>
          <a:p>
            <a:pPr lvl="1"/>
            <a:r>
              <a:rPr lang="en-US" sz="2200" b="1" dirty="0" smtClean="0"/>
              <a:t>Tactical planning </a:t>
            </a:r>
            <a:r>
              <a:rPr lang="en-US" sz="2200" dirty="0" smtClean="0"/>
              <a:t>– setting incremental goals that can be achieved in a year or less</a:t>
            </a:r>
          </a:p>
          <a:p>
            <a:pPr lvl="1"/>
            <a:r>
              <a:rPr lang="en-US" sz="2200" b="1" dirty="0" smtClean="0"/>
              <a:t>Operational planning </a:t>
            </a:r>
            <a:r>
              <a:rPr lang="en-US" sz="2200" dirty="0" smtClean="0"/>
              <a:t>– covers activities that make day-to-day operations run smoothly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minimize the risk of identify theft customers should be vigilant about the information they divulge, for example:</a:t>
            </a:r>
          </a:p>
          <a:p>
            <a:pPr lvl="1"/>
            <a:r>
              <a:rPr lang="en-US" sz="3200" dirty="0" smtClean="0"/>
              <a:t>Know when data is being collected</a:t>
            </a:r>
          </a:p>
          <a:p>
            <a:pPr lvl="1"/>
            <a:r>
              <a:rPr lang="en-US" sz="3200" dirty="0" smtClean="0"/>
              <a:t>Find out how data is being used</a:t>
            </a:r>
          </a:p>
          <a:p>
            <a:pPr lvl="1"/>
            <a:r>
              <a:rPr lang="en-US" sz="3200" dirty="0" smtClean="0"/>
              <a:t>Find out what data is retained</a:t>
            </a:r>
          </a:p>
          <a:p>
            <a:pPr lvl="1"/>
            <a:r>
              <a:rPr lang="en-US" sz="3200" dirty="0" smtClean="0"/>
              <a:t>Don’t trade your privacy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Unit 9 Complete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Basics</a:t>
            </a:r>
            <a:endParaRPr lang="en-US" dirty="0"/>
          </a:p>
        </p:txBody>
      </p:sp>
      <p:pic>
        <p:nvPicPr>
          <p:cNvPr id="6" name="Content Placeholder 5" descr="Fig09-0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67"/>
          <a:stretch>
            <a:fillRect/>
          </a:stretch>
        </p:blipFill>
        <p:spPr>
          <a:xfrm>
            <a:off x="228600" y="2286000"/>
            <a:ext cx="8548541" cy="246640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657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Transaction Processing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an information system context, a </a:t>
            </a:r>
            <a:r>
              <a:rPr lang="en-US" sz="2600" b="1" dirty="0" smtClean="0"/>
              <a:t>transaction</a:t>
            </a:r>
            <a:r>
              <a:rPr lang="en-US" sz="2600" dirty="0" smtClean="0"/>
              <a:t> is an exchange between two parties that is recorded and stored in a computer system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transaction processing system </a:t>
            </a:r>
            <a:r>
              <a:rPr lang="en-US" sz="2600" dirty="0" smtClean="0"/>
              <a:t>(TPS) provides a way to collect, process, store, display, modify, or cancel transactions</a:t>
            </a:r>
          </a:p>
          <a:p>
            <a:r>
              <a:rPr lang="en-US" sz="2600" dirty="0" smtClean="0"/>
              <a:t>Transaction processing systems, such as banking, use </a:t>
            </a:r>
            <a:r>
              <a:rPr lang="en-US" sz="2600" b="1" dirty="0" smtClean="0"/>
              <a:t>online processing</a:t>
            </a:r>
            <a:r>
              <a:rPr lang="en-US" sz="2600" dirty="0" smtClean="0"/>
              <a:t>—a real-time method in which each transaction is processed as it is entered; this system software is often referred to as an </a:t>
            </a:r>
            <a:r>
              <a:rPr lang="en-US" sz="2600" b="1" dirty="0" smtClean="0"/>
              <a:t>OLTP</a:t>
            </a:r>
            <a:r>
              <a:rPr lang="en-US" sz="2600" dirty="0" smtClean="0"/>
              <a:t> (online transaction processing) system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Unit 9: Information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2016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NP2016</Template>
  <TotalTime>478</TotalTime>
  <Words>2894</Words>
  <Application>Microsoft Office PowerPoint</Application>
  <PresentationFormat>On-screen Show (4:3)</PresentationFormat>
  <Paragraphs>395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Arial Narrow</vt:lpstr>
      <vt:lpstr>Arial Rounded MT Bold</vt:lpstr>
      <vt:lpstr>Calibri</vt:lpstr>
      <vt:lpstr>Wingdings</vt:lpstr>
      <vt:lpstr>Wingdings 2</vt:lpstr>
      <vt:lpstr>NP2016</vt:lpstr>
      <vt:lpstr>Unit 9 Information Systems</vt:lpstr>
      <vt:lpstr>Unit Contents</vt:lpstr>
      <vt:lpstr>Section A: Information Basics</vt:lpstr>
      <vt:lpstr>Enterprise Basics</vt:lpstr>
      <vt:lpstr>Enterprise Basics</vt:lpstr>
      <vt:lpstr>Enterprise Basics</vt:lpstr>
      <vt:lpstr>Enterprise Basics</vt:lpstr>
      <vt:lpstr>Enterprise Basics</vt:lpstr>
      <vt:lpstr>Transaction Processing Systems</vt:lpstr>
      <vt:lpstr>Transaction Processing Systems</vt:lpstr>
      <vt:lpstr>Management Information Systems</vt:lpstr>
      <vt:lpstr>Management Information Systems</vt:lpstr>
      <vt:lpstr>Decision Support Systems</vt:lpstr>
      <vt:lpstr>Decision Support Systems</vt:lpstr>
      <vt:lpstr>Decision Support Systems</vt:lpstr>
      <vt:lpstr>Expert Systems</vt:lpstr>
      <vt:lpstr>Expert Systems</vt:lpstr>
      <vt:lpstr>Expert Systems</vt:lpstr>
      <vt:lpstr>Expert Systems</vt:lpstr>
      <vt:lpstr>Section B: Enterprise Applications</vt:lpstr>
      <vt:lpstr>Ecommerce</vt:lpstr>
      <vt:lpstr>Ecommerce</vt:lpstr>
      <vt:lpstr>Ecommerce</vt:lpstr>
      <vt:lpstr>Supply Chain Management</vt:lpstr>
      <vt:lpstr>Customer Relationship Management</vt:lpstr>
      <vt:lpstr>Customer Relationship Management</vt:lpstr>
      <vt:lpstr>Enterprise Resource Planning</vt:lpstr>
      <vt:lpstr>Enterprise Resource Planning</vt:lpstr>
      <vt:lpstr>Enterprise Resource Planning</vt:lpstr>
      <vt:lpstr>Section C: Systems Analysis</vt:lpstr>
      <vt:lpstr>System Development Life Cycle</vt:lpstr>
      <vt:lpstr>System Development Life Cycle</vt:lpstr>
      <vt:lpstr>Planning Phase</vt:lpstr>
      <vt:lpstr>Planning Phase</vt:lpstr>
      <vt:lpstr>Planning Phase</vt:lpstr>
      <vt:lpstr>Planning Phase</vt:lpstr>
      <vt:lpstr>Planning Phase</vt:lpstr>
      <vt:lpstr>Planning Phase</vt:lpstr>
      <vt:lpstr>Analysis Phase</vt:lpstr>
      <vt:lpstr>Analysis Phase</vt:lpstr>
      <vt:lpstr>Documentation Tools</vt:lpstr>
      <vt:lpstr>Documentation Tools</vt:lpstr>
      <vt:lpstr>Documentation Tools</vt:lpstr>
      <vt:lpstr>Documentation Tools</vt:lpstr>
      <vt:lpstr>Documentation Tools</vt:lpstr>
      <vt:lpstr>Documentation Tools</vt:lpstr>
      <vt:lpstr>Section D: Design and Implementation</vt:lpstr>
      <vt:lpstr>Design Phase</vt:lpstr>
      <vt:lpstr>Evaluation and Selection</vt:lpstr>
      <vt:lpstr>Application Specifications</vt:lpstr>
      <vt:lpstr>Implementation Phase</vt:lpstr>
      <vt:lpstr>Implementation Phase</vt:lpstr>
      <vt:lpstr>Implementation Phase</vt:lpstr>
      <vt:lpstr>Documentation and Training</vt:lpstr>
      <vt:lpstr>Conversion and Cutover</vt:lpstr>
      <vt:lpstr>Maintenance Phase</vt:lpstr>
      <vt:lpstr>Maintenance Phase</vt:lpstr>
      <vt:lpstr>Maintenance Phase</vt:lpstr>
      <vt:lpstr>Section E: System Security</vt:lpstr>
      <vt:lpstr>Systems at Risk</vt:lpstr>
      <vt:lpstr>Data Centers</vt:lpstr>
      <vt:lpstr>Data Centers</vt:lpstr>
      <vt:lpstr>Data Centers</vt:lpstr>
      <vt:lpstr>Data Centers</vt:lpstr>
      <vt:lpstr>Disaster Recovery Planning</vt:lpstr>
      <vt:lpstr>Data Breaches</vt:lpstr>
      <vt:lpstr>Data Breaches</vt:lpstr>
      <vt:lpstr>Security Measures</vt:lpstr>
      <vt:lpstr>Security Measures</vt:lpstr>
      <vt:lpstr>Security Measures</vt:lpstr>
      <vt:lpstr>Unit 9 Complete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Information Systems</dc:title>
  <dc:creator>Kate</dc:creator>
  <cp:lastModifiedBy>Hunt, Marjorie</cp:lastModifiedBy>
  <cp:revision>54</cp:revision>
  <dcterms:created xsi:type="dcterms:W3CDTF">2006-08-16T00:00:00Z</dcterms:created>
  <dcterms:modified xsi:type="dcterms:W3CDTF">2016-03-03T20:31:39Z</dcterms:modified>
</cp:coreProperties>
</file>