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8" r:id="rId4"/>
    <p:sldId id="264" r:id="rId5"/>
    <p:sldId id="286" r:id="rId6"/>
    <p:sldId id="289" r:id="rId7"/>
    <p:sldId id="288" r:id="rId8"/>
    <p:sldId id="287" r:id="rId9"/>
    <p:sldId id="314" r:id="rId10"/>
    <p:sldId id="265" r:id="rId11"/>
    <p:sldId id="290" r:id="rId12"/>
    <p:sldId id="295" r:id="rId13"/>
    <p:sldId id="294" r:id="rId14"/>
    <p:sldId id="293" r:id="rId15"/>
    <p:sldId id="292" r:id="rId16"/>
    <p:sldId id="291" r:id="rId17"/>
    <p:sldId id="315" r:id="rId18"/>
    <p:sldId id="316" r:id="rId19"/>
    <p:sldId id="263" r:id="rId20"/>
    <p:sldId id="266" r:id="rId21"/>
    <p:sldId id="296" r:id="rId22"/>
    <p:sldId id="270" r:id="rId23"/>
    <p:sldId id="297" r:id="rId24"/>
    <p:sldId id="269" r:id="rId25"/>
    <p:sldId id="317" r:id="rId26"/>
    <p:sldId id="268" r:id="rId27"/>
    <p:sldId id="318" r:id="rId28"/>
    <p:sldId id="267" r:id="rId29"/>
    <p:sldId id="298" r:id="rId30"/>
    <p:sldId id="299" r:id="rId31"/>
    <p:sldId id="262" r:id="rId32"/>
    <p:sldId id="271" r:id="rId33"/>
    <p:sldId id="301" r:id="rId34"/>
    <p:sldId id="276" r:id="rId35"/>
    <p:sldId id="319" r:id="rId36"/>
    <p:sldId id="275" r:id="rId37"/>
    <p:sldId id="274" r:id="rId38"/>
    <p:sldId id="273" r:id="rId39"/>
    <p:sldId id="304" r:id="rId40"/>
    <p:sldId id="320" r:id="rId41"/>
    <p:sldId id="272" r:id="rId42"/>
    <p:sldId id="261" r:id="rId43"/>
    <p:sldId id="277" r:id="rId44"/>
    <p:sldId id="305" r:id="rId45"/>
    <p:sldId id="306" r:id="rId46"/>
    <p:sldId id="281" r:id="rId47"/>
    <p:sldId id="280" r:id="rId48"/>
    <p:sldId id="279" r:id="rId49"/>
    <p:sldId id="278" r:id="rId50"/>
    <p:sldId id="260" r:id="rId51"/>
    <p:sldId id="282" r:id="rId52"/>
    <p:sldId id="310" r:id="rId53"/>
    <p:sldId id="283" r:id="rId54"/>
    <p:sldId id="311" r:id="rId55"/>
    <p:sldId id="284" r:id="rId56"/>
    <p:sldId id="313" r:id="rId57"/>
    <p:sldId id="312" r:id="rId58"/>
    <p:sldId id="321" r:id="rId59"/>
    <p:sldId id="322" r:id="rId60"/>
    <p:sldId id="28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CEFE1-7790-44A5-AAC0-2B26F9D6644F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2275-C9D8-428C-BCEA-9F16E59D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8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BA182"/>
          </a:solidFill>
          <a:ln>
            <a:solidFill>
              <a:srgbClr val="1E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3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2BA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Concepts </a:t>
            </a:r>
            <a:r>
              <a:rPr lang="en-US" sz="5400" b="1" dirty="0" smtClean="0">
                <a:solidFill>
                  <a:srgbClr val="2BA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5400" b="1" dirty="0">
              <a:solidFill>
                <a:srgbClr val="2BA1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225550"/>
            <a:ext cx="9143998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71499"/>
            <a:ext cx="9144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71475"/>
            <a:ext cx="2187575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71475"/>
            <a:ext cx="6410325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buClr>
                <a:srgbClr val="1E8453"/>
              </a:buClr>
              <a:defRPr/>
            </a:lvl1pPr>
            <a:lvl2pPr>
              <a:buClr>
                <a:srgbClr val="1E8453"/>
              </a:buClr>
              <a:defRPr/>
            </a:lvl2pPr>
            <a:lvl3pPr>
              <a:buClr>
                <a:srgbClr val="1E8453"/>
              </a:buClr>
              <a:defRPr/>
            </a:lvl3pPr>
            <a:lvl4pPr>
              <a:buClr>
                <a:srgbClr val="1E8453"/>
              </a:buClr>
              <a:defRPr/>
            </a:lvl4pPr>
            <a:lvl5pPr>
              <a:buClr>
                <a:srgbClr val="1E845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buClr>
                <a:srgbClr val="1E8453"/>
              </a:buClr>
              <a:defRPr/>
            </a:lvl1pPr>
            <a:lvl2pPr>
              <a:buClr>
                <a:srgbClr val="1E8453"/>
              </a:buClr>
              <a:defRPr/>
            </a:lvl2pPr>
            <a:lvl3pPr>
              <a:buClr>
                <a:srgbClr val="1E8453"/>
              </a:buClr>
              <a:defRPr/>
            </a:lvl3pPr>
            <a:lvl4pPr>
              <a:buClr>
                <a:srgbClr val="1E8453"/>
              </a:buClr>
              <a:defRPr/>
            </a:lvl4pPr>
            <a:lvl5pPr>
              <a:buClr>
                <a:srgbClr val="1E845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11300"/>
            <a:ext cx="429895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894138"/>
            <a:ext cx="42989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4450" y="0"/>
            <a:ext cx="2749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416175"/>
            <a:ext cx="7772400" cy="1470025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24300"/>
            <a:ext cx="6400800" cy="1450975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91125"/>
            <a:ext cx="9144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4321" y="594669"/>
            <a:ext cx="5848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BA182"/>
              </a:buClr>
              <a:defRPr/>
            </a:lvl1pPr>
            <a:lvl2pPr>
              <a:buClr>
                <a:srgbClr val="2BA182"/>
              </a:buClr>
              <a:defRPr/>
            </a:lvl2pPr>
            <a:lvl3pPr>
              <a:buClr>
                <a:srgbClr val="2BA182"/>
              </a:buClr>
              <a:defRPr/>
            </a:lvl3pPr>
            <a:lvl4pPr>
              <a:buClr>
                <a:srgbClr val="2BA182"/>
              </a:buClr>
              <a:defRPr/>
            </a:lvl4pPr>
            <a:lvl5pPr>
              <a:buClr>
                <a:srgbClr val="2BA1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solidFill>
            <a:srgbClr val="2BA182"/>
          </a:solidFill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rgbClr val="2BA182"/>
          </a:solidFill>
          <a:ln>
            <a:solidFill>
              <a:srgbClr val="2BA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2BA182"/>
          </a:solidFill>
          <a:ln w="9525">
            <a:solidFill>
              <a:srgbClr val="1E84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782638" y="338138"/>
            <a:ext cx="8380412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11300"/>
            <a:ext cx="87503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cs typeface="Arial" charset="0"/>
              </a:defRPr>
            </a:lvl1pPr>
          </a:lstStyle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solidFill>
            <a:srgbClr val="2BA18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81050" y="200025"/>
            <a:ext cx="8362950" cy="142875"/>
          </a:xfrm>
          <a:prstGeom prst="rect">
            <a:avLst/>
          </a:prstGeom>
          <a:solidFill>
            <a:srgbClr val="E7F3BB"/>
          </a:solidFill>
          <a:ln w="9525">
            <a:solidFill>
              <a:srgbClr val="E7F3B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0" y="317500"/>
            <a:ext cx="762000" cy="823913"/>
          </a:xfrm>
          <a:prstGeom prst="rect">
            <a:avLst/>
          </a:prstGeom>
          <a:solidFill>
            <a:srgbClr val="2BA18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10</a:t>
            </a:r>
            <a:endParaRPr lang="en-US" sz="4800" b="1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BA1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Unit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3962400"/>
            <a:ext cx="3505200" cy="461665"/>
          </a:xfrm>
          <a:prstGeom prst="rect">
            <a:avLst/>
          </a:prstGeom>
          <a:solidFill>
            <a:srgbClr val="E8510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ENHANCED EDITION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underlying structure of a database is referred to as a </a:t>
            </a:r>
            <a:r>
              <a:rPr lang="en-US" b="1" dirty="0" smtClean="0"/>
              <a:t>database model</a:t>
            </a:r>
          </a:p>
          <a:p>
            <a:r>
              <a:rPr lang="en-US" dirty="0" smtClean="0"/>
              <a:t>One of the simplest models for storing data is a </a:t>
            </a:r>
            <a:r>
              <a:rPr lang="en-US" b="1" dirty="0" smtClean="0"/>
              <a:t>flat file</a:t>
            </a:r>
            <a:r>
              <a:rPr lang="en-US" dirty="0" smtClean="0"/>
              <a:t> that consists of a single, two-dimensional table of data elements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structured file </a:t>
            </a:r>
            <a:r>
              <a:rPr lang="en-US" dirty="0" smtClean="0"/>
              <a:t>uses a uniform format to store data for each person or thing in the 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field</a:t>
            </a:r>
            <a:r>
              <a:rPr lang="en-US" sz="2800" dirty="0" smtClean="0"/>
              <a:t> contains the smallest unit of meaningful information; it is the basic building block for a structured file or database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variable-length field </a:t>
            </a:r>
            <a:r>
              <a:rPr lang="en-US" sz="2800" dirty="0" smtClean="0"/>
              <a:t>is like an accordion—it expands to fit the data you enter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fixed-length field </a:t>
            </a:r>
            <a:r>
              <a:rPr lang="en-US" sz="2800" dirty="0" smtClean="0"/>
              <a:t>contains a predetermined number of characters (bytes)</a:t>
            </a:r>
          </a:p>
          <a:p>
            <a:r>
              <a:rPr lang="en-US" sz="2800" dirty="0" smtClean="0"/>
              <a:t>In the world of databases, a </a:t>
            </a:r>
            <a:r>
              <a:rPr lang="en-US" sz="2800" b="1" dirty="0" smtClean="0"/>
              <a:t>record</a:t>
            </a:r>
            <a:r>
              <a:rPr lang="en-US" sz="2800" dirty="0" smtClean="0"/>
              <a:t> refers to a collection of data fields; the template for a record is a </a:t>
            </a:r>
            <a:r>
              <a:rPr lang="en-US" sz="2800" b="1" dirty="0" smtClean="0"/>
              <a:t>record type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database jargon, a </a:t>
            </a:r>
            <a:r>
              <a:rPr lang="en-US" sz="2800" b="1" dirty="0" smtClean="0"/>
              <a:t>relationship</a:t>
            </a:r>
            <a:r>
              <a:rPr lang="en-US" sz="2800" dirty="0" smtClean="0"/>
              <a:t> is an association between data that’s sorted in different record types</a:t>
            </a:r>
          </a:p>
          <a:p>
            <a:r>
              <a:rPr lang="en-US" sz="2800" dirty="0" smtClean="0"/>
              <a:t>An important aspect of the relationship between record types is </a:t>
            </a:r>
            <a:r>
              <a:rPr lang="en-US" sz="2800" b="1" dirty="0" smtClean="0"/>
              <a:t>cardinality</a:t>
            </a:r>
            <a:r>
              <a:rPr lang="en-US" sz="2800" dirty="0" smtClean="0"/>
              <a:t>, which refers to the number of associations that can exist between two record types</a:t>
            </a:r>
          </a:p>
          <a:p>
            <a:r>
              <a:rPr lang="en-US" sz="2800" dirty="0" smtClean="0"/>
              <a:t>The relationship between record types can be depicted graphically with an </a:t>
            </a:r>
            <a:r>
              <a:rPr lang="en-US" sz="2800" b="1" dirty="0" smtClean="0"/>
              <a:t>entity-relationship diagram</a:t>
            </a:r>
            <a:r>
              <a:rPr lang="en-US" sz="2800" dirty="0" smtClean="0"/>
              <a:t> (sometimes called an ER diagram or ERD)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database models keep track of relationships among data, but there are different techniques for doing so</a:t>
            </a:r>
          </a:p>
          <a:p>
            <a:r>
              <a:rPr lang="en-US" dirty="0" smtClean="0"/>
              <a:t>A hierarchical database allows one-to-one and one-to-many relationships which are linked in a hierarchical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Models</a:t>
            </a:r>
            <a:endParaRPr lang="en-US" dirty="0"/>
          </a:p>
        </p:txBody>
      </p:sp>
      <p:pic>
        <p:nvPicPr>
          <p:cNvPr id="6" name="Content Placeholder 5" descr="Fig10-1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1167" y="1593121"/>
            <a:ext cx="7835366" cy="44512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638800"/>
            <a:ext cx="4410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276600" cy="4584700"/>
          </a:xfrm>
        </p:spPr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graph database</a:t>
            </a:r>
            <a:r>
              <a:rPr lang="en-US" sz="2800" dirty="0" smtClean="0"/>
              <a:t> offers an alternative way to track relationships; its structure resembles sociograms with their interlinked nodes</a:t>
            </a:r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Fig10-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133600"/>
            <a:ext cx="5895835" cy="38754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relational database </a:t>
            </a:r>
            <a:r>
              <a:rPr lang="en-US" sz="2800" dirty="0" smtClean="0"/>
              <a:t>stores data in a collection of related tables</a:t>
            </a:r>
          </a:p>
          <a:p>
            <a:r>
              <a:rPr lang="en-US" sz="2800" dirty="0" smtClean="0"/>
              <a:t>Each </a:t>
            </a:r>
            <a:r>
              <a:rPr lang="en-US" sz="2800" b="1" dirty="0" smtClean="0"/>
              <a:t>table</a:t>
            </a:r>
            <a:r>
              <a:rPr lang="en-US" sz="2800" dirty="0" smtClean="0"/>
              <a:t> is a sequence of records, similar to a flat file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multidimensional database </a:t>
            </a:r>
            <a:r>
              <a:rPr lang="en-US" sz="2800" dirty="0" smtClean="0"/>
              <a:t>organizes relationships over three or more dimensions; in the context of databases, a dimension is a layer based on a data element, such as a product, place, or customer, that can be used to categorize data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04800"/>
            <a:ext cx="8340725" cy="1047750"/>
          </a:xfrm>
        </p:spPr>
        <p:txBody>
          <a:bodyPr/>
          <a:lstStyle/>
          <a:p>
            <a:r>
              <a:rPr lang="en-US" dirty="0" smtClean="0"/>
              <a:t>Database Models</a:t>
            </a:r>
            <a:endParaRPr lang="en-US" dirty="0"/>
          </a:p>
        </p:txBody>
      </p:sp>
      <p:pic>
        <p:nvPicPr>
          <p:cNvPr id="6" name="Content Placeholder 5" descr="Fig10-1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446" y="1524000"/>
            <a:ext cx="8281566" cy="459357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295400"/>
            <a:ext cx="4791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b="1" dirty="0" smtClean="0"/>
              <a:t>object database</a:t>
            </a:r>
            <a:r>
              <a:rPr lang="en-US" sz="2600" dirty="0" smtClean="0"/>
              <a:t>, also called an object-oriented database, stores data as objects, which can be grouped into classes and defined by attributes and methods</a:t>
            </a:r>
          </a:p>
          <a:p>
            <a:r>
              <a:rPr lang="en-US" sz="2600" dirty="0" smtClean="0"/>
              <a:t>Object databases excel at representing objects that have slightly different attributes, which is the case in many real-world business applications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document-oriented</a:t>
            </a:r>
            <a:r>
              <a:rPr lang="en-US" sz="2600" dirty="0" smtClean="0"/>
              <a:t> database stores unstructured data, such as the text of a speech</a:t>
            </a:r>
          </a:p>
          <a:p>
            <a:r>
              <a:rPr lang="en-US" sz="2600" b="1" dirty="0" smtClean="0"/>
              <a:t>XML</a:t>
            </a:r>
            <a:r>
              <a:rPr lang="en-US" sz="2600" dirty="0" smtClean="0"/>
              <a:t> (eXtensible Markup Language) is a popular tool used to format document databases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B: Database Tools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Database Tool Basics</a:t>
            </a:r>
          </a:p>
          <a:p>
            <a:r>
              <a:rPr lang="en-US" sz="4400" dirty="0" smtClean="0"/>
              <a:t>Dedicated Applications</a:t>
            </a:r>
          </a:p>
          <a:p>
            <a:r>
              <a:rPr lang="en-US" sz="4400" dirty="0" smtClean="0"/>
              <a:t>Word Processor Data Tools</a:t>
            </a:r>
          </a:p>
          <a:p>
            <a:r>
              <a:rPr lang="en-US" sz="4400" dirty="0" smtClean="0"/>
              <a:t>Spreadsheet Data Tools</a:t>
            </a:r>
          </a:p>
          <a:p>
            <a:r>
              <a:rPr lang="en-US" sz="4400" dirty="0" smtClean="0"/>
              <a:t>Database Management Systems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Section A: Database Basics</a:t>
            </a:r>
          </a:p>
          <a:p>
            <a:r>
              <a:rPr lang="en-US" sz="4400" dirty="0" smtClean="0"/>
              <a:t>Section B: Database Tools</a:t>
            </a:r>
          </a:p>
          <a:p>
            <a:r>
              <a:rPr lang="en-US" sz="4400" dirty="0" smtClean="0"/>
              <a:t>Section C: Database Design</a:t>
            </a:r>
          </a:p>
          <a:p>
            <a:r>
              <a:rPr lang="en-US" sz="4400" dirty="0" smtClean="0"/>
              <a:t>Section D: SQL</a:t>
            </a:r>
          </a:p>
          <a:p>
            <a:r>
              <a:rPr lang="en-US" sz="4400" dirty="0" smtClean="0"/>
              <a:t>Section E: Big Data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Tool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Data dependence</a:t>
            </a:r>
            <a:r>
              <a:rPr lang="en-US" dirty="0" smtClean="0"/>
              <a:t> is a term that refers to data and program modules being so tightly interrelated that they become difficult to modify</a:t>
            </a:r>
          </a:p>
          <a:p>
            <a:r>
              <a:rPr lang="en-US" dirty="0" smtClean="0"/>
              <a:t>Modern database tools support </a:t>
            </a:r>
            <a:r>
              <a:rPr lang="en-US" b="1" dirty="0" smtClean="0"/>
              <a:t>data independence</a:t>
            </a:r>
            <a:r>
              <a:rPr lang="en-US" dirty="0" smtClean="0"/>
              <a:t>, which entails separating data from the programs that manipulate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Tool Basics</a:t>
            </a:r>
            <a:endParaRPr lang="en-US" dirty="0"/>
          </a:p>
        </p:txBody>
      </p:sp>
      <p:pic>
        <p:nvPicPr>
          <p:cNvPr id="7" name="Content Placeholder 6" descr="Fig10-17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6" y="1676400"/>
            <a:ext cx="8755374" cy="454888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95400"/>
            <a:ext cx="2657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Dedicated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simplest tools for managing data are </a:t>
            </a:r>
            <a:r>
              <a:rPr lang="en-US" sz="2800" b="1" dirty="0" smtClean="0"/>
              <a:t>dedicated applications </a:t>
            </a:r>
            <a:r>
              <a:rPr lang="en-US" sz="2800" dirty="0" smtClean="0"/>
              <a:t>for specific data management tasks, such as keeping track of appointments or maintaining an address book</a:t>
            </a:r>
          </a:p>
          <a:p>
            <a:r>
              <a:rPr lang="en-US" sz="2800" dirty="0" smtClean="0"/>
              <a:t>To use one of these tools, simply enter your data; the software includes menus that allow you to manipulate your data once it is entered</a:t>
            </a:r>
          </a:p>
          <a:p>
            <a:r>
              <a:rPr lang="en-US" sz="2800" dirty="0" smtClean="0"/>
              <a:t>Dedicated applications are easy to use, however they generally don’t allow users to add fields or change field names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Dedicated Applications</a:t>
            </a:r>
            <a:endParaRPr lang="en-US" dirty="0"/>
          </a:p>
        </p:txBody>
      </p:sp>
      <p:pic>
        <p:nvPicPr>
          <p:cNvPr id="6" name="Content Placeholder 5" descr="Fig10-18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280" y="1905000"/>
            <a:ext cx="8764720" cy="43404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695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Processor Data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Word processing software may include tools for working with unstructured or structured data; these tools can sort a list or create a file of data for mail merges</a:t>
            </a:r>
          </a:p>
          <a:p>
            <a:r>
              <a:rPr lang="en-US" sz="2600" dirty="0" smtClean="0"/>
              <a:t>Most word processing software includes a sort feature that can be used to arrange a simple list in alphabetical or numeric order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single-level sort </a:t>
            </a:r>
            <a:r>
              <a:rPr lang="en-US" sz="2600" dirty="0" smtClean="0"/>
              <a:t>uses only one field to arrange records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multi-level sort </a:t>
            </a:r>
            <a:r>
              <a:rPr lang="en-US" sz="2600" dirty="0" smtClean="0"/>
              <a:t>arranges information by more than one field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152400"/>
            <a:ext cx="8340725" cy="1047750"/>
          </a:xfrm>
        </p:spPr>
        <p:txBody>
          <a:bodyPr/>
          <a:lstStyle/>
          <a:p>
            <a:r>
              <a:rPr lang="en-US" dirty="0" smtClean="0"/>
              <a:t>Word Processor Data Tools</a:t>
            </a:r>
            <a:endParaRPr lang="en-US" dirty="0"/>
          </a:p>
        </p:txBody>
      </p:sp>
      <p:pic>
        <p:nvPicPr>
          <p:cNvPr id="6" name="Content Placeholder 5" descr="Fig10-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212"/>
          <a:stretch>
            <a:fillRect/>
          </a:stretch>
        </p:blipFill>
        <p:spPr>
          <a:xfrm>
            <a:off x="838200" y="1219200"/>
            <a:ext cx="6172200" cy="50979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581400" cy="19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Data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Spreadsheets are organized in table format, so it makes sense that they can be used for sorting data</a:t>
            </a:r>
          </a:p>
          <a:p>
            <a:r>
              <a:rPr lang="en-US" dirty="0" smtClean="0"/>
              <a:t>Depending on the spreadsheet software, it may be possible to sort records, validate data, search for records, perform simple statistical functions, and generate graphs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228600"/>
            <a:ext cx="8340725" cy="1047750"/>
          </a:xfrm>
        </p:spPr>
        <p:txBody>
          <a:bodyPr/>
          <a:lstStyle/>
          <a:p>
            <a:r>
              <a:rPr lang="en-US" dirty="0" smtClean="0"/>
              <a:t>Spreadsheet Data Tools</a:t>
            </a:r>
            <a:endParaRPr lang="en-US" dirty="0"/>
          </a:p>
        </p:txBody>
      </p:sp>
      <p:pic>
        <p:nvPicPr>
          <p:cNvPr id="6" name="Content Placeholder 5" descr="Fig10-2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9020" y="1511300"/>
            <a:ext cx="7899659" cy="46148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066800"/>
            <a:ext cx="6010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Database Management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a word processor or spreadsheet isn’t sufficient to handle a data set, a DBMS is an option that offers a set of development tools for creating and accessing databases</a:t>
            </a:r>
          </a:p>
          <a:p>
            <a:r>
              <a:rPr lang="en-US" sz="2800" dirty="0" smtClean="0"/>
              <a:t>The term </a:t>
            </a:r>
            <a:r>
              <a:rPr lang="en-US" sz="2800" b="1" dirty="0" smtClean="0"/>
              <a:t>DBMS</a:t>
            </a:r>
            <a:r>
              <a:rPr lang="en-US" sz="2800" dirty="0" smtClean="0"/>
              <a:t> (database management system) refers to software that manages data stored in a database</a:t>
            </a:r>
          </a:p>
          <a:p>
            <a:r>
              <a:rPr lang="en-US" sz="2800" dirty="0" err="1" smtClean="0"/>
              <a:t>Filemaker</a:t>
            </a:r>
            <a:r>
              <a:rPr lang="en-US" sz="2800" dirty="0" smtClean="0"/>
              <a:t> Pro and Microsoft Access are easy-to-use DBMSs that are a good fit for small businesses and individuals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Database Management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Modern DBMSs work with many kinds of data including text, numbers, images, PDFs, and audio files</a:t>
            </a:r>
          </a:p>
          <a:p>
            <a:r>
              <a:rPr lang="en-US" sz="2800" dirty="0" smtClean="0"/>
              <a:t>Today, databases might reside on a in-house server, or on a cloud based server, or on distributed servers scattered throughout the world</a:t>
            </a:r>
          </a:p>
          <a:p>
            <a:r>
              <a:rPr lang="en-US" sz="2800" dirty="0" smtClean="0"/>
              <a:t>DBMSs handle the details of how to most efficiently arrange data on a storage medium for optimal access speed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A: Database 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Operational and Analytical Databases</a:t>
            </a:r>
          </a:p>
          <a:p>
            <a:r>
              <a:rPr lang="en-US" sz="4400" dirty="0" smtClean="0"/>
              <a:t>Database Models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228600"/>
            <a:ext cx="8340725" cy="1047750"/>
          </a:xfrm>
        </p:spPr>
        <p:txBody>
          <a:bodyPr/>
          <a:lstStyle/>
          <a:p>
            <a:r>
              <a:rPr lang="en-US" sz="4000" dirty="0" smtClean="0"/>
              <a:t>Database Management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2514600" cy="4038600"/>
          </a:xfrm>
        </p:spPr>
        <p:txBody>
          <a:bodyPr/>
          <a:lstStyle/>
          <a:p>
            <a:r>
              <a:rPr lang="en-US" sz="2000" dirty="0" smtClean="0"/>
              <a:t>DBMSs require security features to ensure data confidentiality, protect against insider threats, and block unauthorized access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Fig10-27.bmp"/>
          <p:cNvPicPr>
            <a:picLocks noChangeAspect="1"/>
          </p:cNvPicPr>
          <p:nvPr/>
        </p:nvPicPr>
        <p:blipFill>
          <a:blip r:embed="rId2" cstate="print"/>
          <a:srcRect b="36667"/>
          <a:stretch>
            <a:fillRect/>
          </a:stretch>
        </p:blipFill>
        <p:spPr>
          <a:xfrm>
            <a:off x="2514600" y="1600200"/>
            <a:ext cx="6639592" cy="463296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4657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C: Database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Defining Fields</a:t>
            </a:r>
          </a:p>
          <a:p>
            <a:r>
              <a:rPr lang="en-US" sz="4400" dirty="0" smtClean="0"/>
              <a:t>Data Types</a:t>
            </a:r>
          </a:p>
          <a:p>
            <a:r>
              <a:rPr lang="en-US" sz="4400" dirty="0" smtClean="0"/>
              <a:t>Normalization</a:t>
            </a:r>
          </a:p>
          <a:p>
            <a:r>
              <a:rPr lang="en-US" sz="4400" dirty="0" smtClean="0"/>
              <a:t>Sorting and Indexing</a:t>
            </a:r>
          </a:p>
          <a:p>
            <a:r>
              <a:rPr lang="en-US" sz="4400" dirty="0" smtClean="0"/>
              <a:t>Designing the Interface</a:t>
            </a:r>
          </a:p>
          <a:p>
            <a:r>
              <a:rPr lang="en-US" sz="4400" dirty="0" smtClean="0"/>
              <a:t>Designing Report Templates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core elements in a relational database: </a:t>
            </a:r>
            <a:r>
              <a:rPr lang="en-US" b="1" dirty="0" smtClean="0"/>
              <a:t>fields</a:t>
            </a:r>
            <a:r>
              <a:rPr lang="en-US" dirty="0" smtClean="0"/>
              <a:t>, </a:t>
            </a:r>
            <a:r>
              <a:rPr lang="en-US" b="1" dirty="0" smtClean="0"/>
              <a:t>tables</a:t>
            </a:r>
            <a:r>
              <a:rPr lang="en-US" dirty="0" smtClean="0"/>
              <a:t>, and </a:t>
            </a:r>
            <a:r>
              <a:rPr lang="en-US" b="1" dirty="0" smtClean="0"/>
              <a:t>relationships</a:t>
            </a:r>
          </a:p>
          <a:p>
            <a:r>
              <a:rPr lang="en-US" dirty="0" smtClean="0"/>
              <a:t>The term </a:t>
            </a:r>
            <a:r>
              <a:rPr lang="en-US" b="1" dirty="0" smtClean="0"/>
              <a:t>database structure</a:t>
            </a:r>
            <a:r>
              <a:rPr lang="en-US" dirty="0" smtClean="0"/>
              <a:t> refers to the arrangement of fields, tables, and relationships in a database</a:t>
            </a:r>
          </a:p>
          <a:p>
            <a:r>
              <a:rPr lang="en-US" dirty="0" smtClean="0"/>
              <a:t>The first step in structuring a relational database is to determine what data should be collected and stored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computed field</a:t>
            </a:r>
            <a:r>
              <a:rPr lang="en-US" sz="2800" dirty="0" smtClean="0"/>
              <a:t> is a calculation that a DBMS performs, similar to the way a spreadsheet computes a formula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field format</a:t>
            </a:r>
            <a:r>
              <a:rPr lang="en-US" sz="2800" dirty="0" smtClean="0"/>
              <a:t> is a template that adds the correct formatting as data is entered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field validation </a:t>
            </a:r>
            <a:r>
              <a:rPr lang="en-US" sz="2800" dirty="0" smtClean="0"/>
              <a:t>rule is a specification that the database designer sets up to filter data entered into a particular field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lookup routine</a:t>
            </a:r>
            <a:r>
              <a:rPr lang="en-US" sz="2800" dirty="0" smtClean="0"/>
              <a:t> validates a field entry by checking data in an in-house or third-party database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data that can be entered into a field depends on the field’s data type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data type</a:t>
            </a:r>
            <a:r>
              <a:rPr lang="en-US" sz="2800" dirty="0" smtClean="0"/>
              <a:t> specifies the way data is represented on physical storage media and RAM</a:t>
            </a:r>
          </a:p>
          <a:p>
            <a:r>
              <a:rPr lang="en-US" sz="2800" dirty="0" smtClean="0"/>
              <a:t>Data types:</a:t>
            </a:r>
          </a:p>
          <a:p>
            <a:pPr lvl="1"/>
            <a:r>
              <a:rPr lang="en-US" sz="2400" b="1" dirty="0" smtClean="0"/>
              <a:t>Real</a:t>
            </a:r>
            <a:r>
              <a:rPr lang="en-US" sz="2400" dirty="0" smtClean="0"/>
              <a:t> – used for fields that contain numbers with decimal places</a:t>
            </a:r>
          </a:p>
          <a:p>
            <a:pPr lvl="1"/>
            <a:r>
              <a:rPr lang="en-US" sz="2400" b="1" dirty="0" smtClean="0"/>
              <a:t>Integer</a:t>
            </a:r>
            <a:r>
              <a:rPr lang="en-US" sz="2400" dirty="0" smtClean="0"/>
              <a:t> – used for fields that contain whole numbers</a:t>
            </a:r>
          </a:p>
          <a:p>
            <a:pPr lvl="1"/>
            <a:r>
              <a:rPr lang="en-US" sz="2400" b="1" dirty="0" smtClean="0"/>
              <a:t>Date</a:t>
            </a:r>
            <a:r>
              <a:rPr lang="en-US" sz="2400" dirty="0" smtClean="0"/>
              <a:t> – stores dates in a format that allows them to be manipulated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5791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7531100" cy="4614863"/>
          </a:xfrm>
        </p:spPr>
        <p:txBody>
          <a:bodyPr/>
          <a:lstStyle/>
          <a:p>
            <a:pPr lvl="1"/>
            <a:r>
              <a:rPr lang="en-US" sz="2400" b="1" dirty="0" smtClean="0"/>
              <a:t>Text</a:t>
            </a:r>
            <a:r>
              <a:rPr lang="en-US" sz="2400" dirty="0" smtClean="0"/>
              <a:t> – assigned to fixed-length fields that hold character data</a:t>
            </a:r>
          </a:p>
          <a:p>
            <a:pPr lvl="1"/>
            <a:r>
              <a:rPr lang="en-US" sz="2400" b="1" dirty="0" smtClean="0"/>
              <a:t>Memo</a:t>
            </a:r>
            <a:r>
              <a:rPr lang="en-US" sz="2400" dirty="0" smtClean="0"/>
              <a:t> – provides a variable-length field for user comments</a:t>
            </a:r>
          </a:p>
          <a:p>
            <a:pPr lvl="1"/>
            <a:r>
              <a:rPr lang="en-US" sz="2400" b="1" dirty="0" smtClean="0"/>
              <a:t>Logical (Boolean) </a:t>
            </a:r>
            <a:r>
              <a:rPr lang="en-US" sz="2400" dirty="0" smtClean="0"/>
              <a:t>– used for true/false and yes/no data</a:t>
            </a:r>
          </a:p>
          <a:p>
            <a:pPr lvl="1"/>
            <a:r>
              <a:rPr lang="en-US" sz="2400" b="1" dirty="0" smtClean="0"/>
              <a:t>BLOB (binary language object) </a:t>
            </a:r>
            <a:r>
              <a:rPr lang="en-US" sz="2400" dirty="0" smtClean="0"/>
              <a:t>– can be any type of data</a:t>
            </a:r>
          </a:p>
          <a:p>
            <a:pPr lvl="1"/>
            <a:r>
              <a:rPr lang="en-US" sz="2400" b="1" dirty="0" smtClean="0"/>
              <a:t>Hyperlink</a:t>
            </a:r>
            <a:r>
              <a:rPr lang="en-US" sz="2400" dirty="0" smtClean="0"/>
              <a:t> – stores URLs used to link from a database to a Web page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called </a:t>
            </a:r>
            <a:r>
              <a:rPr lang="en-US" b="1" dirty="0" smtClean="0"/>
              <a:t>normalization</a:t>
            </a:r>
            <a:r>
              <a:rPr lang="en-US" dirty="0" smtClean="0"/>
              <a:t> helps database designers create a database structure that minimizes storage space and increases processing efficiency</a:t>
            </a:r>
          </a:p>
          <a:p>
            <a:r>
              <a:rPr lang="en-US" dirty="0" smtClean="0"/>
              <a:t>The goal of normalization is to minimize </a:t>
            </a:r>
            <a:r>
              <a:rPr lang="en-US" b="1" dirty="0" smtClean="0"/>
              <a:t>data redundancy</a:t>
            </a:r>
            <a:r>
              <a:rPr lang="en-US" dirty="0" smtClean="0"/>
              <a:t>—the amount of data that is duplicated in a database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and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table’s </a:t>
            </a:r>
            <a:r>
              <a:rPr lang="en-US" sz="2800" b="1" dirty="0" smtClean="0"/>
              <a:t>physical sort order</a:t>
            </a:r>
            <a:r>
              <a:rPr lang="en-US" sz="2800" dirty="0" smtClean="0"/>
              <a:t> is the order in which data are arranged on storage devices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sort key </a:t>
            </a:r>
            <a:r>
              <a:rPr lang="en-US" sz="2800" dirty="0" smtClean="0"/>
              <a:t>is the column of data that is used as the basis for rearranging the data</a:t>
            </a:r>
          </a:p>
          <a:p>
            <a:r>
              <a:rPr lang="en-US" sz="2800" dirty="0" smtClean="0"/>
              <a:t>Sorted tables produce faster queries and updates using clever algorithms to find data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database index </a:t>
            </a:r>
            <a:r>
              <a:rPr lang="en-US" sz="2800" dirty="0" smtClean="0"/>
              <a:t>contains a list of keys, and each key provides a pointer to the data that contains the rest of the fields related to that key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the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447800"/>
            <a:ext cx="8750300" cy="990600"/>
          </a:xfrm>
        </p:spPr>
        <p:txBody>
          <a:bodyPr/>
          <a:lstStyle/>
          <a:p>
            <a:r>
              <a:rPr lang="en-US" dirty="0" smtClean="0"/>
              <a:t>The following guidelines list strategies for producing well designed database interfaces: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067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48600" y="5943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the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8883123" cy="318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Operational and Analytical Databases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operational database</a:t>
            </a:r>
            <a:r>
              <a:rPr lang="en-US" dirty="0" smtClean="0"/>
              <a:t> is used to collect, modify, and maintain data on a daily basis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analytical database</a:t>
            </a:r>
            <a:r>
              <a:rPr lang="en-US" dirty="0" smtClean="0"/>
              <a:t> is used to collect data that will be used for spotting trends that offer insights for tactical and strategic business decisions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228600"/>
            <a:ext cx="8340725" cy="1047750"/>
          </a:xfrm>
        </p:spPr>
        <p:txBody>
          <a:bodyPr/>
          <a:lstStyle/>
          <a:p>
            <a:r>
              <a:rPr lang="en-US" dirty="0" smtClean="0"/>
              <a:t>Designing the Interface</a:t>
            </a:r>
            <a:endParaRPr lang="en-US" dirty="0"/>
          </a:p>
        </p:txBody>
      </p:sp>
      <p:pic>
        <p:nvPicPr>
          <p:cNvPr id="6" name="Content Placeholder 5" descr="Fig10-39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7165"/>
          <a:stretch>
            <a:fillRect/>
          </a:stretch>
        </p:blipFill>
        <p:spPr>
          <a:xfrm>
            <a:off x="990600" y="1295400"/>
            <a:ext cx="6934200" cy="49412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867400"/>
            <a:ext cx="5714999" cy="2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Report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report is a printed or screen-based list of some or all of the data in a database</a:t>
            </a:r>
          </a:p>
          <a:p>
            <a:r>
              <a:rPr lang="en-US" dirty="0" smtClean="0"/>
              <a:t>Most DBMSs include a </a:t>
            </a:r>
            <a:r>
              <a:rPr lang="en-US" b="1" dirty="0" smtClean="0"/>
              <a:t>report generator</a:t>
            </a:r>
            <a:r>
              <a:rPr lang="en-US" dirty="0" smtClean="0"/>
              <a:t>, which is a software tool for specifying the content and format for a database report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report template</a:t>
            </a:r>
            <a:r>
              <a:rPr lang="en-US" dirty="0" smtClean="0"/>
              <a:t> contains the outline or general specifications for a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D: SQL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SQL Basics</a:t>
            </a:r>
          </a:p>
          <a:p>
            <a:r>
              <a:rPr lang="en-US" sz="4400" dirty="0" smtClean="0"/>
              <a:t>Adding Records</a:t>
            </a:r>
          </a:p>
          <a:p>
            <a:r>
              <a:rPr lang="en-US" sz="4400" dirty="0" smtClean="0"/>
              <a:t>Searching for Information</a:t>
            </a:r>
          </a:p>
          <a:p>
            <a:r>
              <a:rPr lang="en-US" sz="4400" dirty="0" smtClean="0"/>
              <a:t>Updating Fields</a:t>
            </a:r>
          </a:p>
          <a:p>
            <a:r>
              <a:rPr lang="en-US" sz="4400" dirty="0" smtClean="0"/>
              <a:t>Joining Tables</a:t>
            </a:r>
          </a:p>
          <a:p>
            <a:pPr>
              <a:buNone/>
            </a:pP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Commands processed by the DBMS are issued using computer programming languages designed for databases</a:t>
            </a:r>
          </a:p>
          <a:p>
            <a:r>
              <a:rPr lang="en-US" sz="2800" dirty="0" smtClean="0"/>
              <a:t>These languages are sometimes called </a:t>
            </a:r>
            <a:r>
              <a:rPr lang="en-US" sz="2800" b="1" dirty="0" smtClean="0"/>
              <a:t>query languages</a:t>
            </a:r>
            <a:r>
              <a:rPr lang="en-US" sz="2800" dirty="0" smtClean="0"/>
              <a:t> because one of their main capabilities is to request data from a database</a:t>
            </a:r>
          </a:p>
          <a:p>
            <a:r>
              <a:rPr lang="en-US" sz="2800" dirty="0" smtClean="0"/>
              <a:t>The database client software collects input from the user and then converts it into an </a:t>
            </a:r>
            <a:r>
              <a:rPr lang="en-US" sz="2800" b="1" dirty="0" smtClean="0"/>
              <a:t>SQL query</a:t>
            </a:r>
            <a:r>
              <a:rPr lang="en-US" sz="2800" dirty="0" smtClean="0"/>
              <a:t>, which can operate directly on the database to carry out the user’s instructions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371600"/>
            <a:ext cx="8750300" cy="4953000"/>
          </a:xfrm>
        </p:spPr>
        <p:txBody>
          <a:bodyPr/>
          <a:lstStyle/>
          <a:p>
            <a:r>
              <a:rPr lang="en-US" sz="2800" dirty="0" smtClean="0"/>
              <a:t>The SQL query language provides a collection of special command words called </a:t>
            </a:r>
            <a:r>
              <a:rPr lang="en-US" sz="2800" b="1" dirty="0" smtClean="0"/>
              <a:t>SQL keywords</a:t>
            </a:r>
            <a:r>
              <a:rPr lang="en-US" sz="2800" dirty="0" smtClean="0"/>
              <a:t>, such as SELECT, FROM, INSERT, and WHERE</a:t>
            </a:r>
          </a:p>
          <a:p>
            <a:r>
              <a:rPr lang="en-US" sz="2800" dirty="0" smtClean="0"/>
              <a:t>Most SQL queries can be divided into three simple elements that specify an action, the name of a database table, and a set of parameters</a:t>
            </a:r>
          </a:p>
          <a:p>
            <a:r>
              <a:rPr lang="en-US" sz="2800" dirty="0" smtClean="0"/>
              <a:t>An SQL query begins with an action keyword, or </a:t>
            </a:r>
            <a:r>
              <a:rPr lang="en-US" sz="2800" b="1" dirty="0" smtClean="0"/>
              <a:t>command</a:t>
            </a:r>
            <a:r>
              <a:rPr lang="en-US" sz="2800" dirty="0" smtClean="0"/>
              <a:t>, which specifies the operation you want carried out</a:t>
            </a:r>
          </a:p>
          <a:p>
            <a:r>
              <a:rPr lang="en-US" sz="2800" b="1" dirty="0" smtClean="0"/>
              <a:t>Parameters</a:t>
            </a:r>
            <a:r>
              <a:rPr lang="en-US" sz="2800" dirty="0" smtClean="0"/>
              <a:t> are detailed specifications for a command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Basics</a:t>
            </a:r>
            <a:endParaRPr lang="en-US" dirty="0"/>
          </a:p>
        </p:txBody>
      </p:sp>
      <p:pic>
        <p:nvPicPr>
          <p:cNvPr id="6" name="Content Placeholder 5" descr="Fig10-4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533" y="1752600"/>
            <a:ext cx="8722067" cy="414046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404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database record contains information about an entity, such as a customer, an online purchase, an ATM withdrawal, or a social media post</a:t>
            </a:r>
          </a:p>
          <a:p>
            <a:r>
              <a:rPr lang="en-US" dirty="0" smtClean="0"/>
              <a:t>The data is bundled into an SQL statement that is handled by the DBMS</a:t>
            </a:r>
          </a:p>
          <a:p>
            <a:r>
              <a:rPr lang="en-US" dirty="0" smtClean="0"/>
              <a:t>Using the </a:t>
            </a:r>
            <a:r>
              <a:rPr lang="en-US" b="1" dirty="0" smtClean="0"/>
              <a:t>INSERT</a:t>
            </a:r>
            <a:r>
              <a:rPr lang="en-US" dirty="0" smtClean="0"/>
              <a:t> command, a user can add data to a record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750300" cy="4614863"/>
          </a:xfrm>
        </p:spPr>
        <p:txBody>
          <a:bodyPr/>
          <a:lstStyle/>
          <a:p>
            <a:r>
              <a:rPr lang="en-US" dirty="0" smtClean="0"/>
              <a:t>One of the most common database operations is to query for particular record or a group of records by using the </a:t>
            </a:r>
            <a:r>
              <a:rPr lang="en-US" b="1" dirty="0" smtClean="0"/>
              <a:t>SELECT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The database client software uses a search specification to create the SQL query; a result is generated for this query</a:t>
            </a:r>
          </a:p>
          <a:p>
            <a:r>
              <a:rPr lang="en-US" dirty="0" smtClean="0"/>
              <a:t>SQL uses </a:t>
            </a:r>
            <a:r>
              <a:rPr lang="en-US" b="1" dirty="0" smtClean="0"/>
              <a:t>Boolean operators </a:t>
            </a:r>
            <a:r>
              <a:rPr lang="en-US" dirty="0" smtClean="0"/>
              <a:t>such as AND, OR, and NOT to form complex queries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Updates and modifications to the contents of a database field are made by using the SQL </a:t>
            </a:r>
            <a:r>
              <a:rPr lang="en-US" b="1" dirty="0" smtClean="0"/>
              <a:t>UPDATE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The UPDATE function works only for records that have similar characteristics</a:t>
            </a:r>
          </a:p>
          <a:p>
            <a:r>
              <a:rPr lang="en-US" dirty="0" smtClean="0"/>
              <a:t>Custom programming is required to perform global operations on information that does not have any similar characteristics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14863"/>
          </a:xfrm>
        </p:spPr>
        <p:txBody>
          <a:bodyPr/>
          <a:lstStyle/>
          <a:p>
            <a:r>
              <a:rPr lang="en-US" sz="3000" dirty="0" smtClean="0"/>
              <a:t>In SQL terminology, creating a relationship between tables is referred to as </a:t>
            </a:r>
            <a:r>
              <a:rPr lang="en-US" sz="3000" b="1" dirty="0" smtClean="0"/>
              <a:t>joining tables</a:t>
            </a:r>
          </a:p>
          <a:p>
            <a:r>
              <a:rPr lang="en-US" sz="3000" dirty="0" smtClean="0"/>
              <a:t>The SQL </a:t>
            </a:r>
            <a:r>
              <a:rPr lang="en-US" sz="3000" b="1" dirty="0" smtClean="0"/>
              <a:t>JOIN</a:t>
            </a:r>
            <a:r>
              <a:rPr lang="en-US" sz="3000" dirty="0" smtClean="0"/>
              <a:t> command allows users to temporarily join and simultaneously access the data in more than one table</a:t>
            </a:r>
          </a:p>
          <a:p>
            <a:r>
              <a:rPr lang="en-US" sz="3000" dirty="0" smtClean="0"/>
              <a:t>When joining two tables, the convention is to use </a:t>
            </a:r>
            <a:r>
              <a:rPr lang="en-US" sz="3000" b="1" dirty="0" smtClean="0"/>
              <a:t>dot notation</a:t>
            </a:r>
            <a:r>
              <a:rPr lang="en-US" sz="3000" dirty="0" smtClean="0"/>
              <a:t> for field names; SQL uses dot notation to make distinctions between data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152400"/>
            <a:ext cx="8340725" cy="1047750"/>
          </a:xfrm>
        </p:spPr>
        <p:txBody>
          <a:bodyPr/>
          <a:lstStyle/>
          <a:p>
            <a:r>
              <a:rPr lang="en-US" sz="3200" dirty="0" smtClean="0"/>
              <a:t>Operational and Analytical Databases</a:t>
            </a:r>
            <a:endParaRPr lang="en-US" sz="3200" dirty="0"/>
          </a:p>
        </p:txBody>
      </p:sp>
      <p:pic>
        <p:nvPicPr>
          <p:cNvPr id="6" name="Content Placeholder 5" descr="Fig10-0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578730" cy="487850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066800"/>
            <a:ext cx="4714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E: Big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Big Data Basics</a:t>
            </a:r>
          </a:p>
          <a:p>
            <a:r>
              <a:rPr lang="en-US" sz="4400" dirty="0" smtClean="0"/>
              <a:t>Big Data Analytics</a:t>
            </a:r>
          </a:p>
          <a:p>
            <a:r>
              <a:rPr lang="en-US" sz="4400" dirty="0" smtClean="0"/>
              <a:t>NoSQL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Big data </a:t>
            </a:r>
            <a:r>
              <a:rPr lang="en-US" dirty="0" smtClean="0"/>
              <a:t>refers to the huge collections of data that are difficult to process, analyze, and manage using conventional database tools</a:t>
            </a:r>
          </a:p>
          <a:p>
            <a:r>
              <a:rPr lang="en-US" dirty="0" smtClean="0"/>
              <a:t>An example of big data is the 1 million transactions generated by Walmart sales registers every hour</a:t>
            </a:r>
          </a:p>
          <a:p>
            <a:r>
              <a:rPr lang="en-US" dirty="0" smtClean="0"/>
              <a:t>Big data is a relatively new phenomenon that businesses are just beginning to deal with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data is characterized as having: </a:t>
            </a:r>
          </a:p>
          <a:p>
            <a:pPr lvl="1"/>
            <a:r>
              <a:rPr lang="en-US" sz="3200" dirty="0" smtClean="0"/>
              <a:t>High Volume</a:t>
            </a:r>
          </a:p>
          <a:p>
            <a:pPr lvl="1"/>
            <a:r>
              <a:rPr lang="en-US" sz="3200" dirty="0" smtClean="0"/>
              <a:t>High Velocity</a:t>
            </a:r>
          </a:p>
          <a:p>
            <a:pPr lvl="1"/>
            <a:r>
              <a:rPr lang="en-US" sz="3200" dirty="0" smtClean="0"/>
              <a:t>Diversified Variety</a:t>
            </a:r>
          </a:p>
          <a:p>
            <a:pPr lvl="1"/>
            <a:r>
              <a:rPr lang="en-US" sz="3200" dirty="0" smtClean="0"/>
              <a:t>Unknown Veracity</a:t>
            </a:r>
          </a:p>
          <a:p>
            <a:pPr lvl="1"/>
            <a:r>
              <a:rPr lang="en-US" sz="3200" dirty="0" smtClean="0"/>
              <a:t>Low-density Value (low-density data refers to large volumes of data containing unimportant details)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Mainstream big data exploration produces commercial benefits</a:t>
            </a:r>
          </a:p>
          <a:p>
            <a:r>
              <a:rPr lang="en-US" dirty="0" smtClean="0"/>
              <a:t>A high percentage of today’s expenditures on big data are for technologies that enhance the customer experience and provide targeted marketing solutions</a:t>
            </a:r>
          </a:p>
          <a:p>
            <a:r>
              <a:rPr lang="en-US" dirty="0" smtClean="0"/>
              <a:t>Real-time analysis and decision making are popular reasons to invest in big data technologies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Analytics</a:t>
            </a:r>
            <a:endParaRPr lang="en-US" dirty="0"/>
          </a:p>
        </p:txBody>
      </p:sp>
      <p:pic>
        <p:nvPicPr>
          <p:cNvPr id="6" name="Content Placeholder 5" descr="Fig10-5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8751769" cy="29110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3228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 </a:t>
            </a:r>
            <a:r>
              <a:rPr lang="en-US" b="1" dirty="0" smtClean="0"/>
              <a:t>NoSQL</a:t>
            </a:r>
            <a:r>
              <a:rPr lang="en-US" dirty="0" smtClean="0"/>
              <a:t> is used to refer to a group of technologies for managing databases that do not adhere to the relational model and standard SQL query language</a:t>
            </a:r>
          </a:p>
          <a:p>
            <a:r>
              <a:rPr lang="en-US" dirty="0" smtClean="0"/>
              <a:t>NoSQL technologies are effective for building and managing non-relational databases containing big data that may be unstructured and may be distributed across multiple servers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</a:t>
            </a:r>
            <a:endParaRPr lang="en-US" dirty="0"/>
          </a:p>
        </p:txBody>
      </p:sp>
      <p:pic>
        <p:nvPicPr>
          <p:cNvPr id="6" name="Content Placeholder 5" descr="Fig10-5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742092" cy="45111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3533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Unstructured and semi-structured data—such as tweets, email messages, blog posts, and videos—are difficult to mold into fixed structures</a:t>
            </a:r>
          </a:p>
          <a:p>
            <a:r>
              <a:rPr lang="en-US" sz="2800" dirty="0" smtClean="0"/>
              <a:t>Relational databases are organized according to a </a:t>
            </a:r>
            <a:r>
              <a:rPr lang="en-US" sz="2800" b="1" dirty="0" smtClean="0"/>
              <a:t>schema</a:t>
            </a:r>
            <a:r>
              <a:rPr lang="en-US" sz="2800" dirty="0" smtClean="0"/>
              <a:t>, which is a blueprint for its structure; rows, columns, and tables of a database are part of its schema</a:t>
            </a:r>
          </a:p>
          <a:p>
            <a:r>
              <a:rPr lang="en-US" sz="2800" dirty="0" smtClean="0"/>
              <a:t>NoSQL tools create </a:t>
            </a:r>
            <a:r>
              <a:rPr lang="en-US" sz="2800" b="1" dirty="0" smtClean="0"/>
              <a:t>schema-less databases</a:t>
            </a:r>
            <a:r>
              <a:rPr lang="en-US" sz="2800" dirty="0" smtClean="0"/>
              <a:t>, allowing data structures such as fields to be added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simplest structure for storing data in a NoSQL database is the </a:t>
            </a:r>
            <a:r>
              <a:rPr lang="en-US" b="1" dirty="0" smtClean="0"/>
              <a:t>key-value data model</a:t>
            </a:r>
            <a:r>
              <a:rPr lang="en-US" dirty="0" smtClean="0"/>
              <a:t>; each data item has a key that is a unique identifier similar to a relational database key such as </a:t>
            </a:r>
            <a:r>
              <a:rPr lang="en-US" dirty="0" err="1" smtClean="0"/>
              <a:t>CustomerID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column-oriented data model </a:t>
            </a:r>
            <a:r>
              <a:rPr lang="en-US" dirty="0" smtClean="0"/>
              <a:t>stores data in columns, rather than in rows, so it works well in situations where the focus is on analysis of chunks of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 NoSQL tools include:</a:t>
            </a:r>
          </a:p>
          <a:p>
            <a:pPr lvl="1"/>
            <a:r>
              <a:rPr lang="en-US" dirty="0" smtClean="0"/>
              <a:t>MongoDB</a:t>
            </a:r>
          </a:p>
          <a:p>
            <a:pPr lvl="1"/>
            <a:r>
              <a:rPr lang="en-US" dirty="0" smtClean="0"/>
              <a:t>Cassandra</a:t>
            </a:r>
          </a:p>
          <a:p>
            <a:pPr lvl="1"/>
            <a:r>
              <a:rPr lang="en-US" dirty="0" smtClean="0"/>
              <a:t>Hbase</a:t>
            </a:r>
          </a:p>
          <a:p>
            <a:pPr lvl="1"/>
            <a:r>
              <a:rPr lang="en-US" dirty="0" smtClean="0"/>
              <a:t>Neo4j</a:t>
            </a:r>
          </a:p>
          <a:p>
            <a:pPr lvl="1"/>
            <a:r>
              <a:rPr lang="en-US" dirty="0" smtClean="0"/>
              <a:t>SimpleDB</a:t>
            </a:r>
          </a:p>
          <a:p>
            <a:pPr lvl="1"/>
            <a:r>
              <a:rPr lang="en-US" dirty="0" smtClean="0"/>
              <a:t>Hive</a:t>
            </a:r>
          </a:p>
          <a:p>
            <a:pPr lvl="1"/>
            <a:r>
              <a:rPr lang="en-US" dirty="0" smtClean="0"/>
              <a:t>Google Big Table</a:t>
            </a:r>
          </a:p>
          <a:p>
            <a:pPr lvl="1"/>
            <a:r>
              <a:rPr lang="en-US" dirty="0" smtClean="0"/>
              <a:t>Voldemort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Operational and Analytical Databases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databases perform the following:</a:t>
            </a:r>
          </a:p>
          <a:p>
            <a:pPr lvl="1"/>
            <a:r>
              <a:rPr lang="en-US" dirty="0" smtClean="0"/>
              <a:t>Collect and store data</a:t>
            </a:r>
          </a:p>
          <a:p>
            <a:pPr lvl="1"/>
            <a:r>
              <a:rPr lang="en-US" dirty="0" smtClean="0"/>
              <a:t>View data</a:t>
            </a:r>
          </a:p>
          <a:p>
            <a:pPr lvl="1"/>
            <a:r>
              <a:rPr lang="en-US" dirty="0" smtClean="0"/>
              <a:t>Find data</a:t>
            </a:r>
          </a:p>
          <a:p>
            <a:pPr lvl="1"/>
            <a:r>
              <a:rPr lang="en-US" dirty="0" smtClean="0"/>
              <a:t>Update data</a:t>
            </a:r>
          </a:p>
          <a:p>
            <a:pPr lvl="1"/>
            <a:r>
              <a:rPr lang="en-US" dirty="0" smtClean="0"/>
              <a:t>Organize data</a:t>
            </a:r>
          </a:p>
          <a:p>
            <a:pPr lvl="1"/>
            <a:r>
              <a:rPr lang="en-US" dirty="0" smtClean="0"/>
              <a:t>Distribute data</a:t>
            </a:r>
          </a:p>
          <a:p>
            <a:pPr lvl="1"/>
            <a:r>
              <a:rPr lang="en-US" dirty="0" smtClean="0"/>
              <a:t>Move or remove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Unit 10 Complete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Operational and Analytical Databases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2679700"/>
          </a:xfrm>
        </p:spPr>
        <p:txBody>
          <a:bodyPr/>
          <a:lstStyle/>
          <a:p>
            <a:r>
              <a:rPr lang="en-US" dirty="0" smtClean="0"/>
              <a:t>Analytical databases store data that is used by corporate executives, strategic planners, and other workers to examine business metrics</a:t>
            </a:r>
          </a:p>
          <a:p>
            <a:r>
              <a:rPr lang="en-US" dirty="0" smtClean="0"/>
              <a:t>Decision makers can access analytical databases using an </a:t>
            </a:r>
            <a:r>
              <a:rPr lang="en-US" b="1" dirty="0" smtClean="0"/>
              <a:t>executive dashboard</a:t>
            </a:r>
            <a:r>
              <a:rPr lang="en-US" dirty="0" smtClean="0"/>
              <a:t>, provided by software such as iDashboards, which uses tools for visually displaying query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228600"/>
            <a:ext cx="8340725" cy="1047750"/>
          </a:xfrm>
        </p:spPr>
        <p:txBody>
          <a:bodyPr/>
          <a:lstStyle/>
          <a:p>
            <a:r>
              <a:rPr lang="en-US" sz="3200" dirty="0" smtClean="0"/>
              <a:t>Operational and Analytical Databases</a:t>
            </a:r>
            <a:endParaRPr lang="en-US" sz="3200" dirty="0"/>
          </a:p>
        </p:txBody>
      </p:sp>
      <p:pic>
        <p:nvPicPr>
          <p:cNvPr id="6" name="Content Placeholder 5" descr="Fig10-0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391626" cy="463007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95400"/>
            <a:ext cx="55054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Operational and Analytical Databases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Analytical databases perform the following:</a:t>
            </a:r>
          </a:p>
          <a:p>
            <a:pPr lvl="1"/>
            <a:r>
              <a:rPr lang="en-US" sz="3200" dirty="0" smtClean="0"/>
              <a:t>Find relationships and patterns using data mining</a:t>
            </a:r>
          </a:p>
          <a:p>
            <a:pPr lvl="1"/>
            <a:r>
              <a:rPr lang="en-US" sz="3200" dirty="0" smtClean="0"/>
              <a:t>Make predictions using predictive analytics</a:t>
            </a:r>
          </a:p>
          <a:p>
            <a:pPr lvl="1"/>
            <a:r>
              <a:rPr lang="en-US" sz="3200" dirty="0" smtClean="0"/>
              <a:t>Examine multiple factors using OLAP (online analytical processing)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10: Databases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2016">
  <a:themeElements>
    <a:clrScheme name="np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np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NP2016</Template>
  <TotalTime>181</TotalTime>
  <Words>2560</Words>
  <Application>Microsoft Office PowerPoint</Application>
  <PresentationFormat>On-screen Show (4:3)</PresentationFormat>
  <Paragraphs>334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Arial Narrow</vt:lpstr>
      <vt:lpstr>Arial Rounded MT Bold</vt:lpstr>
      <vt:lpstr>Calibri</vt:lpstr>
      <vt:lpstr>Wingdings</vt:lpstr>
      <vt:lpstr>Wingdings 2</vt:lpstr>
      <vt:lpstr>NP2016</vt:lpstr>
      <vt:lpstr>Unit 10 Databases</vt:lpstr>
      <vt:lpstr>Unit Contents</vt:lpstr>
      <vt:lpstr>Section A: Database Basics </vt:lpstr>
      <vt:lpstr>Operational and Analytical Databases</vt:lpstr>
      <vt:lpstr>Operational and Analytical Databases</vt:lpstr>
      <vt:lpstr>Operational and Analytical Databases</vt:lpstr>
      <vt:lpstr>Operational and Analytical Databases</vt:lpstr>
      <vt:lpstr>Operational and Analytical Databases</vt:lpstr>
      <vt:lpstr>Operational and Analytical Databases</vt:lpstr>
      <vt:lpstr>Database Models</vt:lpstr>
      <vt:lpstr>Database Models</vt:lpstr>
      <vt:lpstr>Database Models</vt:lpstr>
      <vt:lpstr>Database Models</vt:lpstr>
      <vt:lpstr>Database Models</vt:lpstr>
      <vt:lpstr>Database Models</vt:lpstr>
      <vt:lpstr>Database Models</vt:lpstr>
      <vt:lpstr>Database Models</vt:lpstr>
      <vt:lpstr>Database Models</vt:lpstr>
      <vt:lpstr>Section B: Database Tools </vt:lpstr>
      <vt:lpstr>Database Tool Basics</vt:lpstr>
      <vt:lpstr>Database Tool Basics</vt:lpstr>
      <vt:lpstr>Dedicated Applications</vt:lpstr>
      <vt:lpstr>Dedicated Applications</vt:lpstr>
      <vt:lpstr>Word Processor Data Tools</vt:lpstr>
      <vt:lpstr>Word Processor Data Tools</vt:lpstr>
      <vt:lpstr>Spreadsheet Data Tools</vt:lpstr>
      <vt:lpstr>Spreadsheet Data Tools</vt:lpstr>
      <vt:lpstr>Database Management Systems</vt:lpstr>
      <vt:lpstr>Database Management Systems</vt:lpstr>
      <vt:lpstr>Database Management Systems</vt:lpstr>
      <vt:lpstr>Section C: Database Design</vt:lpstr>
      <vt:lpstr>Defining Fields</vt:lpstr>
      <vt:lpstr>Defining Fields</vt:lpstr>
      <vt:lpstr>Data Types</vt:lpstr>
      <vt:lpstr>Data Types</vt:lpstr>
      <vt:lpstr>Normalization</vt:lpstr>
      <vt:lpstr>Sorting and Indexing</vt:lpstr>
      <vt:lpstr>Designing the Interface</vt:lpstr>
      <vt:lpstr>Designing the Interface</vt:lpstr>
      <vt:lpstr>Designing the Interface</vt:lpstr>
      <vt:lpstr>Designing Report Templates</vt:lpstr>
      <vt:lpstr>Section D: SQL </vt:lpstr>
      <vt:lpstr>SQL Basics</vt:lpstr>
      <vt:lpstr>SQL Basics</vt:lpstr>
      <vt:lpstr>SQL Basics</vt:lpstr>
      <vt:lpstr>Adding Records</vt:lpstr>
      <vt:lpstr>Searching for Information</vt:lpstr>
      <vt:lpstr>Updating Fields</vt:lpstr>
      <vt:lpstr>Joining Tables</vt:lpstr>
      <vt:lpstr>Section E: Big Data </vt:lpstr>
      <vt:lpstr>Big Data Basics</vt:lpstr>
      <vt:lpstr>Big Data Basics</vt:lpstr>
      <vt:lpstr>Big Data Analytics</vt:lpstr>
      <vt:lpstr>Big Data Analytics</vt:lpstr>
      <vt:lpstr>NoSQL</vt:lpstr>
      <vt:lpstr>NoSQL</vt:lpstr>
      <vt:lpstr>NoSQL</vt:lpstr>
      <vt:lpstr>NoSQL</vt:lpstr>
      <vt:lpstr>NoSQL</vt:lpstr>
      <vt:lpstr>Unit 10 Complete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 Databases</dc:title>
  <dc:creator>Kate</dc:creator>
  <cp:lastModifiedBy>Hunt, Marjorie</cp:lastModifiedBy>
  <cp:revision>32</cp:revision>
  <dcterms:created xsi:type="dcterms:W3CDTF">2006-08-16T00:00:00Z</dcterms:created>
  <dcterms:modified xsi:type="dcterms:W3CDTF">2016-03-03T20:31:51Z</dcterms:modified>
</cp:coreProperties>
</file>