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6" r:id="rId2"/>
    <p:sldId id="257" r:id="rId3"/>
    <p:sldId id="258" r:id="rId4"/>
    <p:sldId id="263" r:id="rId5"/>
    <p:sldId id="287" r:id="rId6"/>
    <p:sldId id="310" r:id="rId7"/>
    <p:sldId id="264" r:id="rId8"/>
    <p:sldId id="266" r:id="rId9"/>
    <p:sldId id="288" r:id="rId10"/>
    <p:sldId id="292" r:id="rId11"/>
    <p:sldId id="311" r:id="rId12"/>
    <p:sldId id="291" r:id="rId13"/>
    <p:sldId id="290" r:id="rId14"/>
    <p:sldId id="312" r:id="rId15"/>
    <p:sldId id="313" r:id="rId16"/>
    <p:sldId id="265" r:id="rId17"/>
    <p:sldId id="293" r:id="rId18"/>
    <p:sldId id="314" r:id="rId19"/>
    <p:sldId id="294" r:id="rId20"/>
    <p:sldId id="262" r:id="rId21"/>
    <p:sldId id="267" r:id="rId22"/>
    <p:sldId id="297" r:id="rId23"/>
    <p:sldId id="319" r:id="rId24"/>
    <p:sldId id="296" r:id="rId25"/>
    <p:sldId id="295" r:id="rId26"/>
    <p:sldId id="321" r:id="rId27"/>
    <p:sldId id="268" r:id="rId28"/>
    <p:sldId id="322" r:id="rId29"/>
    <p:sldId id="298" r:id="rId30"/>
    <p:sldId id="315" r:id="rId31"/>
    <p:sldId id="323" r:id="rId32"/>
    <p:sldId id="270" r:id="rId33"/>
    <p:sldId id="299" r:id="rId34"/>
    <p:sldId id="300" r:id="rId35"/>
    <p:sldId id="269" r:id="rId36"/>
    <p:sldId id="324" r:id="rId37"/>
    <p:sldId id="261" r:id="rId38"/>
    <p:sldId id="274" r:id="rId39"/>
    <p:sldId id="303" r:id="rId40"/>
    <p:sldId id="325" r:id="rId41"/>
    <p:sldId id="302" r:id="rId42"/>
    <p:sldId id="271" r:id="rId43"/>
    <p:sldId id="326" r:id="rId44"/>
    <p:sldId id="273" r:id="rId45"/>
    <p:sldId id="327" r:id="rId46"/>
    <p:sldId id="305" r:id="rId47"/>
    <p:sldId id="328" r:id="rId48"/>
    <p:sldId id="329" r:id="rId49"/>
    <p:sldId id="306" r:id="rId50"/>
    <p:sldId id="330" r:id="rId51"/>
    <p:sldId id="272" r:id="rId52"/>
    <p:sldId id="260" r:id="rId53"/>
    <p:sldId id="275" r:id="rId54"/>
    <p:sldId id="331" r:id="rId55"/>
    <p:sldId id="307" r:id="rId56"/>
    <p:sldId id="316" r:id="rId57"/>
    <p:sldId id="279" r:id="rId58"/>
    <p:sldId id="278" r:id="rId59"/>
    <p:sldId id="332" r:id="rId60"/>
    <p:sldId id="309" r:id="rId61"/>
    <p:sldId id="333" r:id="rId62"/>
    <p:sldId id="277" r:id="rId63"/>
    <p:sldId id="276" r:id="rId64"/>
    <p:sldId id="259" r:id="rId65"/>
    <p:sldId id="280" r:id="rId66"/>
    <p:sldId id="317" r:id="rId67"/>
    <p:sldId id="318" r:id="rId68"/>
    <p:sldId id="285" r:id="rId69"/>
    <p:sldId id="334" r:id="rId70"/>
    <p:sldId id="335" r:id="rId71"/>
    <p:sldId id="336" r:id="rId72"/>
    <p:sldId id="284" r:id="rId73"/>
    <p:sldId id="337" r:id="rId74"/>
    <p:sldId id="283" r:id="rId75"/>
    <p:sldId id="338" r:id="rId76"/>
    <p:sldId id="281" r:id="rId77"/>
    <p:sldId id="339" r:id="rId78"/>
    <p:sldId id="282" r:id="rId79"/>
    <p:sldId id="28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67F"/>
    <a:srgbClr val="2CD4B4"/>
    <a:srgbClr val="25B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993D7-EFC4-4DE4-945C-D50BE3DC8EA5}" type="datetimeFigureOut">
              <a:rPr lang="en-US" smtClean="0"/>
              <a:pPr/>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F3439-10B1-476E-A643-44101C779A52}" type="slidenum">
              <a:rPr lang="en-US" smtClean="0"/>
              <a:pPr/>
              <a:t>‹#›</a:t>
            </a:fld>
            <a:endParaRPr lang="en-US"/>
          </a:p>
        </p:txBody>
      </p:sp>
    </p:spTree>
    <p:extLst>
      <p:ext uri="{BB962C8B-B14F-4D97-AF65-F5344CB8AC3E}">
        <p14:creationId xmlns:p14="http://schemas.microsoft.com/office/powerpoint/2010/main" val="54678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1"/>
          <p:cNvSpPr/>
          <p:nvPr/>
        </p:nvSpPr>
        <p:spPr>
          <a:xfrm>
            <a:off x="0" y="6324600"/>
            <a:ext cx="9144000" cy="533400"/>
          </a:xfrm>
          <a:prstGeom prst="rect">
            <a:avLst/>
          </a:prstGeom>
          <a:solidFill>
            <a:srgbClr val="2BA182"/>
          </a:solidFill>
          <a:ln>
            <a:solidFill>
              <a:srgbClr val="1E8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43800" y="228600"/>
            <a:ext cx="1447800" cy="179388"/>
          </a:xfrm>
          <a:prstGeom prst="rect">
            <a:avLst/>
          </a:prstGeom>
          <a:noFill/>
          <a:ln w="9525">
            <a:noFill/>
            <a:miter lim="800000"/>
            <a:headEnd/>
            <a:tailEnd/>
          </a:ln>
        </p:spPr>
      </p:pic>
      <p:sp>
        <p:nvSpPr>
          <p:cNvPr id="5" name="TextBox 13"/>
          <p:cNvSpPr txBox="1"/>
          <p:nvPr/>
        </p:nvSpPr>
        <p:spPr>
          <a:xfrm>
            <a:off x="0" y="3048000"/>
            <a:ext cx="9144000" cy="923330"/>
          </a:xfrm>
          <a:prstGeom prst="rect">
            <a:avLst/>
          </a:prstGeom>
          <a:noFill/>
        </p:spPr>
        <p:txBody>
          <a:bodyPr>
            <a:spAutoFit/>
          </a:bodyPr>
          <a:lstStyle/>
          <a:p>
            <a:pPr algn="ctr">
              <a:defRPr/>
            </a:pPr>
            <a:r>
              <a:rPr lang="en-US" sz="5400" b="1" dirty="0">
                <a:solidFill>
                  <a:srgbClr val="2BA182"/>
                </a:solidFill>
                <a:latin typeface="Arial" panose="020B0604020202020204" pitchFamily="34" charset="0"/>
                <a:cs typeface="Arial" panose="020B0604020202020204" pitchFamily="34" charset="0"/>
              </a:rPr>
              <a:t>Computer Concepts </a:t>
            </a:r>
            <a:r>
              <a:rPr lang="en-US" sz="5400" b="1" dirty="0" smtClean="0">
                <a:solidFill>
                  <a:srgbClr val="2BA182"/>
                </a:solidFill>
                <a:latin typeface="Arial" panose="020B0604020202020204" pitchFamily="34" charset="0"/>
                <a:cs typeface="Arial" panose="020B0604020202020204" pitchFamily="34" charset="0"/>
              </a:rPr>
              <a:t>2016</a:t>
            </a:r>
            <a:endParaRPr lang="en-US" sz="5400" b="1" dirty="0">
              <a:solidFill>
                <a:srgbClr val="2BA182"/>
              </a:solidFill>
              <a:latin typeface="Arial" panose="020B0604020202020204" pitchFamily="34" charset="0"/>
              <a:cs typeface="Arial" panose="020B0604020202020204" pitchFamily="34" charset="0"/>
            </a:endParaRPr>
          </a:p>
        </p:txBody>
      </p:sp>
      <p:sp>
        <p:nvSpPr>
          <p:cNvPr id="9" name="Rectangle 2"/>
          <p:cNvSpPr>
            <a:spLocks noGrp="1" noChangeArrowheads="1"/>
          </p:cNvSpPr>
          <p:nvPr>
            <p:ph type="ctrTitle"/>
          </p:nvPr>
        </p:nvSpPr>
        <p:spPr>
          <a:xfrm>
            <a:off x="2" y="1225550"/>
            <a:ext cx="9143998" cy="1470025"/>
          </a:xfrm>
        </p:spPr>
        <p:txBody>
          <a:bodyPr/>
          <a:lstStyle>
            <a:lvl1pPr algn="ctr">
              <a:defRPr>
                <a:solidFill>
                  <a:schemeClr val="tx1"/>
                </a:solidFill>
                <a:effectLst/>
              </a:defRPr>
            </a:lvl1pPr>
          </a:lstStyle>
          <a:p>
            <a:r>
              <a:rPr lang="en-US" smtClean="0"/>
              <a:t>Click to edit Master title style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4671499"/>
            <a:ext cx="9144000" cy="16668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425" y="371475"/>
            <a:ext cx="2187575" cy="5754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3700" y="371475"/>
            <a:ext cx="6410325" cy="5754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45050" y="1511300"/>
            <a:ext cx="4298950" cy="4614863"/>
          </a:xfrm>
        </p:spPr>
        <p:txBody>
          <a:bodyPr/>
          <a:lstStyle>
            <a:lvl1pPr>
              <a:buClr>
                <a:srgbClr val="1E8453"/>
              </a:buClr>
              <a:defRPr/>
            </a:lvl1pPr>
            <a:lvl2pPr>
              <a:buClr>
                <a:srgbClr val="1E8453"/>
              </a:buClr>
              <a:defRPr/>
            </a:lvl2pPr>
            <a:lvl3pPr>
              <a:buClr>
                <a:srgbClr val="1E8453"/>
              </a:buClr>
              <a:defRPr/>
            </a:lvl3pPr>
            <a:lvl4pPr>
              <a:buClr>
                <a:srgbClr val="1E8453"/>
              </a:buClr>
              <a:defRPr/>
            </a:lvl4pPr>
            <a:lvl5pPr>
              <a:buClr>
                <a:srgbClr val="1E845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275" y="371475"/>
            <a:ext cx="8340725" cy="1047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3700" y="1511300"/>
            <a:ext cx="4298950" cy="461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845050" y="1511300"/>
            <a:ext cx="4298950" cy="2230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45050" y="3894138"/>
            <a:ext cx="4298950"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7"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394450" y="0"/>
            <a:ext cx="2749550" cy="393700"/>
          </a:xfrm>
          <a:prstGeom prst="rect">
            <a:avLst/>
          </a:prstGeom>
          <a:noFill/>
          <a:ln w="9525">
            <a:noFill/>
            <a:miter lim="800000"/>
            <a:headEnd/>
            <a:tailEnd/>
          </a:ln>
        </p:spPr>
      </p:pic>
      <p:sp>
        <p:nvSpPr>
          <p:cNvPr id="3074" name="Rectangle 2"/>
          <p:cNvSpPr>
            <a:spLocks noGrp="1" noChangeArrowheads="1"/>
          </p:cNvSpPr>
          <p:nvPr>
            <p:ph type="ctrTitle"/>
          </p:nvPr>
        </p:nvSpPr>
        <p:spPr>
          <a:xfrm>
            <a:off x="714375" y="2416175"/>
            <a:ext cx="7772400" cy="1470025"/>
          </a:xfrm>
        </p:spPr>
        <p:txBody>
          <a:bodyPr/>
          <a:lstStyle>
            <a:lvl1pPr algn="ctr">
              <a:defRPr>
                <a:effectLst>
                  <a:outerShdw blurRad="38100" dist="38100" dir="2700000" algn="tl">
                    <a:srgbClr val="C0C0C0"/>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3924300"/>
            <a:ext cx="6400800" cy="1450975"/>
          </a:xfrm>
        </p:spPr>
        <p:txBody>
          <a:bodyPr/>
          <a:lstStyle>
            <a:lvl1pPr marL="0" indent="0" algn="ctr">
              <a:buFont typeface="Wingdings 2" pitchFamily="18" charset="2"/>
              <a:buNone/>
              <a:defRPr b="1">
                <a:effectLst>
                  <a:outerShdw blurRad="38100" dist="38100" dir="2700000" algn="tl">
                    <a:srgbClr val="C0C0C0"/>
                  </a:outerShdw>
                </a:effectLst>
              </a:defRPr>
            </a:lvl1pPr>
          </a:lstStyle>
          <a:p>
            <a:r>
              <a:rPr lang="en-US" smtClean="0"/>
              <a:t>Click to edit Master subtitle style</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0" y="5191125"/>
            <a:ext cx="9144000" cy="166687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34321" y="594669"/>
            <a:ext cx="5848350" cy="17145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2BA182"/>
              </a:buClr>
              <a:defRPr/>
            </a:lvl1pPr>
            <a:lvl2pPr>
              <a:buClr>
                <a:srgbClr val="2BA182"/>
              </a:buClr>
              <a:defRPr/>
            </a:lvl2pPr>
            <a:lvl3pPr>
              <a:buClr>
                <a:srgbClr val="2BA182"/>
              </a:buClr>
              <a:defRPr/>
            </a:lvl3pPr>
            <a:lvl4pPr>
              <a:buClr>
                <a:srgbClr val="2BA182"/>
              </a:buClr>
              <a:defRPr/>
            </a:lvl4pPr>
            <a:lvl5pPr>
              <a:buClr>
                <a:srgbClr val="2BA18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5" name="Rectangle 8"/>
          <p:cNvSpPr>
            <a:spLocks noGrp="1" noChangeArrowheads="1"/>
          </p:cNvSpPr>
          <p:nvPr>
            <p:ph type="sldNum" sz="quarter" idx="11"/>
          </p:nvPr>
        </p:nvSpPr>
        <p:spPr>
          <a:solidFill>
            <a:srgbClr val="2BA182"/>
          </a:solidFill>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5"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5050" y="1511300"/>
            <a:ext cx="4298950"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8"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4"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3"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r>
              <a:rPr lang="en-US" smtClean="0"/>
              <a:t>Unit 11: Programming</a:t>
            </a:r>
            <a:endParaRPr lang="en-US"/>
          </a:p>
        </p:txBody>
      </p:sp>
      <p:sp>
        <p:nvSpPr>
          <p:cNvPr id="6" name="Rectangle 8"/>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463675"/>
          </a:xfrm>
          <a:prstGeom prst="rect">
            <a:avLst/>
          </a:prstGeom>
          <a:solidFill>
            <a:srgbClr val="2BA182"/>
          </a:solidFill>
          <a:ln>
            <a:solidFill>
              <a:srgbClr val="2BA1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667" name="Rectangle 3"/>
          <p:cNvSpPr>
            <a:spLocks noChangeArrowheads="1"/>
          </p:cNvSpPr>
          <p:nvPr/>
        </p:nvSpPr>
        <p:spPr bwMode="auto">
          <a:xfrm>
            <a:off x="0" y="6372225"/>
            <a:ext cx="9144000" cy="485775"/>
          </a:xfrm>
          <a:prstGeom prst="rect">
            <a:avLst/>
          </a:prstGeom>
          <a:solidFill>
            <a:srgbClr val="2BA182"/>
          </a:solidFill>
          <a:ln w="9525">
            <a:solidFill>
              <a:srgbClr val="1E8453"/>
            </a:solidFill>
            <a:miter lim="800000"/>
            <a:headEnd/>
            <a:tailEnd/>
          </a:ln>
          <a:effectLst/>
        </p:spPr>
        <p:txBody>
          <a:bodyPr wrap="none" anchor="ctr"/>
          <a:lstStyle/>
          <a:p>
            <a:pPr>
              <a:defRPr/>
            </a:pPr>
            <a:endParaRPr lang="en-US">
              <a:cs typeface="+mn-cs"/>
            </a:endParaRPr>
          </a:p>
        </p:txBody>
      </p:sp>
      <p:sp>
        <p:nvSpPr>
          <p:cNvPr id="241668" name="Rectangle 4"/>
          <p:cNvSpPr>
            <a:spLocks noChangeArrowheads="1"/>
          </p:cNvSpPr>
          <p:nvPr/>
        </p:nvSpPr>
        <p:spPr bwMode="auto">
          <a:xfrm>
            <a:off x="782638" y="338138"/>
            <a:ext cx="8380412" cy="122555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title"/>
          </p:nvPr>
        </p:nvSpPr>
        <p:spPr bwMode="auto">
          <a:xfrm>
            <a:off x="803275" y="371475"/>
            <a:ext cx="8340725"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6"/>
          <p:cNvSpPr>
            <a:spLocks noGrp="1" noChangeArrowheads="1"/>
          </p:cNvSpPr>
          <p:nvPr>
            <p:ph type="body" idx="1"/>
          </p:nvPr>
        </p:nvSpPr>
        <p:spPr bwMode="auto">
          <a:xfrm>
            <a:off x="393700" y="1511300"/>
            <a:ext cx="8750300" cy="461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41671" name="Rectangle 7"/>
          <p:cNvSpPr>
            <a:spLocks noGrp="1" noChangeArrowheads="1"/>
          </p:cNvSpPr>
          <p:nvPr>
            <p:ph type="ftr" sz="quarter" idx="3"/>
          </p:nvPr>
        </p:nvSpPr>
        <p:spPr bwMode="auto">
          <a:xfrm>
            <a:off x="0" y="6381750"/>
            <a:ext cx="70024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cs typeface="Arial" charset="0"/>
              </a:defRPr>
            </a:lvl1pPr>
          </a:lstStyle>
          <a:p>
            <a:r>
              <a:rPr lang="en-US" smtClean="0"/>
              <a:t>Unit 11: Programming</a:t>
            </a:r>
            <a:endParaRPr lang="en-US"/>
          </a:p>
        </p:txBody>
      </p:sp>
      <p:sp>
        <p:nvSpPr>
          <p:cNvPr id="241672" name="Rectangle 8"/>
          <p:cNvSpPr>
            <a:spLocks noGrp="1" noChangeArrowheads="1"/>
          </p:cNvSpPr>
          <p:nvPr>
            <p:ph type="sldNum" sz="quarter" idx="4"/>
          </p:nvPr>
        </p:nvSpPr>
        <p:spPr bwMode="auto">
          <a:xfrm>
            <a:off x="7010400" y="6381750"/>
            <a:ext cx="2133600" cy="476250"/>
          </a:xfrm>
          <a:prstGeom prst="rect">
            <a:avLst/>
          </a:prstGeom>
          <a:solidFill>
            <a:srgbClr val="2BA182"/>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Narrow" pitchFamily="34" charset="0"/>
                <a:cs typeface="+mn-cs"/>
              </a:defRPr>
            </a:lvl1pPr>
          </a:lstStyle>
          <a:p>
            <a:fld id="{B6F15528-21DE-4FAA-801E-634DDDAF4B2B}" type="slidenum">
              <a:rPr lang="en-US" smtClean="0"/>
              <a:pPr/>
              <a:t>‹#›</a:t>
            </a:fld>
            <a:endParaRPr lang="en-US"/>
          </a:p>
        </p:txBody>
      </p:sp>
      <p:sp>
        <p:nvSpPr>
          <p:cNvPr id="241673" name="Rectangle 9"/>
          <p:cNvSpPr>
            <a:spLocks noChangeArrowheads="1"/>
          </p:cNvSpPr>
          <p:nvPr/>
        </p:nvSpPr>
        <p:spPr bwMode="auto">
          <a:xfrm>
            <a:off x="781050" y="200025"/>
            <a:ext cx="8362950" cy="142875"/>
          </a:xfrm>
          <a:prstGeom prst="rect">
            <a:avLst/>
          </a:prstGeom>
          <a:solidFill>
            <a:srgbClr val="E7F3BB"/>
          </a:solidFill>
          <a:ln w="9525">
            <a:solidFill>
              <a:srgbClr val="E7F3BB"/>
            </a:solidFill>
            <a:miter lim="800000"/>
            <a:headEnd/>
            <a:tailEnd/>
          </a:ln>
          <a:effectLst/>
        </p:spPr>
        <p:txBody>
          <a:bodyPr wrap="none" anchor="ctr"/>
          <a:lstStyle/>
          <a:p>
            <a:pPr>
              <a:defRPr/>
            </a:pPr>
            <a:endParaRPr lang="en-US">
              <a:cs typeface="+mn-cs"/>
            </a:endParaRPr>
          </a:p>
        </p:txBody>
      </p:sp>
      <p:sp>
        <p:nvSpPr>
          <p:cNvPr id="241674" name="Text Box 10"/>
          <p:cNvSpPr txBox="1">
            <a:spLocks noChangeArrowheads="1"/>
          </p:cNvSpPr>
          <p:nvPr/>
        </p:nvSpPr>
        <p:spPr bwMode="auto">
          <a:xfrm>
            <a:off x="0" y="317500"/>
            <a:ext cx="762000" cy="823913"/>
          </a:xfrm>
          <a:prstGeom prst="rect">
            <a:avLst/>
          </a:prstGeom>
          <a:solidFill>
            <a:srgbClr val="2BA182"/>
          </a:solidFill>
          <a:ln w="9525">
            <a:noFill/>
            <a:miter lim="800000"/>
            <a:headEnd/>
            <a:tailEnd/>
          </a:ln>
          <a:effectLst/>
        </p:spPr>
        <p:txBody>
          <a:bodyPr>
            <a:spAutoFit/>
          </a:bodyPr>
          <a:lstStyle/>
          <a:p>
            <a:pPr algn="ctr">
              <a:spcBef>
                <a:spcPct val="50000"/>
              </a:spcBef>
              <a:defRPr/>
            </a:pPr>
            <a:r>
              <a:rPr lang="en-US" sz="4800" b="1" dirty="0" smtClean="0">
                <a:solidFill>
                  <a:schemeClr val="bg1"/>
                </a:solidFill>
                <a:latin typeface="Arial Narrow" pitchFamily="34" charset="0"/>
                <a:cs typeface="+mn-cs"/>
              </a:rPr>
              <a:t>11</a:t>
            </a:r>
            <a:endParaRPr lang="en-US" sz="4800" b="1" dirty="0">
              <a:solidFill>
                <a:schemeClr val="bg1"/>
              </a:solidFill>
              <a:latin typeface="Arial Narrow" pitchFamily="34" charset="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rtl="0" eaLnBrk="1" fontAlgn="base" hangingPunct="1">
        <a:spcBef>
          <a:spcPct val="0"/>
        </a:spcBef>
        <a:spcAft>
          <a:spcPct val="0"/>
        </a:spcAft>
        <a:defRPr sz="4400" b="1">
          <a:solidFill>
            <a:srgbClr val="2BA182"/>
          </a:solidFill>
          <a:latin typeface="+mj-lt"/>
          <a:ea typeface="+mj-ea"/>
          <a:cs typeface="+mj-cs"/>
        </a:defRPr>
      </a:lvl1pPr>
      <a:lvl2pPr algn="l" rtl="0" eaLnBrk="1" fontAlgn="base" hangingPunct="1">
        <a:spcBef>
          <a:spcPct val="0"/>
        </a:spcBef>
        <a:spcAft>
          <a:spcPct val="0"/>
        </a:spcAft>
        <a:defRPr sz="4400" b="1">
          <a:solidFill>
            <a:srgbClr val="970E76"/>
          </a:solidFill>
          <a:latin typeface="Arial" charset="0"/>
        </a:defRPr>
      </a:lvl2pPr>
      <a:lvl3pPr algn="l" rtl="0" eaLnBrk="1" fontAlgn="base" hangingPunct="1">
        <a:spcBef>
          <a:spcPct val="0"/>
        </a:spcBef>
        <a:spcAft>
          <a:spcPct val="0"/>
        </a:spcAft>
        <a:defRPr sz="4400" b="1">
          <a:solidFill>
            <a:srgbClr val="970E76"/>
          </a:solidFill>
          <a:latin typeface="Arial" charset="0"/>
        </a:defRPr>
      </a:lvl3pPr>
      <a:lvl4pPr algn="l" rtl="0" eaLnBrk="1" fontAlgn="base" hangingPunct="1">
        <a:spcBef>
          <a:spcPct val="0"/>
        </a:spcBef>
        <a:spcAft>
          <a:spcPct val="0"/>
        </a:spcAft>
        <a:defRPr sz="4400" b="1">
          <a:solidFill>
            <a:srgbClr val="970E76"/>
          </a:solidFill>
          <a:latin typeface="Arial" charset="0"/>
        </a:defRPr>
      </a:lvl4pPr>
      <a:lvl5pPr algn="l" rtl="0" eaLnBrk="1" fontAlgn="base" hangingPunct="1">
        <a:spcBef>
          <a:spcPct val="0"/>
        </a:spcBef>
        <a:spcAft>
          <a:spcPct val="0"/>
        </a:spcAft>
        <a:defRPr sz="4400" b="1">
          <a:solidFill>
            <a:srgbClr val="970E76"/>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2BA182"/>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BA182"/>
        </a:buClr>
        <a:buFont typeface="Wingdings" pitchFamily="2" charset="2"/>
        <a:buChar char="Ø"/>
        <a:defRPr sz="2800">
          <a:solidFill>
            <a:schemeClr val="tx1"/>
          </a:solidFill>
          <a:latin typeface="+mn-lt"/>
        </a:defRPr>
      </a:lvl2pPr>
      <a:lvl3pPr marL="1143000" indent="-228600" algn="l" rtl="0" eaLnBrk="1" fontAlgn="base" hangingPunct="1">
        <a:spcBef>
          <a:spcPct val="20000"/>
        </a:spcBef>
        <a:spcAft>
          <a:spcPct val="0"/>
        </a:spcAft>
        <a:buClr>
          <a:srgbClr val="2BA182"/>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4pPr>
      <a:lvl5pPr marL="2057400" indent="-228600" algn="l" rtl="0" eaLnBrk="1" fontAlgn="base" hangingPunct="1">
        <a:spcBef>
          <a:spcPct val="20000"/>
        </a:spcBef>
        <a:spcAft>
          <a:spcPct val="0"/>
        </a:spcAft>
        <a:buClr>
          <a:srgbClr val="2BA182"/>
        </a:buClr>
        <a:buFont typeface="Wingdings" pitchFamily="2" charset="2"/>
        <a:buChar char="Ø"/>
        <a:defRPr sz="2000">
          <a:solidFill>
            <a:schemeClr val="tx1"/>
          </a:solidFill>
          <a:latin typeface="+mn-lt"/>
        </a:defRPr>
      </a:lvl5pPr>
      <a:lvl6pPr marL="2514600" indent="-228600" algn="l" rtl="0" eaLnBrk="1" fontAlgn="base" hangingPunct="1">
        <a:spcBef>
          <a:spcPct val="20000"/>
        </a:spcBef>
        <a:spcAft>
          <a:spcPct val="0"/>
        </a:spcAft>
        <a:buClr>
          <a:srgbClr val="8E3B81"/>
        </a:buClr>
        <a:buChar char="»"/>
        <a:defRPr sz="2000">
          <a:solidFill>
            <a:schemeClr val="tx1"/>
          </a:solidFill>
          <a:latin typeface="+mn-lt"/>
        </a:defRPr>
      </a:lvl6pPr>
      <a:lvl7pPr marL="2971800" indent="-228600" algn="l" rtl="0" eaLnBrk="1" fontAlgn="base" hangingPunct="1">
        <a:spcBef>
          <a:spcPct val="20000"/>
        </a:spcBef>
        <a:spcAft>
          <a:spcPct val="0"/>
        </a:spcAft>
        <a:buClr>
          <a:srgbClr val="8E3B81"/>
        </a:buClr>
        <a:buChar char="»"/>
        <a:defRPr sz="2000">
          <a:solidFill>
            <a:schemeClr val="tx1"/>
          </a:solidFill>
          <a:latin typeface="+mn-lt"/>
        </a:defRPr>
      </a:lvl7pPr>
      <a:lvl8pPr marL="3429000" indent="-228600" algn="l" rtl="0" eaLnBrk="1" fontAlgn="base" hangingPunct="1">
        <a:spcBef>
          <a:spcPct val="20000"/>
        </a:spcBef>
        <a:spcAft>
          <a:spcPct val="0"/>
        </a:spcAft>
        <a:buClr>
          <a:srgbClr val="8E3B81"/>
        </a:buClr>
        <a:buChar char="»"/>
        <a:defRPr sz="2000">
          <a:solidFill>
            <a:schemeClr val="tx1"/>
          </a:solidFill>
          <a:latin typeface="+mn-lt"/>
        </a:defRPr>
      </a:lvl8pPr>
      <a:lvl9pPr marL="3886200" indent="-228600" algn="l" rtl="0" eaLnBrk="1" fontAlgn="base" hangingPunct="1">
        <a:spcBef>
          <a:spcPct val="20000"/>
        </a:spcBef>
        <a:spcAft>
          <a:spcPct val="0"/>
        </a:spcAft>
        <a:buClr>
          <a:srgbClr val="8E3B8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Unit 11</a:t>
            </a:r>
            <a:r>
              <a:rPr lang="en-US" dirty="0" smtClean="0"/>
              <a:t/>
            </a:r>
            <a:br>
              <a:rPr lang="en-US" dirty="0" smtClean="0"/>
            </a:br>
            <a:r>
              <a:rPr lang="en-US" dirty="0" smtClean="0"/>
              <a:t>Programming</a:t>
            </a:r>
            <a:endParaRPr lang="en-US" dirty="0"/>
          </a:p>
        </p:txBody>
      </p:sp>
      <p:sp>
        <p:nvSpPr>
          <p:cNvPr id="3" name="TextBox 2"/>
          <p:cNvSpPr txBox="1"/>
          <p:nvPr/>
        </p:nvSpPr>
        <p:spPr>
          <a:xfrm>
            <a:off x="2971800" y="3962400"/>
            <a:ext cx="3505200" cy="461665"/>
          </a:xfrm>
          <a:prstGeom prst="rect">
            <a:avLst/>
          </a:prstGeom>
          <a:solidFill>
            <a:srgbClr val="E8510E"/>
          </a:solidFill>
        </p:spPr>
        <p:txBody>
          <a:bodyPr wrap="square" rtlCol="0">
            <a:spAutoFit/>
          </a:bodyPr>
          <a:lstStyle/>
          <a:p>
            <a:pPr algn="ctr"/>
            <a:r>
              <a:rPr lang="en-US" sz="2400" dirty="0" smtClean="0">
                <a:solidFill>
                  <a:schemeClr val="bg1"/>
                </a:solidFill>
                <a:latin typeface="Arial Rounded MT Bold" pitchFamily="34" charset="0"/>
              </a:rPr>
              <a:t>ENHANCED EDITION</a:t>
            </a:r>
            <a:endParaRPr lang="en-US" sz="2400" dirty="0">
              <a:solidFill>
                <a:schemeClr val="bg1"/>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Coding</a:t>
            </a:r>
            <a:endParaRPr lang="en-US" dirty="0"/>
          </a:p>
        </p:txBody>
      </p:sp>
      <p:sp>
        <p:nvSpPr>
          <p:cNvPr id="3" name="Content Placeholder 2"/>
          <p:cNvSpPr>
            <a:spLocks noGrp="1"/>
          </p:cNvSpPr>
          <p:nvPr>
            <p:ph idx="1"/>
          </p:nvPr>
        </p:nvSpPr>
        <p:spPr>
          <a:xfrm>
            <a:off x="393700" y="1511300"/>
            <a:ext cx="8064500" cy="4614863"/>
          </a:xfrm>
        </p:spPr>
        <p:txBody>
          <a:bodyPr/>
          <a:lstStyle/>
          <a:p>
            <a:r>
              <a:rPr lang="en-US" dirty="0" smtClean="0"/>
              <a:t>The core of a computer program is a sequence of instructions</a:t>
            </a:r>
          </a:p>
          <a:p>
            <a:r>
              <a:rPr lang="en-US" dirty="0" smtClean="0"/>
              <a:t>A </a:t>
            </a:r>
            <a:r>
              <a:rPr lang="en-US" b="1" dirty="0" smtClean="0"/>
              <a:t>keyword</a:t>
            </a:r>
            <a:r>
              <a:rPr lang="en-US" dirty="0" smtClean="0"/>
              <a:t>, or command, is a word with a predefined meaning</a:t>
            </a:r>
          </a:p>
          <a:p>
            <a:r>
              <a:rPr lang="en-US" dirty="0" smtClean="0"/>
              <a:t>Keywords differ depending on the programming language; there is a basic vocabulary that covers most necessary tasks</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Coding</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52400" y="1905000"/>
            <a:ext cx="8715811" cy="3971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14400" y="1371600"/>
            <a:ext cx="7629525" cy="323850"/>
          </a:xfrm>
          <a:prstGeom prst="rect">
            <a:avLst/>
          </a:prstGeom>
          <a:noFill/>
          <a:ln w="9525">
            <a:noFill/>
            <a:miter lim="800000"/>
            <a:headEnd/>
            <a:tailEnd/>
          </a:ln>
        </p:spPr>
      </p:pic>
      <p:sp>
        <p:nvSpPr>
          <p:cNvPr id="10" name="TextBox 9"/>
          <p:cNvSpPr txBox="1"/>
          <p:nvPr/>
        </p:nvSpPr>
        <p:spPr>
          <a:xfrm>
            <a:off x="6324600" y="5943600"/>
            <a:ext cx="990600" cy="369332"/>
          </a:xfrm>
          <a:prstGeom prst="rect">
            <a:avLst/>
          </a:prstGeom>
          <a:noFill/>
        </p:spPr>
        <p:txBody>
          <a:bodyPr wrap="squar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Coding</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12</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52400" y="1676401"/>
            <a:ext cx="875089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Coding</a:t>
            </a:r>
            <a:endParaRPr lang="en-US" dirty="0"/>
          </a:p>
        </p:txBody>
      </p:sp>
      <p:sp>
        <p:nvSpPr>
          <p:cNvPr id="3" name="Content Placeholder 2"/>
          <p:cNvSpPr>
            <a:spLocks noGrp="1"/>
          </p:cNvSpPr>
          <p:nvPr>
            <p:ph idx="1"/>
          </p:nvPr>
        </p:nvSpPr>
        <p:spPr/>
        <p:txBody>
          <a:bodyPr/>
          <a:lstStyle/>
          <a:p>
            <a:r>
              <a:rPr lang="en-US" dirty="0" smtClean="0"/>
              <a:t>Keywords can be combined with specific parameters, which provide more detailed instructions for the computer to carry out</a:t>
            </a:r>
          </a:p>
          <a:p>
            <a:r>
              <a:rPr lang="en-US" dirty="0" smtClean="0"/>
              <a:t>These parameters include </a:t>
            </a:r>
            <a:r>
              <a:rPr lang="en-US" i="1" dirty="0" smtClean="0"/>
              <a:t>variables</a:t>
            </a:r>
            <a:r>
              <a:rPr lang="en-US" dirty="0" smtClean="0"/>
              <a:t> and </a:t>
            </a:r>
            <a:r>
              <a:rPr lang="en-US" i="1" dirty="0" smtClean="0"/>
              <a:t>constants</a:t>
            </a:r>
          </a:p>
          <a:p>
            <a:pPr lvl="1"/>
            <a:r>
              <a:rPr lang="en-US" dirty="0" smtClean="0"/>
              <a:t>A </a:t>
            </a:r>
            <a:r>
              <a:rPr lang="en-US" b="1" dirty="0" smtClean="0"/>
              <a:t>variable</a:t>
            </a:r>
            <a:r>
              <a:rPr lang="en-US" dirty="0" smtClean="0"/>
              <a:t> represents a value that can change</a:t>
            </a:r>
          </a:p>
          <a:p>
            <a:pPr lvl="1"/>
            <a:r>
              <a:rPr lang="en-US" dirty="0" smtClean="0"/>
              <a:t>A </a:t>
            </a:r>
            <a:r>
              <a:rPr lang="en-US" b="1" dirty="0" smtClean="0"/>
              <a:t>constant</a:t>
            </a:r>
            <a:r>
              <a:rPr lang="en-US" dirty="0" smtClean="0"/>
              <a:t> is a factor that remains the same throughout a program</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Program Coding</a:t>
            </a:r>
            <a:endParaRPr lang="en-US" dirty="0"/>
          </a:p>
        </p:txBody>
      </p:sp>
      <p:sp>
        <p:nvSpPr>
          <p:cNvPr id="3" name="Content Placeholder 2"/>
          <p:cNvSpPr>
            <a:spLocks noGrp="1"/>
          </p:cNvSpPr>
          <p:nvPr>
            <p:ph idx="1"/>
          </p:nvPr>
        </p:nvSpPr>
        <p:spPr>
          <a:xfrm>
            <a:off x="762000" y="1295400"/>
            <a:ext cx="8077200" cy="1447800"/>
          </a:xfrm>
        </p:spPr>
        <p:txBody>
          <a:bodyPr/>
          <a:lstStyle/>
          <a:p>
            <a:r>
              <a:rPr lang="en-US" sz="2800" dirty="0" smtClean="0"/>
              <a:t>The set of rules that specify the sequence of keywords, parameters, and punctuation in a program instruction is referred to as </a:t>
            </a:r>
            <a:r>
              <a:rPr lang="en-US" sz="2800" b="1" dirty="0" smtClean="0"/>
              <a:t>syntax</a:t>
            </a:r>
          </a:p>
          <a:p>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14</a:t>
            </a:fld>
            <a:endParaRPr lang="en-US"/>
          </a:p>
        </p:txBody>
      </p:sp>
      <p:pic>
        <p:nvPicPr>
          <p:cNvPr id="6" name="Picture 5" descr="Fig11-07.bmp"/>
          <p:cNvPicPr>
            <a:picLocks noChangeAspect="1"/>
          </p:cNvPicPr>
          <p:nvPr/>
        </p:nvPicPr>
        <p:blipFill>
          <a:blip r:embed="rId2" cstate="print"/>
          <a:stretch>
            <a:fillRect/>
          </a:stretch>
        </p:blipFill>
        <p:spPr>
          <a:xfrm>
            <a:off x="228600" y="3423138"/>
            <a:ext cx="8686800" cy="2672862"/>
          </a:xfrm>
          <a:prstGeom prst="rect">
            <a:avLst/>
          </a:prstGeom>
        </p:spPr>
      </p:pic>
      <p:pic>
        <p:nvPicPr>
          <p:cNvPr id="4099" name="Picture 3"/>
          <p:cNvPicPr>
            <a:picLocks noChangeAspect="1" noChangeArrowheads="1"/>
          </p:cNvPicPr>
          <p:nvPr/>
        </p:nvPicPr>
        <p:blipFill>
          <a:blip r:embed="rId3" cstate="print"/>
          <a:srcRect/>
          <a:stretch>
            <a:fillRect/>
          </a:stretch>
        </p:blipFill>
        <p:spPr bwMode="auto">
          <a:xfrm>
            <a:off x="3124200" y="2895600"/>
            <a:ext cx="58293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Coding</a:t>
            </a:r>
            <a:endParaRPr lang="en-US" dirty="0"/>
          </a:p>
        </p:txBody>
      </p:sp>
      <p:sp>
        <p:nvSpPr>
          <p:cNvPr id="3" name="Content Placeholder 2"/>
          <p:cNvSpPr>
            <a:spLocks noGrp="1"/>
          </p:cNvSpPr>
          <p:nvPr>
            <p:ph idx="1"/>
          </p:nvPr>
        </p:nvSpPr>
        <p:spPr>
          <a:xfrm>
            <a:off x="393700" y="1511300"/>
            <a:ext cx="8445500" cy="4614863"/>
          </a:xfrm>
        </p:spPr>
        <p:txBody>
          <a:bodyPr/>
          <a:lstStyle/>
          <a:p>
            <a:r>
              <a:rPr lang="en-US" sz="2800" dirty="0" smtClean="0"/>
              <a:t>You may be able to use a text editor, program editor, or graphical user interface to code computer programs</a:t>
            </a:r>
          </a:p>
          <a:p>
            <a:r>
              <a:rPr lang="en-US" sz="2800" dirty="0" smtClean="0"/>
              <a:t>A </a:t>
            </a:r>
            <a:r>
              <a:rPr lang="en-US" sz="2800" b="1" dirty="0" smtClean="0"/>
              <a:t>text editor</a:t>
            </a:r>
            <a:r>
              <a:rPr lang="en-US" sz="2800" dirty="0" smtClean="0"/>
              <a:t> is any word processor that can be used for basic text editing tasks, such as writing email, creating documents, and coding computer programs</a:t>
            </a:r>
          </a:p>
          <a:p>
            <a:r>
              <a:rPr lang="en-US" sz="2800" dirty="0" smtClean="0"/>
              <a:t>A </a:t>
            </a:r>
            <a:r>
              <a:rPr lang="en-US" sz="2800" b="1" dirty="0" smtClean="0"/>
              <a:t>program editor </a:t>
            </a:r>
            <a:r>
              <a:rPr lang="en-US" sz="2800" dirty="0" smtClean="0"/>
              <a:t>is a type of text editor specially designed  for entering code for computer programs</a:t>
            </a:r>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sz="3600" dirty="0" smtClean="0"/>
              <a:t>Program Testing and Documentation</a:t>
            </a:r>
            <a:endParaRPr lang="en-US" sz="3600" dirty="0"/>
          </a:p>
        </p:txBody>
      </p:sp>
      <p:sp>
        <p:nvSpPr>
          <p:cNvPr id="3" name="Content Placeholder 2"/>
          <p:cNvSpPr>
            <a:spLocks noGrp="1"/>
          </p:cNvSpPr>
          <p:nvPr>
            <p:ph idx="1"/>
          </p:nvPr>
        </p:nvSpPr>
        <p:spPr>
          <a:xfrm>
            <a:off x="698500" y="1219200"/>
            <a:ext cx="8445500" cy="4614863"/>
          </a:xfrm>
        </p:spPr>
        <p:txBody>
          <a:bodyPr/>
          <a:lstStyle/>
          <a:p>
            <a:r>
              <a:rPr lang="en-US" sz="2800" dirty="0" smtClean="0"/>
              <a:t>Programs that don’t work correctly might crash, run forever, or provide inaccurate results; when a program isn’t working, it’s usually the result of a </a:t>
            </a:r>
            <a:r>
              <a:rPr lang="en-US" sz="2800" i="1" dirty="0" smtClean="0"/>
              <a:t>runtime</a:t>
            </a:r>
            <a:r>
              <a:rPr lang="en-US" sz="2800" dirty="0" smtClean="0"/>
              <a:t>, </a:t>
            </a:r>
            <a:r>
              <a:rPr lang="en-US" sz="2800" i="1" dirty="0" smtClean="0"/>
              <a:t>logic</a:t>
            </a:r>
            <a:r>
              <a:rPr lang="en-US" sz="2800" dirty="0" smtClean="0"/>
              <a:t>, or </a:t>
            </a:r>
            <a:r>
              <a:rPr lang="en-US" sz="2800" i="1" dirty="0" smtClean="0"/>
              <a:t>syntax</a:t>
            </a:r>
            <a:r>
              <a:rPr lang="en-US" sz="2800" dirty="0" smtClean="0"/>
              <a:t> </a:t>
            </a:r>
            <a:r>
              <a:rPr lang="en-US" sz="2800" i="1" dirty="0" smtClean="0"/>
              <a:t>error</a:t>
            </a:r>
          </a:p>
          <a:p>
            <a:pPr lvl="1"/>
            <a:r>
              <a:rPr lang="en-US" dirty="0" smtClean="0"/>
              <a:t>A </a:t>
            </a:r>
            <a:r>
              <a:rPr lang="en-US" b="1" dirty="0" smtClean="0"/>
              <a:t>runtime error </a:t>
            </a:r>
            <a:r>
              <a:rPr lang="en-US" dirty="0" smtClean="0"/>
              <a:t>occurs when a program runs instructions that the computer can’t execute</a:t>
            </a:r>
          </a:p>
          <a:p>
            <a:pPr lvl="1"/>
            <a:r>
              <a:rPr lang="en-US" dirty="0" smtClean="0"/>
              <a:t>A </a:t>
            </a:r>
            <a:r>
              <a:rPr lang="en-US" b="1" dirty="0" smtClean="0"/>
              <a:t>logic error </a:t>
            </a:r>
            <a:r>
              <a:rPr lang="en-US" dirty="0" smtClean="0"/>
              <a:t>is a type of runtime error in the logic or design of the program</a:t>
            </a:r>
          </a:p>
          <a:p>
            <a:pPr lvl="1"/>
            <a:r>
              <a:rPr lang="en-US" dirty="0" smtClean="0"/>
              <a:t>A </a:t>
            </a:r>
            <a:r>
              <a:rPr lang="en-US" b="1" dirty="0" smtClean="0"/>
              <a:t>syntax error </a:t>
            </a:r>
            <a:r>
              <a:rPr lang="en-US" dirty="0" smtClean="0"/>
              <a:t>occurs when an instruction does not follow the syntax rules of the programming language</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Program Testing and Documentation</a:t>
            </a:r>
            <a:endParaRPr lang="en-US" sz="3600" dirty="0"/>
          </a:p>
        </p:txBody>
      </p:sp>
      <p:pic>
        <p:nvPicPr>
          <p:cNvPr id="6" name="Content Placeholder 5" descr="Fig11-10.bmp"/>
          <p:cNvPicPr>
            <a:picLocks noGrp="1" noChangeAspect="1"/>
          </p:cNvPicPr>
          <p:nvPr>
            <p:ph idx="1"/>
          </p:nvPr>
        </p:nvPicPr>
        <p:blipFill>
          <a:blip r:embed="rId2" cstate="print"/>
          <a:stretch>
            <a:fillRect/>
          </a:stretch>
        </p:blipFill>
        <p:spPr>
          <a:xfrm>
            <a:off x="228600" y="2743200"/>
            <a:ext cx="2975802" cy="2209800"/>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17</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3429000" y="1676400"/>
            <a:ext cx="5386812" cy="45339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0" y="1828800"/>
            <a:ext cx="33909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Program Testing and Documentation</a:t>
            </a:r>
            <a:endParaRPr lang="en-US" sz="3600" dirty="0"/>
          </a:p>
        </p:txBody>
      </p:sp>
      <p:sp>
        <p:nvSpPr>
          <p:cNvPr id="3" name="Content Placeholder 2"/>
          <p:cNvSpPr>
            <a:spLocks noGrp="1"/>
          </p:cNvSpPr>
          <p:nvPr>
            <p:ph idx="1"/>
          </p:nvPr>
        </p:nvSpPr>
        <p:spPr>
          <a:xfrm>
            <a:off x="393700" y="1511300"/>
            <a:ext cx="8750300" cy="4737100"/>
          </a:xfrm>
        </p:spPr>
        <p:txBody>
          <a:bodyPr/>
          <a:lstStyle/>
          <a:p>
            <a:r>
              <a:rPr lang="en-US" dirty="0" smtClean="0"/>
              <a:t>Programs need to meet </a:t>
            </a:r>
            <a:r>
              <a:rPr lang="en-US" i="1" dirty="0" smtClean="0"/>
              <a:t>performance</a:t>
            </a:r>
            <a:r>
              <a:rPr lang="en-US" dirty="0" smtClean="0"/>
              <a:t>, </a:t>
            </a:r>
            <a:r>
              <a:rPr lang="en-US" i="1" dirty="0" smtClean="0"/>
              <a:t>usability</a:t>
            </a:r>
            <a:r>
              <a:rPr lang="en-US" dirty="0" smtClean="0"/>
              <a:t>, and </a:t>
            </a:r>
            <a:r>
              <a:rPr lang="en-US" i="1" dirty="0" smtClean="0"/>
              <a:t>security</a:t>
            </a:r>
            <a:r>
              <a:rPr lang="en-US" dirty="0" smtClean="0"/>
              <a:t> standards</a:t>
            </a:r>
          </a:p>
          <a:p>
            <a:pPr lvl="1"/>
            <a:r>
              <a:rPr lang="en-US" b="1" dirty="0" smtClean="0"/>
              <a:t>Performance</a:t>
            </a:r>
            <a:r>
              <a:rPr lang="en-US" dirty="0" smtClean="0"/>
              <a:t> – programmers need to carry out real-world tests to ensure that programs don’t take too long to load</a:t>
            </a:r>
          </a:p>
          <a:p>
            <a:pPr lvl="1"/>
            <a:r>
              <a:rPr lang="en-US" b="1" dirty="0" smtClean="0"/>
              <a:t>Usability</a:t>
            </a:r>
            <a:r>
              <a:rPr lang="en-US" dirty="0" smtClean="0"/>
              <a:t> – programs should be easy to learn and use and be efficient</a:t>
            </a:r>
          </a:p>
          <a:p>
            <a:pPr lvl="1"/>
            <a:r>
              <a:rPr lang="en-US" b="1" dirty="0" smtClean="0"/>
              <a:t>Security</a:t>
            </a:r>
            <a:r>
              <a:rPr lang="en-US" dirty="0" smtClean="0"/>
              <a:t> – program specifications are formulated to so programmers remain aware of security throughout the software development life cycle</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81000"/>
            <a:ext cx="8340725" cy="1047750"/>
          </a:xfrm>
        </p:spPr>
        <p:txBody>
          <a:bodyPr/>
          <a:lstStyle/>
          <a:p>
            <a:r>
              <a:rPr lang="en-US" sz="3600" dirty="0" smtClean="0"/>
              <a:t>Program Testing and Documentation</a:t>
            </a:r>
            <a:endParaRPr lang="en-US" sz="3600" dirty="0"/>
          </a:p>
        </p:txBody>
      </p:sp>
      <p:sp>
        <p:nvSpPr>
          <p:cNvPr id="3" name="Content Placeholder 2"/>
          <p:cNvSpPr>
            <a:spLocks noGrp="1"/>
          </p:cNvSpPr>
          <p:nvPr>
            <p:ph idx="1"/>
          </p:nvPr>
        </p:nvSpPr>
        <p:spPr>
          <a:xfrm>
            <a:off x="0" y="1524000"/>
            <a:ext cx="9144000" cy="457200"/>
          </a:xfrm>
        </p:spPr>
        <p:txBody>
          <a:bodyPr/>
          <a:lstStyle/>
          <a:p>
            <a:r>
              <a:rPr lang="en-US" sz="2400" dirty="0" smtClean="0"/>
              <a:t>Techniques associated with </a:t>
            </a:r>
            <a:r>
              <a:rPr lang="en-US" sz="2400" b="1" dirty="0" smtClean="0"/>
              <a:t>defensive programming</a:t>
            </a:r>
            <a:r>
              <a:rPr lang="en-US" sz="2400" dirty="0" smtClean="0"/>
              <a:t> include:</a:t>
            </a:r>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19</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0" y="2286000"/>
            <a:ext cx="8881716" cy="3770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Contents</a:t>
            </a:r>
            <a:endParaRPr lang="en-US" dirty="0"/>
          </a:p>
        </p:txBody>
      </p:sp>
      <p:sp>
        <p:nvSpPr>
          <p:cNvPr id="3" name="Content Placeholder 2"/>
          <p:cNvSpPr>
            <a:spLocks noGrp="1"/>
          </p:cNvSpPr>
          <p:nvPr>
            <p:ph idx="1"/>
          </p:nvPr>
        </p:nvSpPr>
        <p:spPr/>
        <p:txBody>
          <a:bodyPr/>
          <a:lstStyle/>
          <a:p>
            <a:r>
              <a:rPr lang="en-US" sz="3900" dirty="0" smtClean="0"/>
              <a:t>Section A: Program Development</a:t>
            </a:r>
          </a:p>
          <a:p>
            <a:r>
              <a:rPr lang="en-US" sz="3900" dirty="0" smtClean="0"/>
              <a:t>Section B: Programming Tools</a:t>
            </a:r>
          </a:p>
          <a:p>
            <a:r>
              <a:rPr lang="en-US" sz="3900" dirty="0" smtClean="0"/>
              <a:t>Section C: Procedural Programming</a:t>
            </a:r>
          </a:p>
          <a:p>
            <a:r>
              <a:rPr lang="en-US" sz="3900" dirty="0" smtClean="0"/>
              <a:t>Section D: Object-Oriented Code</a:t>
            </a:r>
          </a:p>
          <a:p>
            <a:r>
              <a:rPr lang="en-US" sz="3900" dirty="0" smtClean="0"/>
              <a:t>Section E: Declarative Programming</a:t>
            </a:r>
            <a:endParaRPr lang="en-US" sz="39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Section B: Programming Tools</a:t>
            </a:r>
            <a:endParaRPr lang="en-US" sz="4200" dirty="0"/>
          </a:p>
        </p:txBody>
      </p:sp>
      <p:sp>
        <p:nvSpPr>
          <p:cNvPr id="3" name="Content Placeholder 2"/>
          <p:cNvSpPr>
            <a:spLocks noGrp="1"/>
          </p:cNvSpPr>
          <p:nvPr>
            <p:ph idx="1"/>
          </p:nvPr>
        </p:nvSpPr>
        <p:spPr/>
        <p:txBody>
          <a:bodyPr/>
          <a:lstStyle/>
          <a:p>
            <a:r>
              <a:rPr lang="en-US" sz="4400" dirty="0" smtClean="0"/>
              <a:t>Language Evolution</a:t>
            </a:r>
          </a:p>
          <a:p>
            <a:r>
              <a:rPr lang="en-US" sz="4400" dirty="0" smtClean="0"/>
              <a:t>Compilers and Interpreters</a:t>
            </a:r>
          </a:p>
          <a:p>
            <a:r>
              <a:rPr lang="en-US" sz="4400" dirty="0" smtClean="0"/>
              <a:t>Paradigms and Languages</a:t>
            </a:r>
          </a:p>
          <a:p>
            <a:r>
              <a:rPr lang="en-US" sz="4400" dirty="0" smtClean="0"/>
              <a:t>Toolsets</a:t>
            </a:r>
            <a:endParaRPr lang="en-US" sz="4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Evolution</a:t>
            </a:r>
            <a:endParaRPr lang="en-US" dirty="0"/>
          </a:p>
        </p:txBody>
      </p:sp>
      <p:sp>
        <p:nvSpPr>
          <p:cNvPr id="3" name="Content Placeholder 2"/>
          <p:cNvSpPr>
            <a:spLocks noGrp="1"/>
          </p:cNvSpPr>
          <p:nvPr>
            <p:ph idx="1"/>
          </p:nvPr>
        </p:nvSpPr>
        <p:spPr>
          <a:xfrm>
            <a:off x="838200" y="1600200"/>
            <a:ext cx="7454900" cy="4614863"/>
          </a:xfrm>
        </p:spPr>
        <p:txBody>
          <a:bodyPr/>
          <a:lstStyle/>
          <a:p>
            <a:r>
              <a:rPr lang="en-US" sz="2800" dirty="0" smtClean="0"/>
              <a:t>When applied to programming languages, </a:t>
            </a:r>
            <a:r>
              <a:rPr lang="en-US" sz="2800" b="1" dirty="0" smtClean="0"/>
              <a:t>abstraction</a:t>
            </a:r>
            <a:r>
              <a:rPr lang="en-US" sz="2800" dirty="0" smtClean="0"/>
              <a:t> inserts a buffer between programmers and the chip-level details of instruction sets and binary data representation</a:t>
            </a:r>
          </a:p>
          <a:p>
            <a:r>
              <a:rPr lang="en-US" sz="2800" dirty="0" smtClean="0"/>
              <a:t>For programming languages, abstraction automates hardware-level details, such as how to move data from memory to the processor</a:t>
            </a:r>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Evolution</a:t>
            </a:r>
            <a:endParaRPr lang="en-US" dirty="0"/>
          </a:p>
        </p:txBody>
      </p:sp>
      <p:sp>
        <p:nvSpPr>
          <p:cNvPr id="3" name="Content Placeholder 2"/>
          <p:cNvSpPr>
            <a:spLocks noGrp="1"/>
          </p:cNvSpPr>
          <p:nvPr>
            <p:ph idx="1"/>
          </p:nvPr>
        </p:nvSpPr>
        <p:spPr/>
        <p:txBody>
          <a:bodyPr/>
          <a:lstStyle/>
          <a:p>
            <a:r>
              <a:rPr lang="en-US" dirty="0" smtClean="0"/>
              <a:t>A </a:t>
            </a:r>
            <a:r>
              <a:rPr lang="en-US" b="1" dirty="0" smtClean="0"/>
              <a:t>low-level language </a:t>
            </a:r>
            <a:r>
              <a:rPr lang="en-US" dirty="0" smtClean="0"/>
              <a:t>has a low level of abstraction because it includes commands specific to a particular CPU or microprocessor family</a:t>
            </a:r>
          </a:p>
          <a:p>
            <a:r>
              <a:rPr lang="en-US" dirty="0" smtClean="0"/>
              <a:t>A </a:t>
            </a:r>
            <a:r>
              <a:rPr lang="en-US" b="1" dirty="0" smtClean="0"/>
              <a:t>high-level language </a:t>
            </a:r>
            <a:r>
              <a:rPr lang="en-US" dirty="0" smtClean="0"/>
              <a:t>uses command words and grammar based on human languages to provide a level of abstraction that hides the underlying low-level language</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Evolution</a:t>
            </a:r>
            <a:endParaRPr lang="en-US" dirty="0"/>
          </a:p>
        </p:txBody>
      </p:sp>
      <p:pic>
        <p:nvPicPr>
          <p:cNvPr id="6" name="Content Placeholder 5" descr="Fig11-14.bmp"/>
          <p:cNvPicPr>
            <a:picLocks noGrp="1" noChangeAspect="1"/>
          </p:cNvPicPr>
          <p:nvPr>
            <p:ph idx="1"/>
          </p:nvPr>
        </p:nvPicPr>
        <p:blipFill>
          <a:blip r:embed="rId2" cstate="print"/>
          <a:stretch>
            <a:fillRect/>
          </a:stretch>
        </p:blipFill>
        <p:spPr>
          <a:xfrm>
            <a:off x="838200" y="1486098"/>
            <a:ext cx="7696199" cy="4805166"/>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23</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2743200" y="6019800"/>
            <a:ext cx="5981700"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Evolution</a:t>
            </a:r>
            <a:endParaRPr lang="en-US" dirty="0"/>
          </a:p>
        </p:txBody>
      </p:sp>
      <p:sp>
        <p:nvSpPr>
          <p:cNvPr id="3" name="Content Placeholder 2"/>
          <p:cNvSpPr>
            <a:spLocks noGrp="1"/>
          </p:cNvSpPr>
          <p:nvPr>
            <p:ph idx="1"/>
          </p:nvPr>
        </p:nvSpPr>
        <p:spPr/>
        <p:txBody>
          <a:bodyPr/>
          <a:lstStyle/>
          <a:p>
            <a:r>
              <a:rPr lang="en-US" b="1" dirty="0" smtClean="0"/>
              <a:t>First-generation</a:t>
            </a:r>
            <a:r>
              <a:rPr lang="en-US" dirty="0" smtClean="0"/>
              <a:t> languages are the fist machine languages programmers used</a:t>
            </a:r>
          </a:p>
          <a:p>
            <a:r>
              <a:rPr lang="en-US" b="1" dirty="0" smtClean="0"/>
              <a:t>Second-generation</a:t>
            </a:r>
            <a:r>
              <a:rPr lang="en-US" dirty="0" smtClean="0"/>
              <a:t> languages added a level of abstraction to machine languages by substituting abbreviated command words for binary numbers</a:t>
            </a:r>
          </a:p>
          <a:p>
            <a:r>
              <a:rPr lang="en-US" b="1" dirty="0" smtClean="0"/>
              <a:t>Third-generation</a:t>
            </a:r>
            <a:r>
              <a:rPr lang="en-US" dirty="0" smtClean="0"/>
              <a:t> languages were conceived in the 1950s and used easy-to-remember command words, such as PRINT and INPUT</a:t>
            </a:r>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Evolution</a:t>
            </a:r>
            <a:endParaRPr lang="en-US" dirty="0"/>
          </a:p>
        </p:txBody>
      </p:sp>
      <p:sp>
        <p:nvSpPr>
          <p:cNvPr id="3" name="Content Placeholder 2"/>
          <p:cNvSpPr>
            <a:spLocks noGrp="1"/>
          </p:cNvSpPr>
          <p:nvPr>
            <p:ph idx="1"/>
          </p:nvPr>
        </p:nvSpPr>
        <p:spPr>
          <a:xfrm>
            <a:off x="393700" y="1511300"/>
            <a:ext cx="8521700" cy="4614863"/>
          </a:xfrm>
        </p:spPr>
        <p:txBody>
          <a:bodyPr/>
          <a:lstStyle/>
          <a:p>
            <a:r>
              <a:rPr lang="en-US" sz="2800" dirty="0" smtClean="0"/>
              <a:t>An </a:t>
            </a:r>
            <a:r>
              <a:rPr lang="en-US" sz="2800" b="1" dirty="0" smtClean="0"/>
              <a:t>assembly language</a:t>
            </a:r>
            <a:r>
              <a:rPr lang="en-US" sz="2800" dirty="0" smtClean="0"/>
              <a:t> is classified as a low-level language because it is machine specific</a:t>
            </a:r>
          </a:p>
          <a:p>
            <a:r>
              <a:rPr lang="en-US" sz="2800" dirty="0" smtClean="0"/>
              <a:t>An </a:t>
            </a:r>
            <a:r>
              <a:rPr lang="en-US" sz="2800" b="1" dirty="0" smtClean="0"/>
              <a:t>assembler</a:t>
            </a:r>
            <a:r>
              <a:rPr lang="en-US" sz="2800" dirty="0" smtClean="0"/>
              <a:t> typically reads a program written in an assembly language, which has two parts: the </a:t>
            </a:r>
            <a:r>
              <a:rPr lang="en-US" sz="2800" i="1" dirty="0" smtClean="0"/>
              <a:t>op code </a:t>
            </a:r>
            <a:r>
              <a:rPr lang="en-US" sz="2800" dirty="0" smtClean="0"/>
              <a:t>and the </a:t>
            </a:r>
            <a:r>
              <a:rPr lang="en-US" sz="2800" i="1" dirty="0" smtClean="0"/>
              <a:t>operand</a:t>
            </a:r>
            <a:endParaRPr lang="en-US" sz="2800" dirty="0" smtClean="0"/>
          </a:p>
          <a:p>
            <a:pPr lvl="1"/>
            <a:r>
              <a:rPr lang="en-US" dirty="0" smtClean="0"/>
              <a:t>An </a:t>
            </a:r>
            <a:r>
              <a:rPr lang="en-US" b="1" dirty="0" smtClean="0"/>
              <a:t>op code</a:t>
            </a:r>
            <a:r>
              <a:rPr lang="en-US" dirty="0" smtClean="0"/>
              <a:t>, which is short for </a:t>
            </a:r>
            <a:r>
              <a:rPr lang="en-US" i="1" dirty="0" smtClean="0"/>
              <a:t>operation code</a:t>
            </a:r>
            <a:r>
              <a:rPr lang="en-US" dirty="0" smtClean="0"/>
              <a:t>, is a command word for an operation such as add, compare, or jump</a:t>
            </a:r>
          </a:p>
          <a:p>
            <a:pPr lvl="1"/>
            <a:r>
              <a:rPr lang="en-US" dirty="0" smtClean="0"/>
              <a:t>The </a:t>
            </a:r>
            <a:r>
              <a:rPr lang="en-US" b="1" dirty="0" smtClean="0"/>
              <a:t>operand</a:t>
            </a:r>
            <a:r>
              <a:rPr lang="en-US" dirty="0" smtClean="0"/>
              <a:t> for an instruction specifies the data for the operation</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Evolution</a:t>
            </a:r>
            <a:endParaRPr lang="en-US" dirty="0"/>
          </a:p>
        </p:txBody>
      </p:sp>
      <p:sp>
        <p:nvSpPr>
          <p:cNvPr id="3" name="Content Placeholder 2"/>
          <p:cNvSpPr>
            <a:spLocks noGrp="1"/>
          </p:cNvSpPr>
          <p:nvPr>
            <p:ph idx="1"/>
          </p:nvPr>
        </p:nvSpPr>
        <p:spPr>
          <a:xfrm>
            <a:off x="393700" y="1511301"/>
            <a:ext cx="8750300" cy="2603500"/>
          </a:xfrm>
        </p:spPr>
        <p:txBody>
          <a:bodyPr/>
          <a:lstStyle/>
          <a:p>
            <a:r>
              <a:rPr lang="en-US" dirty="0" smtClean="0"/>
              <a:t>Look at the parts of an assembly language shown in figure 11-15—consider how tedious it would be to write a program consisting of thousands of these concise, but cryptic, op codes:</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26</a:t>
            </a:fld>
            <a:endParaRPr lang="en-US"/>
          </a:p>
        </p:txBody>
      </p:sp>
      <p:pic>
        <p:nvPicPr>
          <p:cNvPr id="6" name="Content Placeholder 5" descr="Fig11-15.bmp"/>
          <p:cNvPicPr>
            <a:picLocks noChangeAspect="1"/>
          </p:cNvPicPr>
          <p:nvPr/>
        </p:nvPicPr>
        <p:blipFill>
          <a:blip r:embed="rId2" cstate="print"/>
          <a:stretch>
            <a:fillRect/>
          </a:stretch>
        </p:blipFill>
        <p:spPr bwMode="auto">
          <a:xfrm>
            <a:off x="2667000" y="4191000"/>
            <a:ext cx="4572000" cy="206586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362200" y="3657600"/>
            <a:ext cx="652462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Evolution</a:t>
            </a:r>
            <a:endParaRPr lang="en-US" dirty="0"/>
          </a:p>
        </p:txBody>
      </p:sp>
      <p:sp>
        <p:nvSpPr>
          <p:cNvPr id="3" name="Content Placeholder 2"/>
          <p:cNvSpPr>
            <a:spLocks noGrp="1"/>
          </p:cNvSpPr>
          <p:nvPr>
            <p:ph idx="1"/>
          </p:nvPr>
        </p:nvSpPr>
        <p:spPr/>
        <p:txBody>
          <a:bodyPr/>
          <a:lstStyle/>
          <a:p>
            <a:r>
              <a:rPr lang="en-US" b="1" dirty="0" smtClean="0"/>
              <a:t>Fourth-generation</a:t>
            </a:r>
            <a:r>
              <a:rPr lang="en-US" dirty="0" smtClean="0"/>
              <a:t> languages are considered “high-level” languages, and more closely resemble human languages</a:t>
            </a:r>
          </a:p>
          <a:p>
            <a:r>
              <a:rPr lang="en-US" dirty="0" smtClean="0"/>
              <a:t>The computer language Prolog, based on a declarative programming paradigm, is identified as a </a:t>
            </a:r>
            <a:r>
              <a:rPr lang="en-US" b="1" dirty="0" smtClean="0"/>
              <a:t>fifth-generation</a:t>
            </a:r>
            <a:r>
              <a:rPr lang="en-US" dirty="0" smtClean="0"/>
              <a:t> language—though some experts disagree with this classification</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Language Evolution</a:t>
            </a:r>
            <a:endParaRPr lang="en-US" dirty="0"/>
          </a:p>
        </p:txBody>
      </p:sp>
      <p:pic>
        <p:nvPicPr>
          <p:cNvPr id="6" name="Content Placeholder 5" descr="Fig11-17.bmp"/>
          <p:cNvPicPr>
            <a:picLocks noGrp="1" noChangeAspect="1"/>
          </p:cNvPicPr>
          <p:nvPr>
            <p:ph idx="1"/>
          </p:nvPr>
        </p:nvPicPr>
        <p:blipFill>
          <a:blip r:embed="rId2" cstate="print"/>
          <a:stretch>
            <a:fillRect/>
          </a:stretch>
        </p:blipFill>
        <p:spPr>
          <a:xfrm>
            <a:off x="1143001" y="1309258"/>
            <a:ext cx="7162800" cy="5045505"/>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28</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143000" y="990600"/>
            <a:ext cx="576262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Compilers and Interpreters</a:t>
            </a:r>
            <a:endParaRPr lang="en-US" dirty="0"/>
          </a:p>
        </p:txBody>
      </p:sp>
      <p:sp>
        <p:nvSpPr>
          <p:cNvPr id="3" name="Content Placeholder 2"/>
          <p:cNvSpPr>
            <a:spLocks noGrp="1"/>
          </p:cNvSpPr>
          <p:nvPr>
            <p:ph idx="1"/>
          </p:nvPr>
        </p:nvSpPr>
        <p:spPr>
          <a:xfrm>
            <a:off x="393700" y="1511300"/>
            <a:ext cx="8445500" cy="4813299"/>
          </a:xfrm>
        </p:spPr>
        <p:txBody>
          <a:bodyPr/>
          <a:lstStyle/>
          <a:p>
            <a:r>
              <a:rPr lang="en-US" sz="2800" dirty="0" smtClean="0"/>
              <a:t>The human-readable version of a program created in a high-level language by a programmer is called </a:t>
            </a:r>
            <a:r>
              <a:rPr lang="en-US" sz="2800" b="1" dirty="0" smtClean="0"/>
              <a:t>source code</a:t>
            </a:r>
          </a:p>
          <a:p>
            <a:r>
              <a:rPr lang="en-US" sz="2800" dirty="0" smtClean="0"/>
              <a:t>Source code must first be translated into machine language using a </a:t>
            </a:r>
            <a:r>
              <a:rPr lang="en-US" sz="2800" i="1" dirty="0" smtClean="0"/>
              <a:t>compiler</a:t>
            </a:r>
            <a:r>
              <a:rPr lang="en-US" sz="2800" dirty="0" smtClean="0"/>
              <a:t> or </a:t>
            </a:r>
            <a:r>
              <a:rPr lang="en-US" sz="2800" i="1" dirty="0" smtClean="0"/>
              <a:t>interpreter</a:t>
            </a:r>
          </a:p>
          <a:p>
            <a:pPr lvl="1"/>
            <a:r>
              <a:rPr lang="en-US" sz="2400" dirty="0" smtClean="0"/>
              <a:t>A </a:t>
            </a:r>
            <a:r>
              <a:rPr lang="en-US" sz="2400" b="1" dirty="0" smtClean="0"/>
              <a:t>compiler</a:t>
            </a:r>
            <a:r>
              <a:rPr lang="en-US" sz="2400" dirty="0" smtClean="0"/>
              <a:t> converts all the statements in a program in a single batch, and the resulting collection of instructions, called </a:t>
            </a:r>
            <a:r>
              <a:rPr lang="en-US" sz="2400" b="1" dirty="0" smtClean="0"/>
              <a:t>object code</a:t>
            </a:r>
            <a:r>
              <a:rPr lang="en-US" sz="2400" dirty="0" smtClean="0"/>
              <a:t>, is placed in a new file</a:t>
            </a:r>
          </a:p>
          <a:p>
            <a:pPr lvl="1"/>
            <a:r>
              <a:rPr lang="en-US" sz="2400" dirty="0" smtClean="0"/>
              <a:t>An </a:t>
            </a:r>
            <a:r>
              <a:rPr lang="en-US" sz="2400" b="1" dirty="0" smtClean="0"/>
              <a:t>interpreter</a:t>
            </a:r>
            <a:r>
              <a:rPr lang="en-US" sz="2400" dirty="0" smtClean="0"/>
              <a:t> converts and executes one statement at a time while the program is running; once executed, the interpreter converts and executes the next statement</a:t>
            </a:r>
            <a:endParaRPr lang="en-US" sz="2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Section A: Program Development</a:t>
            </a:r>
            <a:endParaRPr lang="en-US" sz="4000" dirty="0"/>
          </a:p>
        </p:txBody>
      </p:sp>
      <p:sp>
        <p:nvSpPr>
          <p:cNvPr id="3" name="Content Placeholder 2"/>
          <p:cNvSpPr>
            <a:spLocks noGrp="1"/>
          </p:cNvSpPr>
          <p:nvPr>
            <p:ph idx="1"/>
          </p:nvPr>
        </p:nvSpPr>
        <p:spPr/>
        <p:txBody>
          <a:bodyPr/>
          <a:lstStyle/>
          <a:p>
            <a:r>
              <a:rPr lang="en-US" sz="3600" dirty="0" smtClean="0"/>
              <a:t>Programming Basics</a:t>
            </a:r>
          </a:p>
          <a:p>
            <a:r>
              <a:rPr lang="en-US" sz="3600" dirty="0" smtClean="0"/>
              <a:t>Program Planning</a:t>
            </a:r>
          </a:p>
          <a:p>
            <a:r>
              <a:rPr lang="en-US" sz="3600" dirty="0" smtClean="0"/>
              <a:t>Program Coding</a:t>
            </a:r>
          </a:p>
          <a:p>
            <a:r>
              <a:rPr lang="en-US" sz="3600" dirty="0" smtClean="0"/>
              <a:t>Program Testing and Documentation</a:t>
            </a:r>
            <a:endParaRPr lang="en-US" sz="36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Compilers and Interpreters</a:t>
            </a:r>
            <a:endParaRPr lang="en-US" dirty="0"/>
          </a:p>
        </p:txBody>
      </p:sp>
      <p:pic>
        <p:nvPicPr>
          <p:cNvPr id="6" name="Content Placeholder 5" descr="Fig11-18.bmp"/>
          <p:cNvPicPr>
            <a:picLocks noGrp="1" noChangeAspect="1"/>
          </p:cNvPicPr>
          <p:nvPr>
            <p:ph idx="1"/>
          </p:nvPr>
        </p:nvPicPr>
        <p:blipFill>
          <a:blip r:embed="rId2" cstate="print"/>
          <a:stretch>
            <a:fillRect/>
          </a:stretch>
        </p:blipFill>
        <p:spPr>
          <a:xfrm>
            <a:off x="990600" y="1447800"/>
            <a:ext cx="7221567" cy="2209800"/>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30</a:t>
            </a:fld>
            <a:endParaRPr lang="en-US"/>
          </a:p>
        </p:txBody>
      </p:sp>
      <p:pic>
        <p:nvPicPr>
          <p:cNvPr id="7" name="Picture 6" descr="Fig11-19.bmp"/>
          <p:cNvPicPr>
            <a:picLocks noChangeAspect="1"/>
          </p:cNvPicPr>
          <p:nvPr/>
        </p:nvPicPr>
        <p:blipFill>
          <a:blip r:embed="rId3" cstate="print"/>
          <a:stretch>
            <a:fillRect/>
          </a:stretch>
        </p:blipFill>
        <p:spPr>
          <a:xfrm>
            <a:off x="1447800" y="4038600"/>
            <a:ext cx="6096000" cy="2212485"/>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810000" y="1219200"/>
            <a:ext cx="4933950" cy="2190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52400" y="3810000"/>
            <a:ext cx="512445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304800"/>
            <a:ext cx="8340725" cy="1047750"/>
          </a:xfrm>
        </p:spPr>
        <p:txBody>
          <a:bodyPr/>
          <a:lstStyle/>
          <a:p>
            <a:r>
              <a:rPr lang="en-US" dirty="0" smtClean="0"/>
              <a:t>Compilers and Interpreters</a:t>
            </a:r>
            <a:endParaRPr lang="en-US" dirty="0"/>
          </a:p>
        </p:txBody>
      </p:sp>
      <p:pic>
        <p:nvPicPr>
          <p:cNvPr id="6" name="Content Placeholder 5" descr="Fig11-20.bmp"/>
          <p:cNvPicPr>
            <a:picLocks noGrp="1" noChangeAspect="1"/>
          </p:cNvPicPr>
          <p:nvPr>
            <p:ph idx="1"/>
          </p:nvPr>
        </p:nvPicPr>
        <p:blipFill>
          <a:blip r:embed="rId2" cstate="print"/>
          <a:stretch>
            <a:fillRect/>
          </a:stretch>
        </p:blipFill>
        <p:spPr>
          <a:xfrm>
            <a:off x="228600" y="1676400"/>
            <a:ext cx="8750300" cy="4353785"/>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31</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1752600" y="1295400"/>
            <a:ext cx="7096125"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Paradigms and Languages</a:t>
            </a:r>
            <a:endParaRPr lang="en-US" dirty="0"/>
          </a:p>
        </p:txBody>
      </p:sp>
      <p:sp>
        <p:nvSpPr>
          <p:cNvPr id="3" name="Content Placeholder 2"/>
          <p:cNvSpPr>
            <a:spLocks noGrp="1"/>
          </p:cNvSpPr>
          <p:nvPr>
            <p:ph idx="1"/>
          </p:nvPr>
        </p:nvSpPr>
        <p:spPr/>
        <p:txBody>
          <a:bodyPr/>
          <a:lstStyle/>
          <a:p>
            <a:r>
              <a:rPr lang="en-US" dirty="0" smtClean="0"/>
              <a:t>The phrase </a:t>
            </a:r>
            <a:r>
              <a:rPr lang="en-US" b="1" dirty="0" smtClean="0"/>
              <a:t>programming paradigm </a:t>
            </a:r>
            <a:r>
              <a:rPr lang="en-US" dirty="0" smtClean="0"/>
              <a:t>refers to a way of conceptualizing and structuring the tasks a computer performs</a:t>
            </a:r>
          </a:p>
          <a:p>
            <a:r>
              <a:rPr lang="en-US" dirty="0" smtClean="0"/>
              <a:t>A programmer uses a programming language that supports the paradigm</a:t>
            </a:r>
          </a:p>
          <a:p>
            <a:r>
              <a:rPr lang="en-US" dirty="0" smtClean="0"/>
              <a:t>Other programming languages—referred to as </a:t>
            </a:r>
            <a:r>
              <a:rPr lang="en-US" b="1" dirty="0" smtClean="0"/>
              <a:t>mulitparadigm languages</a:t>
            </a:r>
            <a:r>
              <a:rPr lang="en-US" dirty="0" smtClean="0"/>
              <a:t>—support more than one paradigm</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Paradigms and Languages</a:t>
            </a:r>
            <a:endParaRPr lang="en-US" dirty="0"/>
          </a:p>
        </p:txBody>
      </p:sp>
      <p:pic>
        <p:nvPicPr>
          <p:cNvPr id="6" name="Content Placeholder 5" descr="Fig11-21.bmp"/>
          <p:cNvPicPr>
            <a:picLocks noGrp="1" noChangeAspect="1"/>
          </p:cNvPicPr>
          <p:nvPr>
            <p:ph idx="1"/>
          </p:nvPr>
        </p:nvPicPr>
        <p:blipFill>
          <a:blip r:embed="rId2" cstate="print"/>
          <a:stretch>
            <a:fillRect/>
          </a:stretch>
        </p:blipFill>
        <p:spPr>
          <a:xfrm>
            <a:off x="275397" y="2286001"/>
            <a:ext cx="8417233" cy="2871146"/>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33</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4267200" y="1828800"/>
            <a:ext cx="4425949" cy="339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Paradigms and Languages</a:t>
            </a:r>
            <a:endParaRPr lang="en-US" dirty="0"/>
          </a:p>
        </p:txBody>
      </p:sp>
      <p:sp>
        <p:nvSpPr>
          <p:cNvPr id="3" name="Content Placeholder 2"/>
          <p:cNvSpPr>
            <a:spLocks noGrp="1"/>
          </p:cNvSpPr>
          <p:nvPr>
            <p:ph idx="1"/>
          </p:nvPr>
        </p:nvSpPr>
        <p:spPr>
          <a:xfrm>
            <a:off x="762000" y="1219200"/>
            <a:ext cx="8229600" cy="5029200"/>
          </a:xfrm>
        </p:spPr>
        <p:txBody>
          <a:bodyPr/>
          <a:lstStyle/>
          <a:p>
            <a:r>
              <a:rPr lang="en-US" sz="2400" dirty="0" smtClean="0"/>
              <a:t>Programmers generally find it useful to classify languages based on the types of projects for which they are used</a:t>
            </a:r>
          </a:p>
          <a:p>
            <a:r>
              <a:rPr lang="en-US" sz="2400" dirty="0" smtClean="0"/>
              <a:t>Some languages are used for Web programming; others for mobile apps, games, and enterprise applications</a:t>
            </a:r>
          </a:p>
          <a:p>
            <a:r>
              <a:rPr lang="en-US" sz="2400" dirty="0" smtClean="0"/>
              <a:t>Some of the most commonly used programming languages include:</a:t>
            </a:r>
          </a:p>
          <a:p>
            <a:pPr lvl="1"/>
            <a:r>
              <a:rPr lang="en-US" sz="2400" dirty="0" smtClean="0"/>
              <a:t>Fortran</a:t>
            </a:r>
          </a:p>
          <a:p>
            <a:pPr lvl="1"/>
            <a:r>
              <a:rPr lang="en-US" sz="2400" dirty="0" smtClean="0"/>
              <a:t>LISP</a:t>
            </a:r>
          </a:p>
          <a:p>
            <a:pPr lvl="1"/>
            <a:r>
              <a:rPr lang="en-US" sz="2400" dirty="0" smtClean="0"/>
              <a:t>COBOL</a:t>
            </a:r>
          </a:p>
          <a:p>
            <a:pPr lvl="1"/>
            <a:r>
              <a:rPr lang="en-US" sz="2400" dirty="0" smtClean="0"/>
              <a:t>BASIC</a:t>
            </a:r>
          </a:p>
          <a:p>
            <a:pPr lvl="1"/>
            <a:r>
              <a:rPr lang="en-US" sz="2400" dirty="0" smtClean="0"/>
              <a:t>C</a:t>
            </a:r>
          </a:p>
          <a:p>
            <a:pPr lvl="1"/>
            <a:endParaRPr lang="en-US" sz="2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34</a:t>
            </a:fld>
            <a:endParaRPr lang="en-US"/>
          </a:p>
        </p:txBody>
      </p:sp>
      <p:sp>
        <p:nvSpPr>
          <p:cNvPr id="6" name="TextBox 5"/>
          <p:cNvSpPr txBox="1"/>
          <p:nvPr/>
        </p:nvSpPr>
        <p:spPr>
          <a:xfrm>
            <a:off x="3886200" y="3962400"/>
            <a:ext cx="2895600" cy="2677656"/>
          </a:xfrm>
          <a:prstGeom prst="rect">
            <a:avLst/>
          </a:prstGeom>
          <a:noFill/>
        </p:spPr>
        <p:txBody>
          <a:bodyPr wrap="square" rtlCol="0">
            <a:spAutoFit/>
          </a:bodyPr>
          <a:lstStyle/>
          <a:p>
            <a:pPr>
              <a:buClr>
                <a:srgbClr val="0D916E"/>
              </a:buClr>
              <a:buFont typeface="Wingdings" pitchFamily="2" charset="2"/>
              <a:buChar char="Ø"/>
            </a:pPr>
            <a:r>
              <a:rPr lang="en-US" sz="2400" dirty="0" smtClean="0"/>
              <a:t>Prolog</a:t>
            </a:r>
          </a:p>
          <a:p>
            <a:pPr>
              <a:buClr>
                <a:srgbClr val="0D916E"/>
              </a:buClr>
              <a:buFont typeface="Wingdings" pitchFamily="2" charset="2"/>
              <a:buChar char="Ø"/>
            </a:pPr>
            <a:r>
              <a:rPr lang="en-US" sz="2400" dirty="0" smtClean="0"/>
              <a:t>Ada</a:t>
            </a:r>
          </a:p>
          <a:p>
            <a:pPr>
              <a:buClr>
                <a:srgbClr val="0D916E"/>
              </a:buClr>
              <a:buFont typeface="Wingdings" pitchFamily="2" charset="2"/>
              <a:buChar char="Ø"/>
            </a:pPr>
            <a:r>
              <a:rPr lang="en-US" sz="2400" dirty="0" smtClean="0"/>
              <a:t>C++</a:t>
            </a:r>
          </a:p>
          <a:p>
            <a:pPr>
              <a:buClr>
                <a:srgbClr val="0D916E"/>
              </a:buClr>
              <a:buFont typeface="Wingdings" pitchFamily="2" charset="2"/>
              <a:buChar char="Ø"/>
            </a:pPr>
            <a:r>
              <a:rPr lang="en-US" sz="2400" dirty="0" smtClean="0"/>
              <a:t>Objective-C</a:t>
            </a:r>
          </a:p>
          <a:p>
            <a:pPr>
              <a:buClr>
                <a:srgbClr val="0D916E"/>
              </a:buClr>
              <a:buFont typeface="Wingdings" pitchFamily="2" charset="2"/>
              <a:buChar char="Ø"/>
            </a:pPr>
            <a:r>
              <a:rPr lang="en-US" sz="2400" dirty="0" smtClean="0"/>
              <a:t>Python</a:t>
            </a:r>
          </a:p>
          <a:p>
            <a:pPr>
              <a:buClr>
                <a:srgbClr val="0D916E"/>
              </a:buClr>
              <a:buFont typeface="Wingdings" pitchFamily="2" charset="2"/>
              <a:buChar char="Ø"/>
            </a:pPr>
            <a:r>
              <a:rPr lang="en-US" sz="2400" dirty="0" smtClean="0"/>
              <a:t>Visual Basic (VB)</a:t>
            </a:r>
          </a:p>
          <a:p>
            <a:pPr>
              <a:buFont typeface="Wingdings" pitchFamily="2" charset="2"/>
              <a:buChar char="Ø"/>
            </a:pPr>
            <a:endParaRPr lang="en-US" sz="2400" dirty="0"/>
          </a:p>
        </p:txBody>
      </p:sp>
      <p:sp>
        <p:nvSpPr>
          <p:cNvPr id="7" name="TextBox 6"/>
          <p:cNvSpPr txBox="1"/>
          <p:nvPr/>
        </p:nvSpPr>
        <p:spPr>
          <a:xfrm>
            <a:off x="6934200" y="3657600"/>
            <a:ext cx="2209800" cy="3046988"/>
          </a:xfrm>
          <a:prstGeom prst="rect">
            <a:avLst/>
          </a:prstGeom>
          <a:noFill/>
        </p:spPr>
        <p:txBody>
          <a:bodyPr wrap="square" rtlCol="0">
            <a:spAutoFit/>
          </a:bodyPr>
          <a:lstStyle/>
          <a:p>
            <a:pPr>
              <a:buClr>
                <a:srgbClr val="2EA488"/>
              </a:buClr>
              <a:buFont typeface="Wingdings" pitchFamily="2" charset="2"/>
              <a:buChar char="Ø"/>
            </a:pPr>
            <a:r>
              <a:rPr lang="en-US" sz="2400" dirty="0" smtClean="0"/>
              <a:t>Ruby</a:t>
            </a:r>
          </a:p>
          <a:p>
            <a:pPr>
              <a:buClr>
                <a:srgbClr val="2EA488"/>
              </a:buClr>
              <a:buFont typeface="Wingdings" pitchFamily="2" charset="2"/>
              <a:buChar char="Ø"/>
            </a:pPr>
            <a:r>
              <a:rPr lang="en-US" sz="2400" dirty="0" smtClean="0"/>
              <a:t>Java</a:t>
            </a:r>
          </a:p>
          <a:p>
            <a:pPr>
              <a:buClr>
                <a:srgbClr val="2EA488"/>
              </a:buClr>
              <a:buFont typeface="Wingdings" pitchFamily="2" charset="2"/>
              <a:buChar char="Ø"/>
            </a:pPr>
            <a:r>
              <a:rPr lang="en-US" sz="2400" dirty="0" smtClean="0"/>
              <a:t>JavaScript</a:t>
            </a:r>
          </a:p>
          <a:p>
            <a:pPr>
              <a:buClr>
                <a:srgbClr val="2EA488"/>
              </a:buClr>
              <a:buFont typeface="Wingdings" pitchFamily="2" charset="2"/>
              <a:buChar char="Ø"/>
            </a:pPr>
            <a:r>
              <a:rPr lang="en-US" sz="2400" dirty="0" smtClean="0"/>
              <a:t>PHP</a:t>
            </a:r>
          </a:p>
          <a:p>
            <a:pPr>
              <a:buClr>
                <a:srgbClr val="2EA488"/>
              </a:buClr>
              <a:buFont typeface="Wingdings" pitchFamily="2" charset="2"/>
              <a:buChar char="Ø"/>
            </a:pPr>
            <a:r>
              <a:rPr lang="en-US" sz="2400" dirty="0" smtClean="0"/>
              <a:t>C#</a:t>
            </a:r>
          </a:p>
          <a:p>
            <a:pPr>
              <a:buClr>
                <a:srgbClr val="2EA488"/>
              </a:buClr>
              <a:buFont typeface="Wingdings" pitchFamily="2" charset="2"/>
              <a:buChar char="Ø"/>
            </a:pPr>
            <a:r>
              <a:rPr lang="en-US" sz="2400" dirty="0" smtClean="0"/>
              <a:t>Swift</a:t>
            </a:r>
          </a:p>
          <a:p>
            <a:pPr>
              <a:buClr>
                <a:srgbClr val="2EA488"/>
              </a:buClr>
              <a:buFont typeface="Wingdings" pitchFamily="2" charset="2"/>
              <a:buChar char="Ø"/>
            </a:pPr>
            <a:r>
              <a:rPr lang="en-US" sz="2400" dirty="0" smtClean="0"/>
              <a:t>Perl</a:t>
            </a:r>
          </a:p>
          <a:p>
            <a:pPr>
              <a:buClr>
                <a:srgbClr val="2EA488"/>
              </a:buClr>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Toolsets</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400" dirty="0" smtClean="0"/>
              <a:t>Serious programmers typically download and install programming tools; their toolbox may include a compiler, a debugger, and an editor</a:t>
            </a:r>
          </a:p>
          <a:p>
            <a:r>
              <a:rPr lang="en-US" sz="2400" dirty="0" smtClean="0"/>
              <a:t>Programmers often download an </a:t>
            </a:r>
            <a:r>
              <a:rPr lang="en-US" sz="2400" i="1" dirty="0" smtClean="0"/>
              <a:t>SDK</a:t>
            </a:r>
            <a:r>
              <a:rPr lang="en-US" sz="2400" dirty="0" smtClean="0"/>
              <a:t> or </a:t>
            </a:r>
            <a:r>
              <a:rPr lang="en-US" sz="2400" i="1" dirty="0" smtClean="0"/>
              <a:t>IDE</a:t>
            </a:r>
            <a:r>
              <a:rPr lang="en-US" sz="2400" dirty="0" smtClean="0"/>
              <a:t> that contains a collection of programming tools</a:t>
            </a:r>
          </a:p>
          <a:p>
            <a:pPr lvl="1"/>
            <a:r>
              <a:rPr lang="en-US" sz="2400" dirty="0" smtClean="0"/>
              <a:t>An </a:t>
            </a:r>
            <a:r>
              <a:rPr lang="en-US" sz="2400" b="1" dirty="0" smtClean="0"/>
              <a:t>SDK</a:t>
            </a:r>
            <a:r>
              <a:rPr lang="en-US" sz="2400" dirty="0" smtClean="0"/>
              <a:t> (software development kit) is a collection of language-specific programming tools that enables a programmer to develop applications for a specific computer platform</a:t>
            </a:r>
          </a:p>
          <a:p>
            <a:pPr lvl="1"/>
            <a:r>
              <a:rPr lang="en-US" sz="2400" dirty="0" smtClean="0"/>
              <a:t>An </a:t>
            </a:r>
            <a:r>
              <a:rPr lang="en-US" sz="2400" b="1" dirty="0" smtClean="0"/>
              <a:t>IDE</a:t>
            </a:r>
            <a:r>
              <a:rPr lang="en-US" sz="2400" dirty="0" smtClean="0"/>
              <a:t> (integrated development environment) is a type of SDK that packages a set of development tools into a sleek programming application</a:t>
            </a:r>
            <a:endParaRPr lang="en-US" sz="2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Toolsets</a:t>
            </a:r>
            <a:endParaRPr lang="en-US" dirty="0"/>
          </a:p>
        </p:txBody>
      </p:sp>
      <p:pic>
        <p:nvPicPr>
          <p:cNvPr id="6" name="Content Placeholder 5" descr="Fig11-23.bmp"/>
          <p:cNvPicPr>
            <a:picLocks noGrp="1" noChangeAspect="1"/>
          </p:cNvPicPr>
          <p:nvPr>
            <p:ph idx="1"/>
          </p:nvPr>
        </p:nvPicPr>
        <p:blipFill>
          <a:blip r:embed="rId2" cstate="print"/>
          <a:stretch>
            <a:fillRect/>
          </a:stretch>
        </p:blipFill>
        <p:spPr>
          <a:xfrm>
            <a:off x="1371600" y="1120234"/>
            <a:ext cx="7239000" cy="5158329"/>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36</a:t>
            </a:fld>
            <a:endParaRPr lang="en-US"/>
          </a:p>
        </p:txBody>
      </p:sp>
      <p:pic>
        <p:nvPicPr>
          <p:cNvPr id="6146" name="Picture 2"/>
          <p:cNvPicPr>
            <a:picLocks noChangeAspect="1" noChangeArrowheads="1"/>
          </p:cNvPicPr>
          <p:nvPr/>
        </p:nvPicPr>
        <p:blipFill>
          <a:blip r:embed="rId3" cstate="print"/>
          <a:srcRect/>
          <a:stretch>
            <a:fillRect/>
          </a:stretch>
        </p:blipFill>
        <p:spPr bwMode="auto">
          <a:xfrm>
            <a:off x="5181600" y="762000"/>
            <a:ext cx="32861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Section C: Procedural Programming</a:t>
            </a:r>
            <a:endParaRPr lang="en-US" sz="3600" dirty="0"/>
          </a:p>
        </p:txBody>
      </p:sp>
      <p:sp>
        <p:nvSpPr>
          <p:cNvPr id="3" name="Content Placeholder 2"/>
          <p:cNvSpPr>
            <a:spLocks noGrp="1"/>
          </p:cNvSpPr>
          <p:nvPr>
            <p:ph idx="1"/>
          </p:nvPr>
        </p:nvSpPr>
        <p:spPr/>
        <p:txBody>
          <a:bodyPr/>
          <a:lstStyle/>
          <a:p>
            <a:r>
              <a:rPr lang="en-US" sz="4400" dirty="0" smtClean="0"/>
              <a:t>Algorithms</a:t>
            </a:r>
          </a:p>
          <a:p>
            <a:r>
              <a:rPr lang="en-US" sz="4400" dirty="0" smtClean="0"/>
              <a:t>Pseudocode and Flowcharts</a:t>
            </a:r>
          </a:p>
          <a:p>
            <a:r>
              <a:rPr lang="en-US" sz="4400" dirty="0" smtClean="0"/>
              <a:t>Flow Control</a:t>
            </a:r>
          </a:p>
          <a:p>
            <a:r>
              <a:rPr lang="en-US" sz="4400" dirty="0" smtClean="0"/>
              <a:t>Procedural Applications</a:t>
            </a:r>
            <a:endParaRPr lang="en-US" sz="4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393700" y="1511300"/>
            <a:ext cx="8216900" cy="4614863"/>
          </a:xfrm>
        </p:spPr>
        <p:txBody>
          <a:bodyPr/>
          <a:lstStyle/>
          <a:p>
            <a:r>
              <a:rPr lang="en-US" sz="2800" dirty="0" smtClean="0"/>
              <a:t>The traditional approach to programming uses a </a:t>
            </a:r>
            <a:r>
              <a:rPr lang="en-US" sz="2800" b="1" dirty="0" smtClean="0"/>
              <a:t>procedural paradigm</a:t>
            </a:r>
            <a:r>
              <a:rPr lang="en-US" sz="2800" dirty="0" smtClean="0"/>
              <a:t> (sometimes called an imperative paradigm) to conceptualize the solution to a problem as a sequence of steps</a:t>
            </a:r>
          </a:p>
          <a:p>
            <a:r>
              <a:rPr lang="en-US" sz="2800" dirty="0" smtClean="0"/>
              <a:t>A programming language that supports the procedural paradigm is called a </a:t>
            </a:r>
            <a:r>
              <a:rPr lang="en-US" sz="2800" b="1" dirty="0" smtClean="0"/>
              <a:t>procedural language</a:t>
            </a:r>
            <a:r>
              <a:rPr lang="en-US" sz="2800" dirty="0" smtClean="0"/>
              <a:t>; these languages are well suited to problems that can easily be solved with a linear, step-by-step algorithm</a:t>
            </a:r>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0" y="1524000"/>
            <a:ext cx="9144000" cy="4724400"/>
          </a:xfrm>
        </p:spPr>
        <p:txBody>
          <a:bodyPr/>
          <a:lstStyle/>
          <a:p>
            <a:r>
              <a:rPr lang="en-US" dirty="0" smtClean="0"/>
              <a:t>An </a:t>
            </a:r>
            <a:r>
              <a:rPr lang="en-US" b="1" dirty="0" smtClean="0"/>
              <a:t>algorithm</a:t>
            </a:r>
            <a:r>
              <a:rPr lang="en-US" dirty="0" smtClean="0"/>
              <a:t> is a set of steps for carrying out a task that can be written down and implemented</a:t>
            </a:r>
          </a:p>
          <a:p>
            <a:r>
              <a:rPr lang="en-US" dirty="0" smtClean="0"/>
              <a:t>For example, the algorithm for making macaroni and cheese is a set of steps that includes boiling water, cooking the macaroni in the water, and adding the cheese sauce</a:t>
            </a:r>
          </a:p>
          <a:p>
            <a:r>
              <a:rPr lang="en-US" dirty="0" smtClean="0"/>
              <a:t>Algorithms are usually written in a format that is not specific to a particular programming language</a:t>
            </a:r>
          </a:p>
          <a:p>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Basics</a:t>
            </a:r>
            <a:endParaRPr lang="en-US" dirty="0"/>
          </a:p>
        </p:txBody>
      </p:sp>
      <p:sp>
        <p:nvSpPr>
          <p:cNvPr id="3" name="Content Placeholder 2"/>
          <p:cNvSpPr>
            <a:spLocks noGrp="1"/>
          </p:cNvSpPr>
          <p:nvPr>
            <p:ph idx="1"/>
          </p:nvPr>
        </p:nvSpPr>
        <p:spPr/>
        <p:txBody>
          <a:bodyPr/>
          <a:lstStyle/>
          <a:p>
            <a:r>
              <a:rPr lang="en-US" sz="2400" b="1" dirty="0" smtClean="0"/>
              <a:t>Computer programming</a:t>
            </a:r>
            <a:r>
              <a:rPr lang="en-US" sz="2400" dirty="0" smtClean="0"/>
              <a:t> encompasses a broad set of activities that include planning, coding, testing, and documenting</a:t>
            </a:r>
          </a:p>
          <a:p>
            <a:r>
              <a:rPr lang="en-US" sz="2400" dirty="0" smtClean="0"/>
              <a:t>A related activity, </a:t>
            </a:r>
            <a:r>
              <a:rPr lang="en-US" sz="2400" b="1" dirty="0" smtClean="0"/>
              <a:t>software engineering</a:t>
            </a:r>
            <a:r>
              <a:rPr lang="en-US" sz="2400" dirty="0" smtClean="0"/>
              <a:t>, is a development process that uses mathematical, engineering, and management techniques to reduce the cost and complexity of a computer program while increasing its reliability and modifiability</a:t>
            </a:r>
          </a:p>
          <a:p>
            <a:r>
              <a:rPr lang="en-US" sz="2400" dirty="0" smtClean="0"/>
              <a:t>The instructions that make up a computer program are referred to as </a:t>
            </a:r>
            <a:r>
              <a:rPr lang="en-US" sz="2400" b="1" dirty="0" smtClean="0"/>
              <a:t>code</a:t>
            </a:r>
            <a:r>
              <a:rPr lang="en-US" sz="2400" dirty="0" smtClean="0"/>
              <a:t> because program instructions for first-generation computers were entered in binary codes</a:t>
            </a:r>
            <a:endParaRPr lang="en-US" sz="2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Algorithms</a:t>
            </a:r>
            <a:endParaRPr lang="en-US" dirty="0"/>
          </a:p>
        </p:txBody>
      </p:sp>
      <p:pic>
        <p:nvPicPr>
          <p:cNvPr id="6" name="Content Placeholder 5" descr="Fig11-25.bmp"/>
          <p:cNvPicPr>
            <a:picLocks noGrp="1" noChangeAspect="1"/>
          </p:cNvPicPr>
          <p:nvPr>
            <p:ph idx="1"/>
          </p:nvPr>
        </p:nvPicPr>
        <p:blipFill>
          <a:blip r:embed="rId2" cstate="print"/>
          <a:stretch>
            <a:fillRect/>
          </a:stretch>
        </p:blipFill>
        <p:spPr>
          <a:xfrm>
            <a:off x="1676400" y="1371600"/>
            <a:ext cx="6093275" cy="4914086"/>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40</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2971800" y="1066800"/>
            <a:ext cx="596265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lstStyle/>
          <a:p>
            <a:r>
              <a:rPr lang="en-US" b="1" dirty="0" smtClean="0"/>
              <a:t>Steps for designing an algorithm:</a:t>
            </a:r>
          </a:p>
          <a:p>
            <a:pPr lvl="1"/>
            <a:r>
              <a:rPr lang="en-US" sz="3200" dirty="0" smtClean="0"/>
              <a:t>Record the steps required to solve the problem manually</a:t>
            </a:r>
          </a:p>
          <a:p>
            <a:pPr lvl="1"/>
            <a:r>
              <a:rPr lang="en-US" sz="3200" dirty="0" smtClean="0"/>
              <a:t>Specify how to manipulate the information needed to calculate and solve the problem</a:t>
            </a:r>
          </a:p>
          <a:p>
            <a:pPr lvl="1"/>
            <a:r>
              <a:rPr lang="en-US" sz="3200" dirty="0" smtClean="0"/>
              <a:t>Specify how the computer decides what to display as the solution</a:t>
            </a:r>
            <a:endParaRPr lang="en-US" sz="32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Pseudocode and Flowcharts</a:t>
            </a:r>
            <a:endParaRPr lang="en-US" dirty="0"/>
          </a:p>
        </p:txBody>
      </p:sp>
      <p:sp>
        <p:nvSpPr>
          <p:cNvPr id="3" name="Content Placeholder 2"/>
          <p:cNvSpPr>
            <a:spLocks noGrp="1"/>
          </p:cNvSpPr>
          <p:nvPr>
            <p:ph idx="1"/>
          </p:nvPr>
        </p:nvSpPr>
        <p:spPr/>
        <p:txBody>
          <a:bodyPr/>
          <a:lstStyle/>
          <a:p>
            <a:r>
              <a:rPr lang="en-US" sz="2800" dirty="0" smtClean="0"/>
              <a:t>You can express an algorithm in several different ways, including </a:t>
            </a:r>
            <a:r>
              <a:rPr lang="en-US" sz="2800" i="1" dirty="0" smtClean="0"/>
              <a:t>structured English</a:t>
            </a:r>
            <a:r>
              <a:rPr lang="en-US" sz="2800" dirty="0" smtClean="0"/>
              <a:t>, </a:t>
            </a:r>
            <a:r>
              <a:rPr lang="en-US" sz="2800" i="1" dirty="0" err="1" smtClean="0"/>
              <a:t>pseudocode</a:t>
            </a:r>
            <a:r>
              <a:rPr lang="en-US" sz="2800" dirty="0" smtClean="0"/>
              <a:t>, and </a:t>
            </a:r>
            <a:r>
              <a:rPr lang="en-US" sz="2800" i="1" dirty="0" smtClean="0"/>
              <a:t>flowcharts</a:t>
            </a:r>
          </a:p>
          <a:p>
            <a:pPr lvl="1"/>
            <a:r>
              <a:rPr lang="en-US" sz="2400" b="1" dirty="0" smtClean="0"/>
              <a:t>Structured English </a:t>
            </a:r>
            <a:r>
              <a:rPr lang="en-US" sz="2400" dirty="0" smtClean="0"/>
              <a:t>is a subset of the English language with a limited selection of sentence structures that reflect processing activities</a:t>
            </a:r>
          </a:p>
          <a:p>
            <a:pPr lvl="1"/>
            <a:r>
              <a:rPr lang="en-US" sz="2400" b="1" dirty="0" smtClean="0"/>
              <a:t>Pseudocode</a:t>
            </a:r>
            <a:r>
              <a:rPr lang="en-US" sz="2400" dirty="0" smtClean="0"/>
              <a:t> is a notational system for algorithms that is less formal than a programming language</a:t>
            </a:r>
          </a:p>
          <a:p>
            <a:pPr lvl="1"/>
            <a:r>
              <a:rPr lang="en-US" sz="2400" dirty="0" smtClean="0"/>
              <a:t>A </a:t>
            </a:r>
            <a:r>
              <a:rPr lang="en-US" sz="2400" b="1" dirty="0" smtClean="0"/>
              <a:t>flowchart</a:t>
            </a:r>
            <a:r>
              <a:rPr lang="en-US" sz="2400" dirty="0" smtClean="0"/>
              <a:t> is a graphical representation of the way a computer should progress from one instruction to the next as it performs a task</a:t>
            </a:r>
            <a:endParaRPr lang="en-US" sz="2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Pseudocode and Flowcharts</a:t>
            </a:r>
            <a:endParaRPr lang="en-US" dirty="0"/>
          </a:p>
        </p:txBody>
      </p:sp>
      <p:pic>
        <p:nvPicPr>
          <p:cNvPr id="6" name="Content Placeholder 5" descr="Fig11-28.bmp"/>
          <p:cNvPicPr>
            <a:picLocks noGrp="1" noChangeAspect="1"/>
          </p:cNvPicPr>
          <p:nvPr>
            <p:ph idx="1"/>
          </p:nvPr>
        </p:nvPicPr>
        <p:blipFill>
          <a:blip r:embed="rId2" cstate="print"/>
          <a:stretch>
            <a:fillRect/>
          </a:stretch>
        </p:blipFill>
        <p:spPr>
          <a:xfrm>
            <a:off x="2743200" y="1600200"/>
            <a:ext cx="3733800" cy="4630880"/>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43</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914400" y="1295400"/>
            <a:ext cx="5781675"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sp>
        <p:nvSpPr>
          <p:cNvPr id="3" name="Content Placeholder 2"/>
          <p:cNvSpPr>
            <a:spLocks noGrp="1"/>
          </p:cNvSpPr>
          <p:nvPr>
            <p:ph idx="1"/>
          </p:nvPr>
        </p:nvSpPr>
        <p:spPr>
          <a:xfrm>
            <a:off x="393700" y="1511300"/>
            <a:ext cx="8445500" cy="4614863"/>
          </a:xfrm>
        </p:spPr>
        <p:txBody>
          <a:bodyPr/>
          <a:lstStyle/>
          <a:p>
            <a:r>
              <a:rPr lang="en-US" dirty="0" smtClean="0"/>
              <a:t>The key to a computer’s ability to adjust to so many situations is the programmer’s ability to control the </a:t>
            </a:r>
            <a:r>
              <a:rPr lang="en-US" i="1" dirty="0" smtClean="0"/>
              <a:t>flow</a:t>
            </a:r>
            <a:r>
              <a:rPr lang="en-US" dirty="0" smtClean="0"/>
              <a:t> of a program</a:t>
            </a:r>
          </a:p>
          <a:p>
            <a:r>
              <a:rPr lang="en-US" b="1" dirty="0" smtClean="0"/>
              <a:t>Flow control </a:t>
            </a:r>
            <a:r>
              <a:rPr lang="en-US" dirty="0" smtClean="0"/>
              <a:t>refers to the sequence in which a computer executes program instructions</a:t>
            </a:r>
          </a:p>
          <a:p>
            <a:r>
              <a:rPr lang="en-US" dirty="0" smtClean="0"/>
              <a:t>Programmers assign a </a:t>
            </a:r>
            <a:r>
              <a:rPr lang="en-US" b="1" dirty="0" smtClean="0"/>
              <a:t>sequential execution</a:t>
            </a:r>
            <a:r>
              <a:rPr lang="en-US" dirty="0" smtClean="0"/>
              <a:t> for computers to follow when performing program instructions</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sp>
        <p:nvSpPr>
          <p:cNvPr id="3" name="Content Placeholder 2"/>
          <p:cNvSpPr>
            <a:spLocks noGrp="1"/>
          </p:cNvSpPr>
          <p:nvPr>
            <p:ph idx="1"/>
          </p:nvPr>
        </p:nvSpPr>
        <p:spPr>
          <a:xfrm>
            <a:off x="393700" y="1511300"/>
            <a:ext cx="7835900" cy="4614863"/>
          </a:xfrm>
        </p:spPr>
        <p:txBody>
          <a:bodyPr/>
          <a:lstStyle/>
          <a:p>
            <a:r>
              <a:rPr lang="en-US" dirty="0" smtClean="0"/>
              <a:t>Here is a simple program written in the Python programming language that outputs </a:t>
            </a:r>
            <a:r>
              <a:rPr lang="en-US" sz="2000" b="1" dirty="0" smtClean="0">
                <a:solidFill>
                  <a:srgbClr val="1E967F"/>
                </a:solidFill>
                <a:latin typeface="SimSun" pitchFamily="2" charset="-122"/>
                <a:ea typeface="SimSun" pitchFamily="2" charset="-122"/>
                <a:cs typeface="Arabic Typesetting" pitchFamily="66" charset="-78"/>
              </a:rPr>
              <a:t>This is the fist line. </a:t>
            </a:r>
            <a:r>
              <a:rPr lang="en-US" dirty="0" smtClean="0"/>
              <a:t>and then outputs </a:t>
            </a:r>
            <a:r>
              <a:rPr lang="en-US" sz="2000" b="1" dirty="0" smtClean="0">
                <a:solidFill>
                  <a:srgbClr val="1E967F"/>
                </a:solidFill>
                <a:latin typeface="SimSun" pitchFamily="2" charset="-122"/>
                <a:ea typeface="SimSun" pitchFamily="2" charset="-122"/>
                <a:cs typeface="Arabic Typesetting" pitchFamily="66" charset="-78"/>
              </a:rPr>
              <a:t>This is the next line.:</a:t>
            </a:r>
          </a:p>
          <a:p>
            <a:pPr lvl="1">
              <a:lnSpc>
                <a:spcPct val="200000"/>
              </a:lnSpc>
              <a:buNone/>
            </a:pPr>
            <a:r>
              <a:rPr lang="en-US" sz="2000" b="1" dirty="0" smtClean="0">
                <a:solidFill>
                  <a:srgbClr val="1E967F"/>
                </a:solidFill>
                <a:latin typeface="SimSun" pitchFamily="2" charset="-122"/>
                <a:ea typeface="SimSun" pitchFamily="2" charset="-122"/>
                <a:cs typeface="Arabic Typesetting" pitchFamily="66" charset="-78"/>
              </a:rPr>
              <a:t>		print (“This is the first line.”)</a:t>
            </a:r>
          </a:p>
          <a:p>
            <a:pPr lvl="1">
              <a:lnSpc>
                <a:spcPct val="200000"/>
              </a:lnSpc>
              <a:buNone/>
            </a:pPr>
            <a:r>
              <a:rPr lang="en-US" sz="2000" b="1" dirty="0" smtClean="0">
                <a:solidFill>
                  <a:srgbClr val="1E967F"/>
                </a:solidFill>
                <a:latin typeface="SimSun" pitchFamily="2" charset="-122"/>
                <a:ea typeface="SimSun" pitchFamily="2" charset="-122"/>
                <a:cs typeface="Arabic Typesetting" pitchFamily="66" charset="-78"/>
              </a:rPr>
              <a:t>		print (“This is the next line.”)</a:t>
            </a:r>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sp>
        <p:nvSpPr>
          <p:cNvPr id="3" name="Content Placeholder 2"/>
          <p:cNvSpPr>
            <a:spLocks noGrp="1"/>
          </p:cNvSpPr>
          <p:nvPr>
            <p:ph idx="1"/>
          </p:nvPr>
        </p:nvSpPr>
        <p:spPr>
          <a:xfrm>
            <a:off x="393700" y="1511300"/>
            <a:ext cx="8216900" cy="4614863"/>
          </a:xfrm>
        </p:spPr>
        <p:txBody>
          <a:bodyPr/>
          <a:lstStyle/>
          <a:p>
            <a:r>
              <a:rPr lang="en-US" sz="2400" dirty="0" smtClean="0"/>
              <a:t>A </a:t>
            </a:r>
            <a:r>
              <a:rPr lang="en-US" sz="2400" b="1" dirty="0" smtClean="0"/>
              <a:t>sequence control structure </a:t>
            </a:r>
            <a:r>
              <a:rPr lang="en-US" sz="2400" dirty="0" smtClean="0"/>
              <a:t>changes the order in which instructions are carried out by directing the computer to execute an instruction elsewhere in the program</a:t>
            </a:r>
          </a:p>
          <a:p>
            <a:r>
              <a:rPr lang="en-US" sz="2400" dirty="0" smtClean="0"/>
              <a:t>In the following simple program, a </a:t>
            </a:r>
            <a:r>
              <a:rPr lang="en-US" sz="2000" b="1" dirty="0" smtClean="0">
                <a:solidFill>
                  <a:srgbClr val="1E967F"/>
                </a:solidFill>
                <a:latin typeface="SimSun" pitchFamily="2" charset="-122"/>
                <a:ea typeface="SimSun" pitchFamily="2" charset="-122"/>
                <a:cs typeface="Arabic Typesetting" pitchFamily="66" charset="-78"/>
              </a:rPr>
              <a:t>goto</a:t>
            </a:r>
            <a:r>
              <a:rPr lang="en-US" sz="2400" dirty="0" smtClean="0"/>
              <a:t> command tells the computer to jump directly to the instruction labeled “Widget”:</a:t>
            </a:r>
          </a:p>
          <a:p>
            <a:pPr lvl="1">
              <a:buNone/>
            </a:pPr>
            <a:r>
              <a:rPr lang="en-US" sz="2400" dirty="0" smtClean="0">
                <a:solidFill>
                  <a:schemeClr val="accent1">
                    <a:lumMod val="50000"/>
                  </a:schemeClr>
                </a:solidFill>
                <a:latin typeface="Times New Roman" pitchFamily="18" charset="0"/>
                <a:cs typeface="Times New Roman" pitchFamily="18" charset="0"/>
              </a:rPr>
              <a:t>		</a:t>
            </a:r>
            <a:r>
              <a:rPr lang="en-US" sz="2000" b="1" dirty="0" smtClean="0">
                <a:solidFill>
                  <a:srgbClr val="1E967F"/>
                </a:solidFill>
                <a:latin typeface="SimSun" pitchFamily="2" charset="-122"/>
                <a:ea typeface="SimSun" pitchFamily="2" charset="-122"/>
                <a:cs typeface="Arabic Typesetting" pitchFamily="66" charset="-78"/>
              </a:rPr>
              <a:t>print (“This is the first line.”)</a:t>
            </a:r>
          </a:p>
          <a:p>
            <a:pPr lvl="1">
              <a:buNone/>
            </a:pPr>
            <a:r>
              <a:rPr lang="en-US" sz="2000" b="1" dirty="0" smtClean="0">
                <a:solidFill>
                  <a:srgbClr val="1E967F"/>
                </a:solidFill>
                <a:latin typeface="SimSun" pitchFamily="2" charset="-122"/>
                <a:ea typeface="SimSun" pitchFamily="2" charset="-122"/>
                <a:cs typeface="Arabic Typesetting" pitchFamily="66" charset="-78"/>
              </a:rPr>
              <a:t>		goto Widget</a:t>
            </a:r>
          </a:p>
          <a:p>
            <a:pPr lvl="1">
              <a:buNone/>
            </a:pPr>
            <a:r>
              <a:rPr lang="en-US" sz="2000" b="1" dirty="0" smtClean="0">
                <a:solidFill>
                  <a:srgbClr val="1E967F"/>
                </a:solidFill>
                <a:latin typeface="SimSun" pitchFamily="2" charset="-122"/>
                <a:ea typeface="SimSun" pitchFamily="2" charset="-122"/>
                <a:cs typeface="Arabic Typesetting" pitchFamily="66" charset="-78"/>
              </a:rPr>
              <a:t>		print (“This is the next line.”)</a:t>
            </a:r>
          </a:p>
          <a:p>
            <a:pPr lvl="1">
              <a:buNone/>
            </a:pPr>
            <a:r>
              <a:rPr lang="en-US" sz="2000" b="1" dirty="0" smtClean="0">
                <a:solidFill>
                  <a:srgbClr val="1E967F"/>
                </a:solidFill>
                <a:latin typeface="SimSun" pitchFamily="2" charset="-122"/>
                <a:ea typeface="SimSun" pitchFamily="2" charset="-122"/>
                <a:cs typeface="Arabic Typesetting" pitchFamily="66" charset="-78"/>
              </a:rPr>
              <a:t>		Widget: print (“All done!”)</a:t>
            </a:r>
          </a:p>
          <a:p>
            <a:endParaRPr lang="en-US" sz="2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sp>
        <p:nvSpPr>
          <p:cNvPr id="3" name="Content Placeholder 2"/>
          <p:cNvSpPr>
            <a:spLocks noGrp="1"/>
          </p:cNvSpPr>
          <p:nvPr>
            <p:ph idx="1"/>
          </p:nvPr>
        </p:nvSpPr>
        <p:spPr/>
        <p:txBody>
          <a:bodyPr/>
          <a:lstStyle/>
          <a:p>
            <a:r>
              <a:rPr lang="en-US" dirty="0" smtClean="0"/>
              <a:t>A </a:t>
            </a:r>
            <a:r>
              <a:rPr lang="en-US" b="1" dirty="0" smtClean="0"/>
              <a:t>function</a:t>
            </a:r>
            <a:r>
              <a:rPr lang="en-US" dirty="0" smtClean="0"/>
              <a:t> is a section of code that is part of a program but is not included in the main sequential execution path; a sequence control structure directs the computer to the statements contained in a function—when the statements have been executed, the computer returns to the main program</a:t>
            </a:r>
          </a:p>
          <a:p>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Flow Control</a:t>
            </a:r>
            <a:endParaRPr lang="en-US" dirty="0"/>
          </a:p>
        </p:txBody>
      </p:sp>
      <p:pic>
        <p:nvPicPr>
          <p:cNvPr id="6" name="Content Placeholder 5" descr="Fig11-32.bmp"/>
          <p:cNvPicPr>
            <a:picLocks noGrp="1" noChangeAspect="1"/>
          </p:cNvPicPr>
          <p:nvPr>
            <p:ph idx="1"/>
          </p:nvPr>
        </p:nvPicPr>
        <p:blipFill>
          <a:blip r:embed="rId2" cstate="print"/>
          <a:stretch>
            <a:fillRect/>
          </a:stretch>
        </p:blipFill>
        <p:spPr>
          <a:xfrm>
            <a:off x="990600" y="1066800"/>
            <a:ext cx="7438378" cy="5297508"/>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48</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5486400" y="609600"/>
            <a:ext cx="3267075"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sp>
        <p:nvSpPr>
          <p:cNvPr id="3" name="Content Placeholder 2"/>
          <p:cNvSpPr>
            <a:spLocks noGrp="1"/>
          </p:cNvSpPr>
          <p:nvPr>
            <p:ph idx="1"/>
          </p:nvPr>
        </p:nvSpPr>
        <p:spPr>
          <a:xfrm>
            <a:off x="393700" y="1511300"/>
            <a:ext cx="3721100" cy="4614863"/>
          </a:xfrm>
        </p:spPr>
        <p:txBody>
          <a:bodyPr/>
          <a:lstStyle/>
          <a:p>
            <a:r>
              <a:rPr lang="en-US" sz="2800" dirty="0" smtClean="0"/>
              <a:t>A </a:t>
            </a:r>
            <a:r>
              <a:rPr lang="en-US" sz="2800" b="1" dirty="0" smtClean="0"/>
              <a:t>selection control structure </a:t>
            </a:r>
            <a:r>
              <a:rPr lang="en-US" sz="2800" dirty="0" smtClean="0"/>
              <a:t>tells a computer what to do based on whether a condition is true or false; a simple example of a selection control structure is the </a:t>
            </a:r>
            <a:r>
              <a:rPr lang="en-US" sz="2000" b="1" dirty="0" smtClean="0">
                <a:solidFill>
                  <a:srgbClr val="1E967F"/>
                </a:solidFill>
                <a:latin typeface="SimSun-ExtB" pitchFamily="49" charset="-122"/>
                <a:ea typeface="SimSun-ExtB" pitchFamily="49" charset="-122"/>
                <a:cs typeface="Times New Roman" pitchFamily="18" charset="0"/>
              </a:rPr>
              <a:t>if…else</a:t>
            </a:r>
            <a:r>
              <a:rPr lang="en-US" sz="2800" dirty="0" smtClean="0"/>
              <a:t> command</a:t>
            </a:r>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49</a:t>
            </a:fld>
            <a:endParaRPr lang="en-US"/>
          </a:p>
        </p:txBody>
      </p:sp>
      <p:pic>
        <p:nvPicPr>
          <p:cNvPr id="6" name="Picture 5" descr="Fig11-33.bmp"/>
          <p:cNvPicPr>
            <a:picLocks noChangeAspect="1"/>
          </p:cNvPicPr>
          <p:nvPr/>
        </p:nvPicPr>
        <p:blipFill>
          <a:blip r:embed="rId2" cstate="print"/>
          <a:stretch>
            <a:fillRect/>
          </a:stretch>
        </p:blipFill>
        <p:spPr>
          <a:xfrm>
            <a:off x="4191000" y="1354745"/>
            <a:ext cx="4724400" cy="4842143"/>
          </a:xfrm>
          <a:prstGeom prst="rect">
            <a:avLst/>
          </a:prstGeom>
        </p:spPr>
      </p:pic>
      <p:pic>
        <p:nvPicPr>
          <p:cNvPr id="10242" name="Picture 2"/>
          <p:cNvPicPr>
            <a:picLocks noChangeAspect="1" noChangeArrowheads="1"/>
          </p:cNvPicPr>
          <p:nvPr/>
        </p:nvPicPr>
        <p:blipFill>
          <a:blip r:embed="rId3" cstate="print"/>
          <a:srcRect/>
          <a:stretch>
            <a:fillRect/>
          </a:stretch>
        </p:blipFill>
        <p:spPr bwMode="auto">
          <a:xfrm>
            <a:off x="4724400" y="914400"/>
            <a:ext cx="41052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Programming Basics</a:t>
            </a:r>
            <a:endParaRPr lang="en-US" dirty="0"/>
          </a:p>
        </p:txBody>
      </p:sp>
      <p:pic>
        <p:nvPicPr>
          <p:cNvPr id="6" name="Content Placeholder 5" descr="Fig11-01.bmp"/>
          <p:cNvPicPr>
            <a:picLocks noGrp="1" noChangeAspect="1"/>
          </p:cNvPicPr>
          <p:nvPr>
            <p:ph idx="1"/>
          </p:nvPr>
        </p:nvPicPr>
        <p:blipFill>
          <a:blip r:embed="rId2" cstate="print"/>
          <a:srcRect b="6621"/>
          <a:stretch>
            <a:fillRect/>
          </a:stretch>
        </p:blipFill>
        <p:spPr>
          <a:xfrm>
            <a:off x="879186" y="1371600"/>
            <a:ext cx="8264813" cy="4953000"/>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914400" y="1143000"/>
            <a:ext cx="6781800"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sp>
        <p:nvSpPr>
          <p:cNvPr id="3" name="Content Placeholder 2"/>
          <p:cNvSpPr>
            <a:spLocks noGrp="1"/>
          </p:cNvSpPr>
          <p:nvPr>
            <p:ph idx="1"/>
          </p:nvPr>
        </p:nvSpPr>
        <p:spPr>
          <a:xfrm>
            <a:off x="393700" y="1511300"/>
            <a:ext cx="4254500" cy="4614863"/>
          </a:xfrm>
        </p:spPr>
        <p:txBody>
          <a:bodyPr/>
          <a:lstStyle/>
          <a:p>
            <a:r>
              <a:rPr lang="en-US" sz="2800" dirty="0" smtClean="0"/>
              <a:t>A </a:t>
            </a:r>
            <a:r>
              <a:rPr lang="en-US" sz="2800" b="1" dirty="0" smtClean="0"/>
              <a:t>repetition control structure </a:t>
            </a:r>
            <a:r>
              <a:rPr lang="en-US" sz="2800" dirty="0" smtClean="0"/>
              <a:t>directs the computer to repeat one or more instructions until a certain condition is met</a:t>
            </a:r>
          </a:p>
          <a:p>
            <a:r>
              <a:rPr lang="en-US" sz="2800" dirty="0" smtClean="0"/>
              <a:t>The selection of code that repeats is usually referred to as a </a:t>
            </a:r>
            <a:r>
              <a:rPr lang="en-US" sz="2800" b="1" dirty="0" smtClean="0"/>
              <a:t>loop</a:t>
            </a:r>
            <a:r>
              <a:rPr lang="en-US" sz="2800" dirty="0" smtClean="0"/>
              <a:t> or an </a:t>
            </a:r>
            <a:r>
              <a:rPr lang="en-US" sz="2800" b="1" dirty="0" smtClean="0"/>
              <a:t>iteration</a:t>
            </a:r>
          </a:p>
          <a:p>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50</a:t>
            </a:fld>
            <a:endParaRPr lang="en-US"/>
          </a:p>
        </p:txBody>
      </p:sp>
      <p:pic>
        <p:nvPicPr>
          <p:cNvPr id="6" name="Picture 5" descr="Fig11-34.bmp"/>
          <p:cNvPicPr>
            <a:picLocks noChangeAspect="1"/>
          </p:cNvPicPr>
          <p:nvPr/>
        </p:nvPicPr>
        <p:blipFill>
          <a:blip r:embed="rId2" cstate="print"/>
          <a:stretch>
            <a:fillRect/>
          </a:stretch>
        </p:blipFill>
        <p:spPr>
          <a:xfrm>
            <a:off x="4724400" y="1143000"/>
            <a:ext cx="3929696" cy="5115191"/>
          </a:xfrm>
          <a:prstGeom prst="rect">
            <a:avLst/>
          </a:prstGeom>
        </p:spPr>
      </p:pic>
      <p:pic>
        <p:nvPicPr>
          <p:cNvPr id="11266" name="Picture 2"/>
          <p:cNvPicPr>
            <a:picLocks noChangeAspect="1" noChangeArrowheads="1"/>
          </p:cNvPicPr>
          <p:nvPr/>
        </p:nvPicPr>
        <p:blipFill>
          <a:blip r:embed="rId3" cstate="print"/>
          <a:srcRect/>
          <a:stretch>
            <a:fillRect/>
          </a:stretch>
        </p:blipFill>
        <p:spPr bwMode="auto">
          <a:xfrm>
            <a:off x="4724400" y="685800"/>
            <a:ext cx="4248150"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Applications</a:t>
            </a:r>
            <a:endParaRPr lang="en-US" dirty="0"/>
          </a:p>
        </p:txBody>
      </p:sp>
      <p:sp>
        <p:nvSpPr>
          <p:cNvPr id="3" name="Content Placeholder 2"/>
          <p:cNvSpPr>
            <a:spLocks noGrp="1"/>
          </p:cNvSpPr>
          <p:nvPr>
            <p:ph idx="1"/>
          </p:nvPr>
        </p:nvSpPr>
        <p:spPr>
          <a:xfrm>
            <a:off x="0" y="1524000"/>
            <a:ext cx="9144000" cy="4614863"/>
          </a:xfrm>
        </p:spPr>
        <p:txBody>
          <a:bodyPr/>
          <a:lstStyle/>
          <a:p>
            <a:r>
              <a:rPr lang="en-US" sz="2600" b="1" dirty="0" smtClean="0"/>
              <a:t>Procedural languages </a:t>
            </a:r>
            <a:r>
              <a:rPr lang="en-US" sz="2600" dirty="0" smtClean="0"/>
              <a:t>encourage programmers to approach problems by breaking the solution down into a series of steps; the earliest programming languages were procedural</a:t>
            </a:r>
          </a:p>
          <a:p>
            <a:r>
              <a:rPr lang="en-US" sz="2600" dirty="0" smtClean="0"/>
              <a:t>The procedural approach is best used for problems that can be solved by following a step-by-step algorithm</a:t>
            </a:r>
          </a:p>
          <a:p>
            <a:r>
              <a:rPr lang="en-US" sz="2600" dirty="0" smtClean="0"/>
              <a:t>Programs using the procedural approach tend to run quickly and use system resources efficiently</a:t>
            </a:r>
          </a:p>
          <a:p>
            <a:r>
              <a:rPr lang="en-US" sz="2600" dirty="0" smtClean="0"/>
              <a:t>The </a:t>
            </a:r>
            <a:r>
              <a:rPr lang="en-US" sz="2600" b="1" dirty="0" smtClean="0"/>
              <a:t>procedural paradigm </a:t>
            </a:r>
            <a:r>
              <a:rPr lang="en-US" sz="2600" dirty="0" smtClean="0"/>
              <a:t>is quite flexible and powerful, which allows programmers to apply it to many types of problems</a:t>
            </a:r>
          </a:p>
          <a:p>
            <a:endParaRPr lang="en-US" sz="26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Section D: Object-Oriented Code</a:t>
            </a:r>
            <a:endParaRPr lang="en-US" sz="4000" dirty="0"/>
          </a:p>
        </p:txBody>
      </p:sp>
      <p:sp>
        <p:nvSpPr>
          <p:cNvPr id="3" name="Content Placeholder 2"/>
          <p:cNvSpPr>
            <a:spLocks noGrp="1"/>
          </p:cNvSpPr>
          <p:nvPr>
            <p:ph idx="1"/>
          </p:nvPr>
        </p:nvSpPr>
        <p:spPr/>
        <p:txBody>
          <a:bodyPr/>
          <a:lstStyle/>
          <a:p>
            <a:r>
              <a:rPr lang="en-US" sz="4400" dirty="0" smtClean="0"/>
              <a:t>Objects and Classes</a:t>
            </a:r>
          </a:p>
          <a:p>
            <a:r>
              <a:rPr lang="en-US" sz="4400" dirty="0" smtClean="0"/>
              <a:t>Inheritance</a:t>
            </a:r>
          </a:p>
          <a:p>
            <a:r>
              <a:rPr lang="en-US" sz="4400" dirty="0" smtClean="0"/>
              <a:t>Methods and Messages</a:t>
            </a:r>
          </a:p>
          <a:p>
            <a:r>
              <a:rPr lang="en-US" sz="4400" dirty="0" smtClean="0"/>
              <a:t>OO Program Structure</a:t>
            </a:r>
          </a:p>
          <a:p>
            <a:r>
              <a:rPr lang="en-US" sz="4400" dirty="0" smtClean="0"/>
              <a:t>OO Applications</a:t>
            </a:r>
            <a:endParaRPr lang="en-US" sz="4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and Classes</a:t>
            </a:r>
            <a:endParaRPr lang="en-US" dirty="0"/>
          </a:p>
        </p:txBody>
      </p:sp>
      <p:sp>
        <p:nvSpPr>
          <p:cNvPr id="3" name="Content Placeholder 2"/>
          <p:cNvSpPr>
            <a:spLocks noGrp="1"/>
          </p:cNvSpPr>
          <p:nvPr>
            <p:ph idx="1"/>
          </p:nvPr>
        </p:nvSpPr>
        <p:spPr/>
        <p:txBody>
          <a:bodyPr/>
          <a:lstStyle/>
          <a:p>
            <a:r>
              <a:rPr lang="en-US" sz="2800" dirty="0" smtClean="0"/>
              <a:t>The </a:t>
            </a:r>
            <a:r>
              <a:rPr lang="en-US" sz="2800" b="1" dirty="0" smtClean="0"/>
              <a:t>object-oriented (OO) paradigm </a:t>
            </a:r>
            <a:r>
              <a:rPr lang="en-US" sz="2800" dirty="0" smtClean="0"/>
              <a:t>is based on objects and classes that can be defined and manipulated by program code</a:t>
            </a:r>
          </a:p>
          <a:p>
            <a:r>
              <a:rPr lang="en-US" sz="2800" dirty="0" smtClean="0"/>
              <a:t>It is based on the idea that the solution for a problem can be visualized in terms of objects that interact with each other</a:t>
            </a:r>
          </a:p>
          <a:p>
            <a:r>
              <a:rPr lang="en-US" sz="2800" dirty="0" smtClean="0"/>
              <a:t>Rather than envisioning a list of steps, programmers envision a program as data objects that essentially network with each other to exchange data</a:t>
            </a:r>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and Classes</a:t>
            </a:r>
            <a:endParaRPr lang="en-US" dirty="0"/>
          </a:p>
        </p:txBody>
      </p:sp>
      <p:pic>
        <p:nvPicPr>
          <p:cNvPr id="6" name="Content Placeholder 5" descr="Fig11-36.bmp"/>
          <p:cNvPicPr>
            <a:picLocks noGrp="1" noChangeAspect="1"/>
          </p:cNvPicPr>
          <p:nvPr>
            <p:ph idx="1"/>
          </p:nvPr>
        </p:nvPicPr>
        <p:blipFill>
          <a:blip r:embed="rId2" cstate="print"/>
          <a:stretch>
            <a:fillRect/>
          </a:stretch>
        </p:blipFill>
        <p:spPr>
          <a:xfrm>
            <a:off x="441868" y="1981201"/>
            <a:ext cx="8232470" cy="3496068"/>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54</a:t>
            </a:fld>
            <a:endParaRPr lang="en-US"/>
          </a:p>
        </p:txBody>
      </p:sp>
      <p:pic>
        <p:nvPicPr>
          <p:cNvPr id="12290" name="Picture 2"/>
          <p:cNvPicPr>
            <a:picLocks noChangeAspect="1" noChangeArrowheads="1"/>
          </p:cNvPicPr>
          <p:nvPr/>
        </p:nvPicPr>
        <p:blipFill>
          <a:blip r:embed="rId3" cstate="print"/>
          <a:srcRect/>
          <a:stretch>
            <a:fillRect/>
          </a:stretch>
        </p:blipFill>
        <p:spPr bwMode="auto">
          <a:xfrm>
            <a:off x="1600200" y="5791200"/>
            <a:ext cx="5934075"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and Classes</a:t>
            </a:r>
            <a:endParaRPr lang="en-US" dirty="0"/>
          </a:p>
        </p:txBody>
      </p:sp>
      <p:sp>
        <p:nvSpPr>
          <p:cNvPr id="3" name="Content Placeholder 2"/>
          <p:cNvSpPr>
            <a:spLocks noGrp="1"/>
          </p:cNvSpPr>
          <p:nvPr>
            <p:ph idx="1"/>
          </p:nvPr>
        </p:nvSpPr>
        <p:spPr>
          <a:xfrm>
            <a:off x="393700" y="1511300"/>
            <a:ext cx="8064500" cy="4614863"/>
          </a:xfrm>
        </p:spPr>
        <p:txBody>
          <a:bodyPr/>
          <a:lstStyle/>
          <a:p>
            <a:r>
              <a:rPr lang="en-US" dirty="0" smtClean="0"/>
              <a:t>In the context of the OO paradigm, an </a:t>
            </a:r>
            <a:r>
              <a:rPr lang="en-US" b="1" dirty="0" smtClean="0"/>
              <a:t>object</a:t>
            </a:r>
            <a:r>
              <a:rPr lang="en-US" dirty="0" smtClean="0"/>
              <a:t> is a unit of data that represents an abstract or real-world entity, such as a person, place, or thing</a:t>
            </a:r>
          </a:p>
          <a:p>
            <a:r>
              <a:rPr lang="en-US" dirty="0" smtClean="0"/>
              <a:t>Whereas an object is a single instance of an entity, a </a:t>
            </a:r>
            <a:r>
              <a:rPr lang="en-US" b="1" dirty="0" smtClean="0"/>
              <a:t>class</a:t>
            </a:r>
            <a:r>
              <a:rPr lang="en-US" dirty="0" smtClean="0"/>
              <a:t> is a template for a group of objects with similar characteristics</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and Classes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class attribute</a:t>
            </a:r>
            <a:r>
              <a:rPr lang="en-US" dirty="0" smtClean="0"/>
              <a:t> defines the characteristics of a set of objects</a:t>
            </a:r>
          </a:p>
          <a:p>
            <a:r>
              <a:rPr lang="en-US" dirty="0" smtClean="0"/>
              <a:t>Each class attribute generally has a name, scope, and data type; its scope can be defined as </a:t>
            </a:r>
            <a:r>
              <a:rPr lang="en-US" i="1" dirty="0" smtClean="0"/>
              <a:t>public</a:t>
            </a:r>
            <a:r>
              <a:rPr lang="en-US" dirty="0" smtClean="0"/>
              <a:t> or </a:t>
            </a:r>
            <a:r>
              <a:rPr lang="en-US" i="1" dirty="0" smtClean="0"/>
              <a:t>private</a:t>
            </a:r>
            <a:endParaRPr lang="en-US" dirty="0" smtClean="0"/>
          </a:p>
          <a:p>
            <a:pPr lvl="1"/>
            <a:r>
              <a:rPr lang="en-US" dirty="0" smtClean="0"/>
              <a:t>A </a:t>
            </a:r>
            <a:r>
              <a:rPr lang="en-US" b="1" dirty="0" smtClean="0"/>
              <a:t>public attribute</a:t>
            </a:r>
            <a:r>
              <a:rPr lang="en-US" dirty="0" smtClean="0"/>
              <a:t> is available for use by any routine in the program</a:t>
            </a:r>
          </a:p>
          <a:p>
            <a:pPr lvl="1"/>
            <a:r>
              <a:rPr lang="en-US" dirty="0" smtClean="0"/>
              <a:t>A </a:t>
            </a:r>
            <a:r>
              <a:rPr lang="en-US" b="1" dirty="0" smtClean="0"/>
              <a:t>private attribute</a:t>
            </a:r>
            <a:r>
              <a:rPr lang="en-US" dirty="0" smtClean="0"/>
              <a:t> can be accessed only from the routine in which it is defined</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a:xfrm>
            <a:off x="393700" y="1371600"/>
            <a:ext cx="8750300" cy="5029200"/>
          </a:xfrm>
        </p:spPr>
        <p:txBody>
          <a:bodyPr/>
          <a:lstStyle/>
          <a:p>
            <a:r>
              <a:rPr lang="en-US" dirty="0" smtClean="0"/>
              <a:t>In OO jargon, </a:t>
            </a:r>
            <a:r>
              <a:rPr lang="en-US" b="1" dirty="0" smtClean="0"/>
              <a:t>inheritance</a:t>
            </a:r>
            <a:r>
              <a:rPr lang="en-US" dirty="0" smtClean="0"/>
              <a:t> refers to passing certain characteristics from one class to other classes</a:t>
            </a:r>
          </a:p>
          <a:p>
            <a:r>
              <a:rPr lang="en-US" dirty="0" smtClean="0"/>
              <a:t>The process of producing new classes with inherited attributes creates a class hierarchy that includes </a:t>
            </a:r>
            <a:r>
              <a:rPr lang="en-US" i="1" dirty="0" smtClean="0"/>
              <a:t>superclass</a:t>
            </a:r>
            <a:r>
              <a:rPr lang="en-US" dirty="0" smtClean="0"/>
              <a:t> and </a:t>
            </a:r>
            <a:r>
              <a:rPr lang="en-US" i="1" dirty="0" smtClean="0"/>
              <a:t>subclasses</a:t>
            </a:r>
          </a:p>
          <a:p>
            <a:pPr lvl="1"/>
            <a:r>
              <a:rPr lang="en-US" dirty="0" smtClean="0"/>
              <a:t>A </a:t>
            </a:r>
            <a:r>
              <a:rPr lang="en-US" b="1" dirty="0" smtClean="0"/>
              <a:t>superclass</a:t>
            </a:r>
            <a:r>
              <a:rPr lang="en-US" dirty="0" smtClean="0"/>
              <a:t> is any class from which attributes can be inherited</a:t>
            </a:r>
          </a:p>
          <a:p>
            <a:pPr lvl="1"/>
            <a:r>
              <a:rPr lang="en-US" dirty="0" smtClean="0"/>
              <a:t>A </a:t>
            </a:r>
            <a:r>
              <a:rPr lang="en-US" b="1" dirty="0" smtClean="0"/>
              <a:t>subclass</a:t>
            </a:r>
            <a:r>
              <a:rPr lang="en-US" dirty="0" smtClean="0"/>
              <a:t> (or derived class) is any class that inherits attributes from a superclass</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Messages</a:t>
            </a:r>
            <a:endParaRPr lang="en-US" dirty="0"/>
          </a:p>
        </p:txBody>
      </p:sp>
      <p:sp>
        <p:nvSpPr>
          <p:cNvPr id="3" name="Content Placeholder 2"/>
          <p:cNvSpPr>
            <a:spLocks noGrp="1"/>
          </p:cNvSpPr>
          <p:nvPr>
            <p:ph idx="1"/>
          </p:nvPr>
        </p:nvSpPr>
        <p:spPr/>
        <p:txBody>
          <a:bodyPr/>
          <a:lstStyle/>
          <a:p>
            <a:r>
              <a:rPr lang="en-US" sz="2800" dirty="0" smtClean="0"/>
              <a:t>In an OO program, the objects interact; programmers specify how they interact by creating methods</a:t>
            </a:r>
          </a:p>
          <a:p>
            <a:r>
              <a:rPr lang="en-US" sz="2800" dirty="0" smtClean="0"/>
              <a:t>A </a:t>
            </a:r>
            <a:r>
              <a:rPr lang="en-US" sz="2800" b="1" dirty="0" smtClean="0"/>
              <a:t>method</a:t>
            </a:r>
            <a:r>
              <a:rPr lang="en-US" sz="2800" dirty="0" smtClean="0"/>
              <a:t> is a segment of code that defines an action; the names of methods end in a set of parenthesis, such as compare() or </a:t>
            </a:r>
            <a:r>
              <a:rPr lang="en-US" sz="2800" dirty="0" err="1" smtClean="0"/>
              <a:t>getArea</a:t>
            </a:r>
            <a:r>
              <a:rPr lang="en-US" sz="2800" dirty="0" smtClean="0"/>
              <a:t>()</a:t>
            </a:r>
          </a:p>
          <a:p>
            <a:r>
              <a:rPr lang="en-US" sz="2800" dirty="0" smtClean="0"/>
              <a:t>The code that is contained in a method may be a series of steps similar to code segments in procedural programs</a:t>
            </a:r>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Messages</a:t>
            </a:r>
            <a:endParaRPr lang="en-US" dirty="0"/>
          </a:p>
        </p:txBody>
      </p:sp>
      <p:pic>
        <p:nvPicPr>
          <p:cNvPr id="6" name="Content Placeholder 5" descr="Fig11-42.bmp"/>
          <p:cNvPicPr>
            <a:picLocks noGrp="1" noChangeAspect="1"/>
          </p:cNvPicPr>
          <p:nvPr>
            <p:ph idx="1"/>
          </p:nvPr>
        </p:nvPicPr>
        <p:blipFill>
          <a:blip r:embed="rId2" cstate="print"/>
          <a:stretch>
            <a:fillRect/>
          </a:stretch>
        </p:blipFill>
        <p:spPr>
          <a:xfrm>
            <a:off x="82456" y="2286000"/>
            <a:ext cx="9061544" cy="3319884"/>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59</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4114800" y="1676400"/>
            <a:ext cx="44958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Programming Basics</a:t>
            </a:r>
            <a:endParaRPr lang="en-US" dirty="0"/>
          </a:p>
        </p:txBody>
      </p:sp>
      <p:sp>
        <p:nvSpPr>
          <p:cNvPr id="3" name="Content Placeholder 2"/>
          <p:cNvSpPr>
            <a:spLocks noGrp="1"/>
          </p:cNvSpPr>
          <p:nvPr>
            <p:ph idx="1"/>
          </p:nvPr>
        </p:nvSpPr>
        <p:spPr>
          <a:xfrm>
            <a:off x="762000" y="1143000"/>
            <a:ext cx="8750300" cy="4614863"/>
          </a:xfrm>
        </p:spPr>
        <p:txBody>
          <a:bodyPr/>
          <a:lstStyle/>
          <a:p>
            <a:r>
              <a:rPr lang="en-US" dirty="0" smtClean="0"/>
              <a:t>Programmers typically specialize in either </a:t>
            </a:r>
            <a:r>
              <a:rPr lang="en-US" i="1" dirty="0" smtClean="0"/>
              <a:t>application programming</a:t>
            </a:r>
            <a:r>
              <a:rPr lang="en-US" dirty="0" smtClean="0"/>
              <a:t> or </a:t>
            </a:r>
            <a:r>
              <a:rPr lang="en-US" i="1" dirty="0" smtClean="0"/>
              <a:t>system development</a:t>
            </a:r>
          </a:p>
          <a:p>
            <a:r>
              <a:rPr lang="en-US" b="1" dirty="0" smtClean="0"/>
              <a:t>Application programmers</a:t>
            </a:r>
            <a:r>
              <a:rPr lang="en-US" dirty="0" smtClean="0"/>
              <a:t> create productivity applications such as Microsoft Office</a:t>
            </a:r>
          </a:p>
          <a:p>
            <a:r>
              <a:rPr lang="en-US" b="1" dirty="0" smtClean="0"/>
              <a:t>Systems programmers</a:t>
            </a:r>
            <a:r>
              <a:rPr lang="en-US" dirty="0" smtClean="0"/>
              <a:t> specialize in developing system software such as operating systems, device drivers, security modules, and communications software</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Messages</a:t>
            </a:r>
            <a:endParaRPr lang="en-US" dirty="0"/>
          </a:p>
        </p:txBody>
      </p:sp>
      <p:sp>
        <p:nvSpPr>
          <p:cNvPr id="3" name="Content Placeholder 2"/>
          <p:cNvSpPr>
            <a:spLocks noGrp="1"/>
          </p:cNvSpPr>
          <p:nvPr>
            <p:ph idx="1"/>
          </p:nvPr>
        </p:nvSpPr>
        <p:spPr/>
        <p:txBody>
          <a:bodyPr/>
          <a:lstStyle/>
          <a:p>
            <a:r>
              <a:rPr lang="en-US" sz="2800" dirty="0" smtClean="0"/>
              <a:t>A method is activated by a </a:t>
            </a:r>
            <a:r>
              <a:rPr lang="en-US" sz="2800" b="1" dirty="0" smtClean="0"/>
              <a:t>message</a:t>
            </a:r>
            <a:r>
              <a:rPr lang="en-US" sz="2800" dirty="0" smtClean="0"/>
              <a:t>, which is included as a line of program code that is sometimes referred to as a call</a:t>
            </a:r>
          </a:p>
          <a:p>
            <a:r>
              <a:rPr lang="en-US" sz="2800" dirty="0" smtClean="0"/>
              <a:t>In the OO world, objects often interact to solve a problem by sending and receiving messages</a:t>
            </a:r>
          </a:p>
          <a:p>
            <a:r>
              <a:rPr lang="en-US" sz="2800" b="1" dirty="0" smtClean="0"/>
              <a:t>Polymorphism</a:t>
            </a:r>
            <a:r>
              <a:rPr lang="en-US" sz="2800" dirty="0" smtClean="0"/>
              <a:t>, sometimes called overloading, is the ability to redefine a method in a subclass; it provides OO programmers with easy extensibility and can help simplify program control structures</a:t>
            </a:r>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Messages</a:t>
            </a:r>
            <a:endParaRPr lang="en-US" dirty="0"/>
          </a:p>
        </p:txBody>
      </p:sp>
      <p:pic>
        <p:nvPicPr>
          <p:cNvPr id="6" name="Content Placeholder 5" descr="Fig11-43.bmp"/>
          <p:cNvPicPr>
            <a:picLocks noGrp="1" noChangeAspect="1"/>
          </p:cNvPicPr>
          <p:nvPr>
            <p:ph idx="1"/>
          </p:nvPr>
        </p:nvPicPr>
        <p:blipFill>
          <a:blip r:embed="rId2" cstate="print"/>
          <a:stretch>
            <a:fillRect/>
          </a:stretch>
        </p:blipFill>
        <p:spPr>
          <a:xfrm>
            <a:off x="685043" y="2286001"/>
            <a:ext cx="7666124" cy="2877244"/>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61</a:t>
            </a:fld>
            <a:endParaRPr lang="en-US"/>
          </a:p>
        </p:txBody>
      </p:sp>
      <p:pic>
        <p:nvPicPr>
          <p:cNvPr id="14338" name="Picture 2"/>
          <p:cNvPicPr>
            <a:picLocks noChangeAspect="1" noChangeArrowheads="1"/>
          </p:cNvPicPr>
          <p:nvPr/>
        </p:nvPicPr>
        <p:blipFill>
          <a:blip r:embed="rId3" cstate="print"/>
          <a:srcRect/>
          <a:stretch>
            <a:fillRect/>
          </a:stretch>
        </p:blipFill>
        <p:spPr bwMode="auto">
          <a:xfrm>
            <a:off x="3810000" y="1600200"/>
            <a:ext cx="4581525"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 Program Structure</a:t>
            </a:r>
            <a:endParaRPr lang="en-US" dirty="0"/>
          </a:p>
        </p:txBody>
      </p:sp>
      <p:sp>
        <p:nvSpPr>
          <p:cNvPr id="3" name="Content Placeholder 2"/>
          <p:cNvSpPr>
            <a:spLocks noGrp="1"/>
          </p:cNvSpPr>
          <p:nvPr>
            <p:ph idx="1"/>
          </p:nvPr>
        </p:nvSpPr>
        <p:spPr/>
        <p:txBody>
          <a:bodyPr/>
          <a:lstStyle/>
          <a:p>
            <a:r>
              <a:rPr lang="en-US" sz="2800" dirty="0" smtClean="0"/>
              <a:t>For classes and methods to fit together they must be placed within the structure of a Java program, which contains class definitions, defines methods, initiates the comparison, and outputs results</a:t>
            </a:r>
          </a:p>
          <a:p>
            <a:r>
              <a:rPr lang="en-US" sz="2800" dirty="0" smtClean="0"/>
              <a:t>The computer begins executing a Java program by locating a standard method called main(), which contains code to send messages to objects by calling methods</a:t>
            </a:r>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 Applications</a:t>
            </a:r>
            <a:endParaRPr lang="en-US" dirty="0"/>
          </a:p>
        </p:txBody>
      </p:sp>
      <p:sp>
        <p:nvSpPr>
          <p:cNvPr id="3" name="Content Placeholder 2"/>
          <p:cNvSpPr>
            <a:spLocks noGrp="1"/>
          </p:cNvSpPr>
          <p:nvPr>
            <p:ph idx="1"/>
          </p:nvPr>
        </p:nvSpPr>
        <p:spPr>
          <a:xfrm>
            <a:off x="393700" y="1371600"/>
            <a:ext cx="8750300" cy="4889500"/>
          </a:xfrm>
        </p:spPr>
        <p:txBody>
          <a:bodyPr/>
          <a:lstStyle/>
          <a:p>
            <a:r>
              <a:rPr lang="en-US" sz="2800" dirty="0" smtClean="0"/>
              <a:t>In 1983, OO features were added to the C programming language, and C++ emerged as a popular tool for programming games and applications</a:t>
            </a:r>
          </a:p>
          <a:p>
            <a:r>
              <a:rPr lang="en-US" sz="2800" dirty="0" smtClean="0"/>
              <a:t>Java was originally planned as a programming language for consumer electronics, but it evolved into an OO programming platform for developing Web applications</a:t>
            </a:r>
          </a:p>
          <a:p>
            <a:r>
              <a:rPr lang="en-US" sz="2800" dirty="0" smtClean="0"/>
              <a:t>Most of today’s popular programming languages, such as Java, C++, Swift, Python, and C#, include OO features</a:t>
            </a:r>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Section E: Declarative Programming</a:t>
            </a:r>
            <a:endParaRPr lang="en-US" sz="3600" dirty="0"/>
          </a:p>
        </p:txBody>
      </p:sp>
      <p:sp>
        <p:nvSpPr>
          <p:cNvPr id="3" name="Content Placeholder 2"/>
          <p:cNvSpPr>
            <a:spLocks noGrp="1"/>
          </p:cNvSpPr>
          <p:nvPr>
            <p:ph idx="1"/>
          </p:nvPr>
        </p:nvSpPr>
        <p:spPr/>
        <p:txBody>
          <a:bodyPr/>
          <a:lstStyle/>
          <a:p>
            <a:r>
              <a:rPr lang="en-US" sz="4400" dirty="0" smtClean="0"/>
              <a:t>The Declarative Paradigm</a:t>
            </a:r>
          </a:p>
          <a:p>
            <a:r>
              <a:rPr lang="en-US" sz="4400" dirty="0" smtClean="0"/>
              <a:t>Prolog Facts</a:t>
            </a:r>
          </a:p>
          <a:p>
            <a:r>
              <a:rPr lang="en-US" sz="4400" dirty="0" smtClean="0"/>
              <a:t>Prolog Rules</a:t>
            </a:r>
          </a:p>
          <a:p>
            <a:r>
              <a:rPr lang="en-US" sz="4400" dirty="0" smtClean="0"/>
              <a:t>Interactive Input</a:t>
            </a:r>
          </a:p>
          <a:p>
            <a:r>
              <a:rPr lang="en-US" sz="4400" dirty="0" smtClean="0"/>
              <a:t>Declarative Logic</a:t>
            </a:r>
          </a:p>
          <a:p>
            <a:r>
              <a:rPr lang="en-US" sz="4400" dirty="0" smtClean="0"/>
              <a:t>Declarative Applications</a:t>
            </a:r>
            <a:endParaRPr lang="en-US" sz="4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Declarative Paradigm</a:t>
            </a:r>
            <a:endParaRPr lang="en-US" dirty="0"/>
          </a:p>
        </p:txBody>
      </p:sp>
      <p:sp>
        <p:nvSpPr>
          <p:cNvPr id="3" name="Content Placeholder 2"/>
          <p:cNvSpPr>
            <a:spLocks noGrp="1"/>
          </p:cNvSpPr>
          <p:nvPr>
            <p:ph idx="1"/>
          </p:nvPr>
        </p:nvSpPr>
        <p:spPr>
          <a:xfrm>
            <a:off x="393700" y="1511300"/>
            <a:ext cx="7835900" cy="4614863"/>
          </a:xfrm>
        </p:spPr>
        <p:txBody>
          <a:bodyPr/>
          <a:lstStyle/>
          <a:p>
            <a:r>
              <a:rPr lang="en-US" dirty="0" smtClean="0"/>
              <a:t>The </a:t>
            </a:r>
            <a:r>
              <a:rPr lang="en-US" b="1" dirty="0" smtClean="0"/>
              <a:t>declarative paradigm</a:t>
            </a:r>
            <a:r>
              <a:rPr lang="en-US" dirty="0" smtClean="0"/>
              <a:t> describes aspects of a problem that lead to a solution</a:t>
            </a:r>
          </a:p>
          <a:p>
            <a:r>
              <a:rPr lang="en-US" dirty="0" smtClean="0"/>
              <a:t>Programmers using declarative languages write code that declares, or states, facts pertaining to a program</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Declarative Paradigm</a:t>
            </a:r>
            <a:endParaRPr lang="en-US" dirty="0"/>
          </a:p>
        </p:txBody>
      </p:sp>
      <p:pic>
        <p:nvPicPr>
          <p:cNvPr id="6" name="Content Placeholder 5" descr="Fig11-51.bmp"/>
          <p:cNvPicPr>
            <a:picLocks noGrp="1" noChangeAspect="1"/>
          </p:cNvPicPr>
          <p:nvPr>
            <p:ph idx="1"/>
          </p:nvPr>
        </p:nvPicPr>
        <p:blipFill>
          <a:blip r:embed="rId2" cstate="print"/>
          <a:stretch>
            <a:fillRect/>
          </a:stretch>
        </p:blipFill>
        <p:spPr>
          <a:xfrm>
            <a:off x="304800" y="2514600"/>
            <a:ext cx="8610600" cy="2896639"/>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66</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447800" y="1752600"/>
            <a:ext cx="6000750"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Declarative Paradigm</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67</a:t>
            </a:fld>
            <a:endParaRPr lang="en-US"/>
          </a:p>
        </p:txBody>
      </p:sp>
      <p:sp>
        <p:nvSpPr>
          <p:cNvPr id="6" name="Content Placeholder 2"/>
          <p:cNvSpPr>
            <a:spLocks noGrp="1"/>
          </p:cNvSpPr>
          <p:nvPr>
            <p:ph idx="1"/>
          </p:nvPr>
        </p:nvSpPr>
        <p:spPr/>
        <p:txBody>
          <a:bodyPr/>
          <a:lstStyle/>
          <a:p>
            <a:r>
              <a:rPr lang="en-US" dirty="0" smtClean="0"/>
              <a:t>The programming language Prolog uses a collection of facts and rules to describe a problem</a:t>
            </a:r>
          </a:p>
          <a:p>
            <a:r>
              <a:rPr lang="en-US" dirty="0" smtClean="0"/>
              <a:t>In the context of a Prolog program, a </a:t>
            </a:r>
            <a:r>
              <a:rPr lang="en-US" b="1" dirty="0" smtClean="0"/>
              <a:t>fact</a:t>
            </a:r>
            <a:r>
              <a:rPr lang="en-US" dirty="0" smtClean="0"/>
              <a:t> is a statement that provides the computer with basic information for solving a problem; a </a:t>
            </a:r>
            <a:r>
              <a:rPr lang="en-US" b="1" dirty="0" smtClean="0"/>
              <a:t>rule</a:t>
            </a:r>
            <a:r>
              <a:rPr lang="en-US" dirty="0" smtClean="0"/>
              <a:t> is a general statement about the relationship between facts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 Facts</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68</a:t>
            </a:fld>
            <a:endParaRPr lang="en-US"/>
          </a:p>
        </p:txBody>
      </p:sp>
      <p:sp>
        <p:nvSpPr>
          <p:cNvPr id="6" name="Content Placeholder 5"/>
          <p:cNvSpPr>
            <a:spLocks noGrp="1"/>
          </p:cNvSpPr>
          <p:nvPr>
            <p:ph idx="1"/>
          </p:nvPr>
        </p:nvSpPr>
        <p:spPr>
          <a:xfrm>
            <a:off x="393700" y="1511300"/>
            <a:ext cx="8521700" cy="4614863"/>
          </a:xfrm>
        </p:spPr>
        <p:txBody>
          <a:bodyPr/>
          <a:lstStyle/>
          <a:p>
            <a:r>
              <a:rPr lang="en-US" dirty="0" smtClean="0"/>
              <a:t>Prolog programming is easy to use; the punctuation mainly consists of periods, commas, and parentheses, so programmers don’t have to track levels and levels of curly brackets</a:t>
            </a:r>
          </a:p>
          <a:p>
            <a:r>
              <a:rPr lang="en-US" dirty="0" smtClean="0"/>
              <a:t>The words in the parentheses are called </a:t>
            </a:r>
            <a:r>
              <a:rPr lang="en-US" b="1" dirty="0" smtClean="0"/>
              <a:t>arguments</a:t>
            </a:r>
            <a:r>
              <a:rPr lang="en-US" dirty="0" smtClean="0"/>
              <a:t>, which represent one of the main subjects that a fact describes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 Facts</a:t>
            </a:r>
            <a:endParaRPr lang="en-US" dirty="0"/>
          </a:p>
        </p:txBody>
      </p:sp>
      <p:pic>
        <p:nvPicPr>
          <p:cNvPr id="6" name="Content Placeholder 5" descr="Fig11-52.bmp"/>
          <p:cNvPicPr>
            <a:picLocks noGrp="1" noChangeAspect="1"/>
          </p:cNvPicPr>
          <p:nvPr>
            <p:ph idx="1"/>
          </p:nvPr>
        </p:nvPicPr>
        <p:blipFill>
          <a:blip r:embed="rId2" cstate="print"/>
          <a:stretch>
            <a:fillRect/>
          </a:stretch>
        </p:blipFill>
        <p:spPr>
          <a:xfrm>
            <a:off x="1694656" y="1511300"/>
            <a:ext cx="6148388" cy="4614863"/>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69</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5029200" y="990600"/>
            <a:ext cx="2638425"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Planning</a:t>
            </a:r>
            <a:endParaRPr lang="en-US" dirty="0"/>
          </a:p>
        </p:txBody>
      </p:sp>
      <p:sp>
        <p:nvSpPr>
          <p:cNvPr id="3" name="Content Placeholder 2"/>
          <p:cNvSpPr>
            <a:spLocks noGrp="1"/>
          </p:cNvSpPr>
          <p:nvPr>
            <p:ph idx="1"/>
          </p:nvPr>
        </p:nvSpPr>
        <p:spPr/>
        <p:txBody>
          <a:bodyPr/>
          <a:lstStyle/>
          <a:p>
            <a:r>
              <a:rPr lang="en-US" dirty="0" smtClean="0"/>
              <a:t>In the context of programming, a </a:t>
            </a:r>
            <a:r>
              <a:rPr lang="en-US" b="1" dirty="0" smtClean="0"/>
              <a:t>problem statement</a:t>
            </a:r>
            <a:r>
              <a:rPr lang="en-US" dirty="0" smtClean="0"/>
              <a:t> defines certain elements that must be manipulated to achieve a result or goal</a:t>
            </a:r>
          </a:p>
          <a:p>
            <a:r>
              <a:rPr lang="en-US" dirty="0" smtClean="0"/>
              <a:t>A good problem statement for a computer program has three characteristics:</a:t>
            </a:r>
          </a:p>
          <a:p>
            <a:pPr lvl="1"/>
            <a:r>
              <a:rPr lang="en-US" dirty="0" smtClean="0"/>
              <a:t>It specifies any assumptions that define the scope of the problem</a:t>
            </a:r>
          </a:p>
          <a:p>
            <a:pPr lvl="1"/>
            <a:r>
              <a:rPr lang="en-US" dirty="0" smtClean="0"/>
              <a:t>It clearly specifies the known information</a:t>
            </a:r>
          </a:p>
          <a:p>
            <a:pPr lvl="1"/>
            <a:r>
              <a:rPr lang="en-US" dirty="0" smtClean="0"/>
              <a:t>It specifies when the problem has been solved</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228600"/>
            <a:ext cx="8340725" cy="1047750"/>
          </a:xfrm>
        </p:spPr>
        <p:txBody>
          <a:bodyPr/>
          <a:lstStyle/>
          <a:p>
            <a:r>
              <a:rPr lang="en-US" dirty="0" smtClean="0"/>
              <a:t>Prolog Facts</a:t>
            </a:r>
            <a:endParaRPr lang="en-US" dirty="0"/>
          </a:p>
        </p:txBody>
      </p:sp>
      <p:sp>
        <p:nvSpPr>
          <p:cNvPr id="3" name="Content Placeholder 2"/>
          <p:cNvSpPr>
            <a:spLocks noGrp="1"/>
          </p:cNvSpPr>
          <p:nvPr>
            <p:ph idx="1"/>
          </p:nvPr>
        </p:nvSpPr>
        <p:spPr>
          <a:xfrm>
            <a:off x="762000" y="1143000"/>
            <a:ext cx="8382000" cy="1384300"/>
          </a:xfrm>
        </p:spPr>
        <p:txBody>
          <a:bodyPr/>
          <a:lstStyle/>
          <a:p>
            <a:r>
              <a:rPr lang="en-US" dirty="0" smtClean="0"/>
              <a:t>The word outside the parentheses is called a </a:t>
            </a:r>
            <a:r>
              <a:rPr lang="en-US" b="1" dirty="0" smtClean="0"/>
              <a:t>predicate</a:t>
            </a:r>
            <a:r>
              <a:rPr lang="en-US" dirty="0" smtClean="0"/>
              <a:t> and describes the relationship between the arguments</a:t>
            </a:r>
          </a:p>
          <a:p>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70</a:t>
            </a:fld>
            <a:endParaRPr lang="en-US"/>
          </a:p>
        </p:txBody>
      </p:sp>
      <p:pic>
        <p:nvPicPr>
          <p:cNvPr id="6" name="Picture 5" descr="Fig11-53.bmp"/>
          <p:cNvPicPr>
            <a:picLocks noChangeAspect="1"/>
          </p:cNvPicPr>
          <p:nvPr/>
        </p:nvPicPr>
        <p:blipFill>
          <a:blip r:embed="rId2" cstate="print"/>
          <a:stretch>
            <a:fillRect/>
          </a:stretch>
        </p:blipFill>
        <p:spPr>
          <a:xfrm>
            <a:off x="168390" y="3200400"/>
            <a:ext cx="8752205" cy="28956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381000" y="2971800"/>
            <a:ext cx="355282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 Facts</a:t>
            </a:r>
            <a:endParaRPr lang="en-US" dirty="0"/>
          </a:p>
        </p:txBody>
      </p:sp>
      <p:sp>
        <p:nvSpPr>
          <p:cNvPr id="3" name="Content Placeholder 2"/>
          <p:cNvSpPr>
            <a:spLocks noGrp="1"/>
          </p:cNvSpPr>
          <p:nvPr>
            <p:ph idx="1"/>
          </p:nvPr>
        </p:nvSpPr>
        <p:spPr>
          <a:xfrm>
            <a:off x="393700" y="1511301"/>
            <a:ext cx="8750300" cy="2984500"/>
          </a:xfrm>
        </p:spPr>
        <p:txBody>
          <a:bodyPr/>
          <a:lstStyle/>
          <a:p>
            <a:r>
              <a:rPr lang="en-US" sz="2800" dirty="0" smtClean="0"/>
              <a:t>Each fact in a Prolog program is similar to a record in a database, but you can query a Prolog program’s database by asking a question, called a </a:t>
            </a:r>
            <a:r>
              <a:rPr lang="en-US" sz="2800" b="1" dirty="0" smtClean="0"/>
              <a:t>goal</a:t>
            </a:r>
          </a:p>
          <a:p>
            <a:r>
              <a:rPr lang="en-US" sz="2800" dirty="0" smtClean="0"/>
              <a:t>As an example, the following facts can easily be queried by entering goals:</a:t>
            </a:r>
          </a:p>
          <a:p>
            <a:endParaRPr lang="en-US" sz="28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71</a:t>
            </a:fld>
            <a:endParaRPr lang="en-US"/>
          </a:p>
        </p:txBody>
      </p:sp>
      <p:pic>
        <p:nvPicPr>
          <p:cNvPr id="3076" name="Picture 4"/>
          <p:cNvPicPr>
            <a:picLocks noChangeAspect="1" noChangeArrowheads="1"/>
          </p:cNvPicPr>
          <p:nvPr/>
        </p:nvPicPr>
        <p:blipFill>
          <a:blip r:embed="rId2" cstate="print"/>
          <a:srcRect/>
          <a:stretch>
            <a:fillRect/>
          </a:stretch>
        </p:blipFill>
        <p:spPr bwMode="auto">
          <a:xfrm>
            <a:off x="5105400" y="3962400"/>
            <a:ext cx="3471399" cy="223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 Rules</a:t>
            </a:r>
            <a:endParaRPr lang="en-US" dirty="0"/>
          </a:p>
        </p:txBody>
      </p:sp>
      <p:sp>
        <p:nvSpPr>
          <p:cNvPr id="3" name="Content Placeholder 2"/>
          <p:cNvSpPr>
            <a:spLocks noGrp="1"/>
          </p:cNvSpPr>
          <p:nvPr>
            <p:ph idx="1"/>
          </p:nvPr>
        </p:nvSpPr>
        <p:spPr/>
        <p:txBody>
          <a:bodyPr/>
          <a:lstStyle/>
          <a:p>
            <a:r>
              <a:rPr lang="en-US" dirty="0" smtClean="0"/>
              <a:t>With just facts and goals, Prolog would be nothing more than a database</a:t>
            </a:r>
          </a:p>
          <a:p>
            <a:r>
              <a:rPr lang="en-US" dirty="0" smtClean="0"/>
              <a:t>The addition of rules gives programmers a set of tools to manipulate the facts</a:t>
            </a:r>
          </a:p>
          <a:p>
            <a:r>
              <a:rPr lang="en-US" dirty="0" smtClean="0"/>
              <a:t>Unlike other programming languages, the order or sequence of rules in a Prolog program is usually not critical to making sure the program works</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 Rules</a:t>
            </a:r>
            <a:endParaRPr lang="en-US" dirty="0"/>
          </a:p>
        </p:txBody>
      </p:sp>
      <p:pic>
        <p:nvPicPr>
          <p:cNvPr id="7" name="Content Placeholder 6" descr="Fig11-57.bmp"/>
          <p:cNvPicPr>
            <a:picLocks noGrp="1" noChangeAspect="1"/>
          </p:cNvPicPr>
          <p:nvPr>
            <p:ph idx="1"/>
          </p:nvPr>
        </p:nvPicPr>
        <p:blipFill>
          <a:blip r:embed="rId2" cstate="print"/>
          <a:srcRect b="46887"/>
          <a:stretch>
            <a:fillRect/>
          </a:stretch>
        </p:blipFill>
        <p:spPr>
          <a:xfrm>
            <a:off x="228600" y="1828800"/>
            <a:ext cx="8716364" cy="4191000"/>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73</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5029200" y="1295400"/>
            <a:ext cx="3533775"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Input</a:t>
            </a:r>
            <a:endParaRPr lang="en-US" dirty="0"/>
          </a:p>
        </p:txBody>
      </p:sp>
      <p:sp>
        <p:nvSpPr>
          <p:cNvPr id="3" name="Content Placeholder 2"/>
          <p:cNvSpPr>
            <a:spLocks noGrp="1"/>
          </p:cNvSpPr>
          <p:nvPr>
            <p:ph idx="1"/>
          </p:nvPr>
        </p:nvSpPr>
        <p:spPr/>
        <p:txBody>
          <a:bodyPr/>
          <a:lstStyle/>
          <a:p>
            <a:r>
              <a:rPr lang="en-US" dirty="0" smtClean="0"/>
              <a:t>In order for programmers to collect input from the user, they can use </a:t>
            </a:r>
            <a:r>
              <a:rPr lang="en-US" i="1" dirty="0" smtClean="0"/>
              <a:t>read</a:t>
            </a:r>
            <a:r>
              <a:rPr lang="en-US" dirty="0" smtClean="0"/>
              <a:t> and </a:t>
            </a:r>
            <a:r>
              <a:rPr lang="en-US" i="1" dirty="0" smtClean="0"/>
              <a:t>write</a:t>
            </a:r>
            <a:r>
              <a:rPr lang="en-US" dirty="0" smtClean="0"/>
              <a:t> statements</a:t>
            </a:r>
          </a:p>
          <a:p>
            <a:r>
              <a:rPr lang="en-US" dirty="0" smtClean="0"/>
              <a:t>Read and write predicates collect user input</a:t>
            </a:r>
          </a:p>
          <a:p>
            <a:r>
              <a:rPr lang="en-US" dirty="0" smtClean="0"/>
              <a:t>Prolog uses the </a:t>
            </a:r>
            <a:r>
              <a:rPr lang="en-US" i="1" dirty="0" smtClean="0"/>
              <a:t>write</a:t>
            </a:r>
            <a:r>
              <a:rPr lang="en-US" dirty="0" smtClean="0"/>
              <a:t> predicate to display a prompt for input</a:t>
            </a:r>
          </a:p>
          <a:p>
            <a:r>
              <a:rPr lang="en-US" dirty="0" smtClean="0"/>
              <a:t>The </a:t>
            </a:r>
            <a:r>
              <a:rPr lang="en-US" i="1" dirty="0" smtClean="0"/>
              <a:t>read</a:t>
            </a:r>
            <a:r>
              <a:rPr lang="en-US" dirty="0" smtClean="0"/>
              <a:t> predicate gathers input entered by the user, and then creates a fact</a:t>
            </a:r>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Input</a:t>
            </a:r>
            <a:endParaRPr lang="en-US" dirty="0"/>
          </a:p>
        </p:txBody>
      </p:sp>
      <p:pic>
        <p:nvPicPr>
          <p:cNvPr id="6" name="Content Placeholder 5" descr="Fig11-60.bmp"/>
          <p:cNvPicPr>
            <a:picLocks noGrp="1" noChangeAspect="1"/>
          </p:cNvPicPr>
          <p:nvPr>
            <p:ph idx="1"/>
          </p:nvPr>
        </p:nvPicPr>
        <p:blipFill>
          <a:blip r:embed="rId2" cstate="print"/>
          <a:srcRect b="52624"/>
          <a:stretch>
            <a:fillRect/>
          </a:stretch>
        </p:blipFill>
        <p:spPr>
          <a:xfrm>
            <a:off x="228600" y="1752600"/>
            <a:ext cx="8668564" cy="4191000"/>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75</a:t>
            </a:fld>
            <a:endParaRPr lang="en-US"/>
          </a:p>
        </p:txBody>
      </p:sp>
      <p:pic>
        <p:nvPicPr>
          <p:cNvPr id="6146" name="Picture 2"/>
          <p:cNvPicPr>
            <a:picLocks noChangeAspect="1" noChangeArrowheads="1"/>
          </p:cNvPicPr>
          <p:nvPr/>
        </p:nvPicPr>
        <p:blipFill>
          <a:blip r:embed="rId3" cstate="print"/>
          <a:srcRect/>
          <a:stretch>
            <a:fillRect/>
          </a:stretch>
        </p:blipFill>
        <p:spPr bwMode="auto">
          <a:xfrm>
            <a:off x="6400800" y="1524000"/>
            <a:ext cx="2438400" cy="27622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Declarative Logic</a:t>
            </a:r>
            <a:endParaRPr lang="en-US" dirty="0"/>
          </a:p>
        </p:txBody>
      </p:sp>
      <p:sp>
        <p:nvSpPr>
          <p:cNvPr id="3" name="Content Placeholder 2"/>
          <p:cNvSpPr>
            <a:spLocks noGrp="1"/>
          </p:cNvSpPr>
          <p:nvPr>
            <p:ph idx="1"/>
          </p:nvPr>
        </p:nvSpPr>
        <p:spPr/>
        <p:txBody>
          <a:bodyPr/>
          <a:lstStyle/>
          <a:p>
            <a:r>
              <a:rPr lang="en-US" dirty="0" smtClean="0"/>
              <a:t>Programmers need to determine how many conditions will apply to a program before starting to code facts and rules</a:t>
            </a:r>
          </a:p>
          <a:p>
            <a:r>
              <a:rPr lang="en-US" dirty="0" smtClean="0"/>
              <a:t>A </a:t>
            </a:r>
            <a:r>
              <a:rPr lang="en-US" b="1" dirty="0" smtClean="0"/>
              <a:t>decision table </a:t>
            </a:r>
            <a:r>
              <a:rPr lang="en-US" dirty="0" smtClean="0"/>
              <a:t>is a tabular method for visualizing and specifying rules based on multiple factors</a:t>
            </a:r>
          </a:p>
          <a:p>
            <a:r>
              <a:rPr lang="en-US" dirty="0" smtClean="0"/>
              <a:t>The decision table lays out the logic for the factors and actions and allows the programmer to see the possible outcomes</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75" y="152400"/>
            <a:ext cx="8340725" cy="1047750"/>
          </a:xfrm>
        </p:spPr>
        <p:txBody>
          <a:bodyPr/>
          <a:lstStyle/>
          <a:p>
            <a:r>
              <a:rPr lang="en-US" dirty="0" smtClean="0"/>
              <a:t>Declarative Logic</a:t>
            </a:r>
            <a:endParaRPr lang="en-US" dirty="0"/>
          </a:p>
        </p:txBody>
      </p:sp>
      <p:pic>
        <p:nvPicPr>
          <p:cNvPr id="6" name="Content Placeholder 5" descr="Fig11-61.bmp"/>
          <p:cNvPicPr>
            <a:picLocks noGrp="1" noChangeAspect="1"/>
          </p:cNvPicPr>
          <p:nvPr>
            <p:ph idx="1"/>
          </p:nvPr>
        </p:nvPicPr>
        <p:blipFill>
          <a:blip r:embed="rId2" cstate="print"/>
          <a:stretch>
            <a:fillRect/>
          </a:stretch>
        </p:blipFill>
        <p:spPr>
          <a:xfrm>
            <a:off x="806941" y="1511300"/>
            <a:ext cx="7923817" cy="4614863"/>
          </a:xfrm>
        </p:spPr>
      </p:pic>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77</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2133600" y="1143000"/>
            <a:ext cx="6724650" cy="257175"/>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Declarative Applications</a:t>
            </a:r>
            <a:endParaRPr lang="en-US" dirty="0"/>
          </a:p>
        </p:txBody>
      </p:sp>
      <p:sp>
        <p:nvSpPr>
          <p:cNvPr id="3" name="Content Placeholder 2"/>
          <p:cNvSpPr>
            <a:spLocks noGrp="1"/>
          </p:cNvSpPr>
          <p:nvPr>
            <p:ph idx="1"/>
          </p:nvPr>
        </p:nvSpPr>
        <p:spPr/>
        <p:txBody>
          <a:bodyPr/>
          <a:lstStyle/>
          <a:p>
            <a:r>
              <a:rPr lang="en-US" sz="2400" dirty="0" smtClean="0"/>
              <a:t>As a general rule, declarative programming languages are most suitable for problems that pertain to words and concepts rather than to numbers</a:t>
            </a:r>
          </a:p>
          <a:p>
            <a:r>
              <a:rPr lang="en-US" sz="2400" dirty="0" smtClean="0"/>
              <a:t>Declarative languages offer a highly effective programming environment for problems that involve words, concepts, and complex logic</a:t>
            </a:r>
          </a:p>
          <a:p>
            <a:r>
              <a:rPr lang="en-US" sz="2400" dirty="0" smtClean="0"/>
              <a:t>One of the disadvantages of declarative languages is that they are not commonly used for production applications—today’s emphasis on the OO paradigm has pushed declarative  languages out of the mainstream, both in education and in the job market</a:t>
            </a:r>
            <a:endParaRPr lang="en-US" sz="2400"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Unit 11 Complete</a:t>
            </a:r>
            <a:endParaRPr lang="en-US" sz="6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Planning</a:t>
            </a:r>
            <a:endParaRPr lang="en-US" dirty="0"/>
          </a:p>
        </p:txBody>
      </p:sp>
      <p:sp>
        <p:nvSpPr>
          <p:cNvPr id="3" name="Content Placeholder 2"/>
          <p:cNvSpPr>
            <a:spLocks noGrp="1"/>
          </p:cNvSpPr>
          <p:nvPr>
            <p:ph idx="1"/>
          </p:nvPr>
        </p:nvSpPr>
        <p:spPr/>
        <p:txBody>
          <a:bodyPr/>
          <a:lstStyle/>
          <a:p>
            <a:r>
              <a:rPr lang="en-US" dirty="0" smtClean="0"/>
              <a:t>In a problem statement, an </a:t>
            </a:r>
            <a:r>
              <a:rPr lang="en-US" b="1" dirty="0" smtClean="0"/>
              <a:t>assumption</a:t>
            </a:r>
            <a:r>
              <a:rPr lang="en-US" dirty="0" smtClean="0"/>
              <a:t> is something you accept as true in order to proceed with program planning</a:t>
            </a:r>
          </a:p>
          <a:p>
            <a:r>
              <a:rPr lang="en-US" dirty="0" smtClean="0"/>
              <a:t>The </a:t>
            </a:r>
            <a:r>
              <a:rPr lang="en-US" b="1" dirty="0" smtClean="0"/>
              <a:t>know information</a:t>
            </a:r>
            <a:r>
              <a:rPr lang="en-US" dirty="0" smtClean="0"/>
              <a:t> in a problem statement is the information that is supplied to the computer to help it solve a problem</a:t>
            </a:r>
          </a:p>
          <a:p>
            <a:r>
              <a:rPr lang="en-US" dirty="0" smtClean="0"/>
              <a:t>After identifying the known information, a programmer must specify how to determine when the problem has been solved</a:t>
            </a:r>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Planning</a:t>
            </a:r>
            <a:endParaRPr lang="en-US" dirty="0"/>
          </a:p>
        </p:txBody>
      </p:sp>
      <p:sp>
        <p:nvSpPr>
          <p:cNvPr id="3" name="Content Placeholder 2"/>
          <p:cNvSpPr>
            <a:spLocks noGrp="1"/>
          </p:cNvSpPr>
          <p:nvPr>
            <p:ph idx="1"/>
          </p:nvPr>
        </p:nvSpPr>
        <p:spPr>
          <a:xfrm>
            <a:off x="393700" y="1511300"/>
            <a:ext cx="8750300" cy="4813300"/>
          </a:xfrm>
        </p:spPr>
        <p:txBody>
          <a:bodyPr/>
          <a:lstStyle/>
          <a:p>
            <a:r>
              <a:rPr lang="en-US" sz="2800" dirty="0" smtClean="0"/>
              <a:t>Several software development methodologies exist to help program designers and coders plan, execute, and test software</a:t>
            </a:r>
          </a:p>
          <a:p>
            <a:r>
              <a:rPr lang="en-US" sz="2800" dirty="0" smtClean="0"/>
              <a:t>Methodologies can be classified as </a:t>
            </a:r>
            <a:r>
              <a:rPr lang="en-US" sz="2800" i="1" dirty="0" smtClean="0"/>
              <a:t>predictive</a:t>
            </a:r>
            <a:r>
              <a:rPr lang="en-US" sz="2800" dirty="0" smtClean="0"/>
              <a:t> or </a:t>
            </a:r>
            <a:r>
              <a:rPr lang="en-US" sz="2800" i="1" dirty="0" smtClean="0"/>
              <a:t>agile</a:t>
            </a:r>
          </a:p>
          <a:p>
            <a:pPr lvl="1"/>
            <a:r>
              <a:rPr lang="en-US" sz="2400" dirty="0" smtClean="0"/>
              <a:t>A </a:t>
            </a:r>
            <a:r>
              <a:rPr lang="en-US" sz="2400" b="1" dirty="0" smtClean="0"/>
              <a:t>predictive methodology</a:t>
            </a:r>
            <a:r>
              <a:rPr lang="en-US" sz="2400" dirty="0" smtClean="0"/>
              <a:t> requires extensive planning and documentation up front; it’s used to construct buildings and assemble cars—tasks that are well defined and predictable</a:t>
            </a:r>
          </a:p>
          <a:p>
            <a:pPr lvl="1"/>
            <a:r>
              <a:rPr lang="en-US" sz="2400" dirty="0" smtClean="0"/>
              <a:t>An </a:t>
            </a:r>
            <a:r>
              <a:rPr lang="en-US" sz="2400" b="1" dirty="0" smtClean="0"/>
              <a:t>agile methodology </a:t>
            </a:r>
            <a:r>
              <a:rPr lang="en-US" sz="2400" dirty="0" smtClean="0"/>
              <a:t>focuses on flexible development and specifications that evolve as the project progresses</a:t>
            </a:r>
          </a:p>
          <a:p>
            <a:pPr lvl="1"/>
            <a:endParaRPr lang="en-US" dirty="0"/>
          </a:p>
        </p:txBody>
      </p:sp>
      <p:sp>
        <p:nvSpPr>
          <p:cNvPr id="4" name="Footer Placeholder 3"/>
          <p:cNvSpPr>
            <a:spLocks noGrp="1"/>
          </p:cNvSpPr>
          <p:nvPr>
            <p:ph type="ftr" sz="quarter" idx="10"/>
          </p:nvPr>
        </p:nvSpPr>
        <p:spPr/>
        <p:txBody>
          <a:bodyPr/>
          <a:lstStyle/>
          <a:p>
            <a:r>
              <a:rPr lang="en-US" smtClean="0"/>
              <a:t>Unit 11: Programming</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2016">
  <a:themeElements>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np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p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NP2016</Template>
  <TotalTime>460</TotalTime>
  <Words>3377</Words>
  <Application>Microsoft Office PowerPoint</Application>
  <PresentationFormat>On-screen Show (4:3)</PresentationFormat>
  <Paragraphs>426</Paragraphs>
  <Slides>79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79</vt:i4>
      </vt:variant>
    </vt:vector>
  </HeadingPairs>
  <TitlesOfParts>
    <vt:vector size="90" baseType="lpstr">
      <vt:lpstr>SimSun</vt:lpstr>
      <vt:lpstr>SimSun-ExtB</vt:lpstr>
      <vt:lpstr>Arabic Typesetting</vt:lpstr>
      <vt:lpstr>Arial</vt:lpstr>
      <vt:lpstr>Arial Narrow</vt:lpstr>
      <vt:lpstr>Arial Rounded MT Bold</vt:lpstr>
      <vt:lpstr>Calibri</vt:lpstr>
      <vt:lpstr>Times New Roman</vt:lpstr>
      <vt:lpstr>Wingdings</vt:lpstr>
      <vt:lpstr>Wingdings 2</vt:lpstr>
      <vt:lpstr>NP2016</vt:lpstr>
      <vt:lpstr>Unit 11 Programming</vt:lpstr>
      <vt:lpstr>Unit Contents</vt:lpstr>
      <vt:lpstr>Section A: Program Development</vt:lpstr>
      <vt:lpstr>Programming Basics</vt:lpstr>
      <vt:lpstr>Programming Basics</vt:lpstr>
      <vt:lpstr>Programming Basics</vt:lpstr>
      <vt:lpstr>Program Planning</vt:lpstr>
      <vt:lpstr>Program Planning</vt:lpstr>
      <vt:lpstr>Program Planning</vt:lpstr>
      <vt:lpstr>Program Coding</vt:lpstr>
      <vt:lpstr>Program Coding</vt:lpstr>
      <vt:lpstr>Program Coding</vt:lpstr>
      <vt:lpstr>Program Coding</vt:lpstr>
      <vt:lpstr>Program Coding</vt:lpstr>
      <vt:lpstr>Program Coding</vt:lpstr>
      <vt:lpstr>Program Testing and Documentation</vt:lpstr>
      <vt:lpstr>Program Testing and Documentation</vt:lpstr>
      <vt:lpstr>Program Testing and Documentation</vt:lpstr>
      <vt:lpstr>Program Testing and Documentation</vt:lpstr>
      <vt:lpstr>Section B: Programming Tools</vt:lpstr>
      <vt:lpstr>Language Evolution</vt:lpstr>
      <vt:lpstr>Language Evolution</vt:lpstr>
      <vt:lpstr>Language Evolution</vt:lpstr>
      <vt:lpstr>Language Evolution</vt:lpstr>
      <vt:lpstr>Language Evolution</vt:lpstr>
      <vt:lpstr>Language Evolution</vt:lpstr>
      <vt:lpstr>Language Evolution</vt:lpstr>
      <vt:lpstr>Language Evolution</vt:lpstr>
      <vt:lpstr>Compilers and Interpreters</vt:lpstr>
      <vt:lpstr>Compilers and Interpreters</vt:lpstr>
      <vt:lpstr>Compilers and Interpreters</vt:lpstr>
      <vt:lpstr>Paradigms and Languages</vt:lpstr>
      <vt:lpstr>Paradigms and Languages</vt:lpstr>
      <vt:lpstr>Paradigms and Languages</vt:lpstr>
      <vt:lpstr>Toolsets</vt:lpstr>
      <vt:lpstr>Toolsets</vt:lpstr>
      <vt:lpstr>Section C: Procedural Programming</vt:lpstr>
      <vt:lpstr>Algorithms</vt:lpstr>
      <vt:lpstr>Algorithms</vt:lpstr>
      <vt:lpstr>Algorithms</vt:lpstr>
      <vt:lpstr>Algorithms</vt:lpstr>
      <vt:lpstr>Pseudocode and Flowcharts</vt:lpstr>
      <vt:lpstr>Pseudocode and Flowcharts</vt:lpstr>
      <vt:lpstr>Flow Control</vt:lpstr>
      <vt:lpstr>Flow Control</vt:lpstr>
      <vt:lpstr>Flow Control</vt:lpstr>
      <vt:lpstr>Flow Control</vt:lpstr>
      <vt:lpstr>Flow Control</vt:lpstr>
      <vt:lpstr>Flow Control</vt:lpstr>
      <vt:lpstr>Flow Control</vt:lpstr>
      <vt:lpstr>Procedural Applications</vt:lpstr>
      <vt:lpstr>Section D: Object-Oriented Code</vt:lpstr>
      <vt:lpstr>Objects and Classes</vt:lpstr>
      <vt:lpstr>Objects and Classes</vt:lpstr>
      <vt:lpstr>Objects and Classes</vt:lpstr>
      <vt:lpstr>Objects and Classes</vt:lpstr>
      <vt:lpstr>Inheritance</vt:lpstr>
      <vt:lpstr>Methods and Messages</vt:lpstr>
      <vt:lpstr>Methods and Messages</vt:lpstr>
      <vt:lpstr>Methods and Messages</vt:lpstr>
      <vt:lpstr>Methods and Messages</vt:lpstr>
      <vt:lpstr>OO Program Structure</vt:lpstr>
      <vt:lpstr>OO Applications</vt:lpstr>
      <vt:lpstr>Section E: Declarative Programming</vt:lpstr>
      <vt:lpstr>The Declarative Paradigm</vt:lpstr>
      <vt:lpstr>The Declarative Paradigm</vt:lpstr>
      <vt:lpstr>The Declarative Paradigm</vt:lpstr>
      <vt:lpstr>Prolog Facts</vt:lpstr>
      <vt:lpstr>Prolog Facts</vt:lpstr>
      <vt:lpstr>Prolog Facts</vt:lpstr>
      <vt:lpstr>Prolog Facts</vt:lpstr>
      <vt:lpstr>Prolog Rules</vt:lpstr>
      <vt:lpstr>Prolog Rules</vt:lpstr>
      <vt:lpstr>Interactive Input</vt:lpstr>
      <vt:lpstr>Interactive Input</vt:lpstr>
      <vt:lpstr>Declarative Logic</vt:lpstr>
      <vt:lpstr>Declarative Logic</vt:lpstr>
      <vt:lpstr>Declarative Applications</vt:lpstr>
      <vt:lpstr>Unit 11 Complete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11 Programming</dc:title>
  <dc:creator>Kate</dc:creator>
  <cp:lastModifiedBy>Hunt, Marjorie</cp:lastModifiedBy>
  <cp:revision>47</cp:revision>
  <dcterms:created xsi:type="dcterms:W3CDTF">2006-08-16T00:00:00Z</dcterms:created>
  <dcterms:modified xsi:type="dcterms:W3CDTF">2016-03-03T20:32:04Z</dcterms:modified>
</cp:coreProperties>
</file>