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336" r:id="rId4"/>
    <p:sldId id="337" r:id="rId5"/>
    <p:sldId id="338" r:id="rId6"/>
    <p:sldId id="269" r:id="rId7"/>
    <p:sldId id="339" r:id="rId8"/>
    <p:sldId id="319" r:id="rId9"/>
    <p:sldId id="350" r:id="rId10"/>
    <p:sldId id="351" r:id="rId11"/>
    <p:sldId id="352" r:id="rId12"/>
    <p:sldId id="321" r:id="rId13"/>
    <p:sldId id="322" r:id="rId14"/>
    <p:sldId id="353" r:id="rId15"/>
    <p:sldId id="354" r:id="rId16"/>
    <p:sldId id="355" r:id="rId17"/>
    <p:sldId id="356" r:id="rId18"/>
    <p:sldId id="323" r:id="rId19"/>
    <p:sldId id="258" r:id="rId20"/>
    <p:sldId id="340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9" r:id="rId29"/>
    <p:sldId id="290" r:id="rId30"/>
    <p:sldId id="270" r:id="rId31"/>
    <p:sldId id="341" r:id="rId32"/>
    <p:sldId id="292" r:id="rId33"/>
    <p:sldId id="293" r:id="rId34"/>
    <p:sldId id="300" r:id="rId35"/>
    <p:sldId id="294" r:id="rId36"/>
    <p:sldId id="302" r:id="rId37"/>
    <p:sldId id="303" r:id="rId38"/>
    <p:sldId id="295" r:id="rId39"/>
    <p:sldId id="305" r:id="rId40"/>
    <p:sldId id="296" r:id="rId41"/>
    <p:sldId id="326" r:id="rId42"/>
    <p:sldId id="271" r:id="rId43"/>
    <p:sldId id="342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48" r:id="rId55"/>
    <p:sldId id="316" r:id="rId56"/>
    <p:sldId id="317" r:id="rId57"/>
    <p:sldId id="318" r:id="rId58"/>
    <p:sldId id="335" r:id="rId59"/>
    <p:sldId id="327" r:id="rId60"/>
    <p:sldId id="343" r:id="rId61"/>
    <p:sldId id="328" r:id="rId62"/>
    <p:sldId id="349" r:id="rId63"/>
    <p:sldId id="329" r:id="rId64"/>
    <p:sldId id="330" r:id="rId65"/>
    <p:sldId id="331" r:id="rId66"/>
    <p:sldId id="332" r:id="rId67"/>
    <p:sldId id="333" r:id="rId68"/>
    <p:sldId id="334" r:id="rId69"/>
    <p:sldId id="344" r:id="rId70"/>
    <p:sldId id="272" r:id="rId71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531"/>
    <a:srgbClr val="4EB2E5"/>
    <a:srgbClr val="6A752A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0" autoAdjust="0"/>
    <p:restoredTop sz="94872" autoAdjust="0"/>
  </p:normalViewPr>
  <p:slideViewPr>
    <p:cSldViewPr snapToGrid="0">
      <p:cViewPr varScale="1">
        <p:scale>
          <a:sx n="145" d="100"/>
          <a:sy n="145" d="100"/>
        </p:scale>
        <p:origin x="94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5E5C-E753-4194-95B5-B0CE0F5514D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388C-2A5C-4D4C-9954-89482C0FD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2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3274CC-FAF6-4BBB-84E5-9284BDF92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43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DD566-9762-42CE-876B-6C6DF2E276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274CC-FAF6-4BBB-84E5-9284BDF92B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24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2-4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7049E-F5D6-47AA-9F66-3BF99CC385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2-5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D5933-0858-4306-9EB0-FB587D0FE8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8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2-6 – 2-7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274CC-FAF6-4BBB-84E5-9284BDF92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5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C579F-56BB-4FEA-ABC2-B3D2A41CED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0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274CC-FAF6-4BBB-84E5-9284BDF92B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41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1954C-48A2-442C-94DC-465215A153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0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AF4897-4765-4A85-A297-780870AB82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5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27118-6F0A-4E59-8514-4E36592643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3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2EEE1-786B-499B-B11A-9DB728AA16C8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2-15</a:t>
            </a:r>
          </a:p>
        </p:txBody>
      </p:sp>
    </p:spTree>
    <p:extLst>
      <p:ext uri="{BB962C8B-B14F-4D97-AF65-F5344CB8AC3E}">
        <p14:creationId xmlns:p14="http://schemas.microsoft.com/office/powerpoint/2010/main" val="159707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D1B71-342A-4828-83E2-D771DEEE6D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7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DB4F6-BAB4-41BC-AE44-37B4E7DA71B7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2-16</a:t>
            </a:r>
          </a:p>
        </p:txBody>
      </p:sp>
    </p:spTree>
    <p:extLst>
      <p:ext uri="{BB962C8B-B14F-4D97-AF65-F5344CB8AC3E}">
        <p14:creationId xmlns:p14="http://schemas.microsoft.com/office/powerpoint/2010/main" val="1003686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16949-0C8D-4F30-AEDA-7EF9F06204CD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2-17</a:t>
            </a:r>
          </a:p>
        </p:txBody>
      </p:sp>
    </p:spTree>
    <p:extLst>
      <p:ext uri="{BB962C8B-B14F-4D97-AF65-F5344CB8AC3E}">
        <p14:creationId xmlns:p14="http://schemas.microsoft.com/office/powerpoint/2010/main" val="3107425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B3EAF-198E-470A-8D58-ED70D7E0FD79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2-19</a:t>
            </a:r>
          </a:p>
        </p:txBody>
      </p:sp>
    </p:spTree>
    <p:extLst>
      <p:ext uri="{BB962C8B-B14F-4D97-AF65-F5344CB8AC3E}">
        <p14:creationId xmlns:p14="http://schemas.microsoft.com/office/powerpoint/2010/main" val="2174375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AC419-17D8-4D20-9A41-543DB93B133A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2-20</a:t>
            </a:r>
          </a:p>
        </p:txBody>
      </p:sp>
    </p:spTree>
    <p:extLst>
      <p:ext uri="{BB962C8B-B14F-4D97-AF65-F5344CB8AC3E}">
        <p14:creationId xmlns:p14="http://schemas.microsoft.com/office/powerpoint/2010/main" val="1964918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1DC11-6160-47A9-A278-1162F908E8CE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2-21</a:t>
            </a:r>
          </a:p>
        </p:txBody>
      </p:sp>
    </p:spTree>
    <p:extLst>
      <p:ext uri="{BB962C8B-B14F-4D97-AF65-F5344CB8AC3E}">
        <p14:creationId xmlns:p14="http://schemas.microsoft.com/office/powerpoint/2010/main" val="2045433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2-23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0C5DF-85D9-4D53-9A6A-95650EDB0E1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3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0CEAD-AA4C-4C39-BD16-4A569FE6BDC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1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AAB88-0AC4-4152-A5F4-BD7B4B367749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2-24</a:t>
            </a:r>
          </a:p>
        </p:txBody>
      </p:sp>
    </p:spTree>
    <p:extLst>
      <p:ext uri="{BB962C8B-B14F-4D97-AF65-F5344CB8AC3E}">
        <p14:creationId xmlns:p14="http://schemas.microsoft.com/office/powerpoint/2010/main" val="3437619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86286-8A39-4C11-B330-D46EC77512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57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F251A6-A6BF-43B7-B5B1-8B60F269F5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5E30B1-FE5E-4BF5-9343-1414E98373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78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2-25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28514E-1918-427F-8363-3548A4C9C03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8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88A2D-D04F-4408-8E5B-9436E1AEB0CB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2-26</a:t>
            </a:r>
          </a:p>
        </p:txBody>
      </p:sp>
    </p:spTree>
    <p:extLst>
      <p:ext uri="{BB962C8B-B14F-4D97-AF65-F5344CB8AC3E}">
        <p14:creationId xmlns:p14="http://schemas.microsoft.com/office/powerpoint/2010/main" val="3452778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65E67-4959-4FB8-944E-D2F8FA976A15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2-27</a:t>
            </a:r>
          </a:p>
        </p:txBody>
      </p:sp>
    </p:spTree>
    <p:extLst>
      <p:ext uri="{BB962C8B-B14F-4D97-AF65-F5344CB8AC3E}">
        <p14:creationId xmlns:p14="http://schemas.microsoft.com/office/powerpoint/2010/main" val="3471670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D7566-34C0-46B3-B7E9-863B16E33055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2-30 and 2-31</a:t>
            </a:r>
          </a:p>
        </p:txBody>
      </p:sp>
    </p:spTree>
    <p:extLst>
      <p:ext uri="{BB962C8B-B14F-4D97-AF65-F5344CB8AC3E}">
        <p14:creationId xmlns:p14="http://schemas.microsoft.com/office/powerpoint/2010/main" val="1050153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93C52-3BC1-43F1-B120-39E27E481B1E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2-32</a:t>
            </a:r>
          </a:p>
        </p:txBody>
      </p:sp>
    </p:spTree>
    <p:extLst>
      <p:ext uri="{BB962C8B-B14F-4D97-AF65-F5344CB8AC3E}">
        <p14:creationId xmlns:p14="http://schemas.microsoft.com/office/powerpoint/2010/main" val="3692515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D07609-97C0-4186-92D5-FC0424272EE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8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85DA-5879-40BB-9BB3-3BF23F125AAA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2-35</a:t>
            </a:r>
          </a:p>
        </p:txBody>
      </p:sp>
    </p:spTree>
    <p:extLst>
      <p:ext uri="{BB962C8B-B14F-4D97-AF65-F5344CB8AC3E}">
        <p14:creationId xmlns:p14="http://schemas.microsoft.com/office/powerpoint/2010/main" val="380611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2A51C-95E4-41FA-A075-6C10311D892E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2-36 and 2-37</a:t>
            </a:r>
          </a:p>
        </p:txBody>
      </p:sp>
    </p:spTree>
    <p:extLst>
      <p:ext uri="{BB962C8B-B14F-4D97-AF65-F5344CB8AC3E}">
        <p14:creationId xmlns:p14="http://schemas.microsoft.com/office/powerpoint/2010/main" val="2789127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2-38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353A4-AEC5-4EA9-BAA5-757807F796E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67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40217-D7FB-4927-B482-6B0862215807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2-39</a:t>
            </a:r>
          </a:p>
        </p:txBody>
      </p:sp>
    </p:spTree>
    <p:extLst>
      <p:ext uri="{BB962C8B-B14F-4D97-AF65-F5344CB8AC3E}">
        <p14:creationId xmlns:p14="http://schemas.microsoft.com/office/powerpoint/2010/main" val="7642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5C531-991E-4A1F-8958-4F3D938E3B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50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DF76B-97A4-4637-9D7E-460C6AD4508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4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025D6-3557-4ACB-9DF1-40CEE1A653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70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8CFC6-8778-44EE-986F-16ED33A3D6E0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2-40 and 2-41</a:t>
            </a:r>
          </a:p>
        </p:txBody>
      </p:sp>
    </p:spTree>
    <p:extLst>
      <p:ext uri="{BB962C8B-B14F-4D97-AF65-F5344CB8AC3E}">
        <p14:creationId xmlns:p14="http://schemas.microsoft.com/office/powerpoint/2010/main" val="229551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326E7-5265-4F0B-8B6C-F792365141FA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2-43</a:t>
            </a:r>
          </a:p>
        </p:txBody>
      </p:sp>
    </p:spTree>
    <p:extLst>
      <p:ext uri="{BB962C8B-B14F-4D97-AF65-F5344CB8AC3E}">
        <p14:creationId xmlns:p14="http://schemas.microsoft.com/office/powerpoint/2010/main" val="30413992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A32C5-C6E0-4741-9111-92985BE27FEE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2-44</a:t>
            </a:r>
          </a:p>
        </p:txBody>
      </p:sp>
    </p:spTree>
    <p:extLst>
      <p:ext uri="{BB962C8B-B14F-4D97-AF65-F5344CB8AC3E}">
        <p14:creationId xmlns:p14="http://schemas.microsoft.com/office/powerpoint/2010/main" val="25268236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9D504-5631-41AE-B78F-0CC89A61D5D7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2-45</a:t>
            </a:r>
          </a:p>
        </p:txBody>
      </p:sp>
    </p:spTree>
    <p:extLst>
      <p:ext uri="{BB962C8B-B14F-4D97-AF65-F5344CB8AC3E}">
        <p14:creationId xmlns:p14="http://schemas.microsoft.com/office/powerpoint/2010/main" val="2613999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AD481-61AA-41EE-A427-3F2FD7BAAF0B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2-46</a:t>
            </a:r>
          </a:p>
        </p:txBody>
      </p:sp>
    </p:spTree>
    <p:extLst>
      <p:ext uri="{BB962C8B-B14F-4D97-AF65-F5344CB8AC3E}">
        <p14:creationId xmlns:p14="http://schemas.microsoft.com/office/powerpoint/2010/main" val="1746381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68BCA-7E78-43F4-8E9F-5370D0CECFA1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2-47</a:t>
            </a:r>
          </a:p>
        </p:txBody>
      </p:sp>
    </p:spTree>
    <p:extLst>
      <p:ext uri="{BB962C8B-B14F-4D97-AF65-F5344CB8AC3E}">
        <p14:creationId xmlns:p14="http://schemas.microsoft.com/office/powerpoint/2010/main" val="4062243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2-48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63311-E93F-4AE2-8D2E-74A0A89FF7F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380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FEB0E-7575-4AAB-AFBF-082867C0EB8A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2-49</a:t>
            </a:r>
          </a:p>
        </p:txBody>
      </p:sp>
    </p:spTree>
    <p:extLst>
      <p:ext uri="{BB962C8B-B14F-4D97-AF65-F5344CB8AC3E}">
        <p14:creationId xmlns:p14="http://schemas.microsoft.com/office/powerpoint/2010/main" val="287469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45F6E-F828-492C-BD44-9BCD5CBA32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59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1694F-BF11-497A-8A9C-3B1B1BE9F272}" type="slidenum">
              <a:rPr lang="en-US" smtClean="0">
                <a:cs typeface="Arial" charset="0"/>
              </a:rPr>
              <a:pPr/>
              <a:t>52</a:t>
            </a:fld>
            <a:endParaRPr lang="en-US" smtClean="0">
              <a:cs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49138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Figure 2-48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57634-3711-4300-8FE2-20D9B254281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492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2-51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57634-3711-4300-8FE2-20D9B254281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47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900F6-C59D-458B-8979-E2D6FC76D19D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2-52</a:t>
            </a:r>
          </a:p>
        </p:txBody>
      </p:sp>
    </p:spTree>
    <p:extLst>
      <p:ext uri="{BB962C8B-B14F-4D97-AF65-F5344CB8AC3E}">
        <p14:creationId xmlns:p14="http://schemas.microsoft.com/office/powerpoint/2010/main" val="42894097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A90C3-1EE7-4F65-AA8F-C6A60112D920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2-53</a:t>
            </a:r>
          </a:p>
        </p:txBody>
      </p:sp>
    </p:spTree>
    <p:extLst>
      <p:ext uri="{BB962C8B-B14F-4D97-AF65-F5344CB8AC3E}">
        <p14:creationId xmlns:p14="http://schemas.microsoft.com/office/powerpoint/2010/main" val="33129523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6FF10-2F37-4F55-99F7-D025E53E4727}" type="slidenum">
              <a:rPr lang="en-US" smtClean="0">
                <a:cs typeface="Arial" charset="0"/>
              </a:rPr>
              <a:pPr/>
              <a:t>57</a:t>
            </a:fld>
            <a:endParaRPr lang="en-US" smtClean="0">
              <a:cs typeface="Arial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2-54 and 2-55</a:t>
            </a:r>
          </a:p>
        </p:txBody>
      </p:sp>
    </p:spTree>
    <p:extLst>
      <p:ext uri="{BB962C8B-B14F-4D97-AF65-F5344CB8AC3E}">
        <p14:creationId xmlns:p14="http://schemas.microsoft.com/office/powerpoint/2010/main" val="10653473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2-56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EC5F9-7032-4B65-AA45-21C049C922B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047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600BF-0ECB-473D-AFBD-37CE555D814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65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6C0DC7-EC9A-4D30-BDB0-FD1B59AAD99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791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096AE-1B15-48B2-8AE5-25770873915D}" type="slidenum">
              <a:rPr lang="en-US" smtClean="0">
                <a:cs typeface="Arial" charset="0"/>
              </a:rPr>
              <a:pPr/>
              <a:t>61</a:t>
            </a:fld>
            <a:endParaRPr lang="en-US" smtClean="0">
              <a:cs typeface="Arial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2-58</a:t>
            </a:r>
          </a:p>
        </p:txBody>
      </p:sp>
    </p:spTree>
    <p:extLst>
      <p:ext uri="{BB962C8B-B14F-4D97-AF65-F5344CB8AC3E}">
        <p14:creationId xmlns:p14="http://schemas.microsoft.com/office/powerpoint/2010/main" val="369852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E814C-500A-4FB9-BEDA-9E6F43190F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355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096AE-1B15-48B2-8AE5-25770873915D}" type="slidenum">
              <a:rPr lang="en-US" smtClean="0">
                <a:cs typeface="Arial" charset="0"/>
              </a:rPr>
              <a:pPr/>
              <a:t>62</a:t>
            </a:fld>
            <a:endParaRPr lang="en-US" smtClean="0">
              <a:cs typeface="Arial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2-59, 2-60</a:t>
            </a:r>
          </a:p>
        </p:txBody>
      </p:sp>
    </p:spTree>
    <p:extLst>
      <p:ext uri="{BB962C8B-B14F-4D97-AF65-F5344CB8AC3E}">
        <p14:creationId xmlns:p14="http://schemas.microsoft.com/office/powerpoint/2010/main" val="24594208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6AF6C-B3EE-4087-9B3C-635BAC92BED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97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221BC-2FBC-4ACA-83C1-1A14F4647DE9}" type="slidenum">
              <a:rPr lang="en-US" smtClean="0">
                <a:cs typeface="Arial" charset="0"/>
              </a:rPr>
              <a:pPr/>
              <a:t>64</a:t>
            </a:fld>
            <a:endParaRPr lang="en-US" smtClean="0">
              <a:cs typeface="Arial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2-61 and 2-62</a:t>
            </a:r>
          </a:p>
        </p:txBody>
      </p:sp>
    </p:spTree>
    <p:extLst>
      <p:ext uri="{BB962C8B-B14F-4D97-AF65-F5344CB8AC3E}">
        <p14:creationId xmlns:p14="http://schemas.microsoft.com/office/powerpoint/2010/main" val="21546845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AAAF4-56EC-4A22-9ED1-813D72DEB4F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02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F2389-636E-4F5D-97FE-20BC74C6F2BE}" type="slidenum">
              <a:rPr lang="en-US" smtClean="0">
                <a:cs typeface="Arial" charset="0"/>
              </a:rPr>
              <a:pPr/>
              <a:t>66</a:t>
            </a:fld>
            <a:endParaRPr lang="en-US" smtClean="0">
              <a:cs typeface="Arial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2-63 (movie)</a:t>
            </a:r>
          </a:p>
        </p:txBody>
      </p:sp>
    </p:spTree>
    <p:extLst>
      <p:ext uri="{BB962C8B-B14F-4D97-AF65-F5344CB8AC3E}">
        <p14:creationId xmlns:p14="http://schemas.microsoft.com/office/powerpoint/2010/main" val="29838255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FE830-8A3A-45F3-815D-5AF124E8B44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892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1D142-0C2F-4D79-BAD6-87A5C74B4688}" type="slidenum">
              <a:rPr lang="en-US" smtClean="0">
                <a:cs typeface="Arial" charset="0"/>
              </a:rPr>
              <a:pPr/>
              <a:t>68</a:t>
            </a:fld>
            <a:endParaRPr lang="en-US" smtClean="0">
              <a:cs typeface="Arial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2-68</a:t>
            </a:r>
          </a:p>
        </p:txBody>
      </p:sp>
    </p:spTree>
    <p:extLst>
      <p:ext uri="{BB962C8B-B14F-4D97-AF65-F5344CB8AC3E}">
        <p14:creationId xmlns:p14="http://schemas.microsoft.com/office/powerpoint/2010/main" val="39920159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9FCB4-2E09-4260-9AE8-3E3F39729C6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005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CCF9-0347-4098-8FFC-426FA46F510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BD62C-2CB4-4C66-9669-0F86D2D06F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143DC-E974-498B-A996-85E5BDA444E3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47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2-1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274CC-FAF6-4BBB-84E5-9284BDF92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2014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486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AE3D8-0B1B-4E85-AFC7-30BEFD101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DC78E-6667-4303-89CA-28AA594F4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22300-E8CD-41B1-8C21-B2AA1F2A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EC35-0C94-4DCF-BBB3-9CFFFDDFF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093C1-04B8-462F-AB73-235A99BAE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87BE-DAC2-464C-8E9B-CEA848409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48B7-F39B-4BF3-983C-52FA0BAFE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118C-CE4E-4991-B2E4-F139BA1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8085-9894-42F5-8505-80ADE9C56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1AF5-1538-465A-87E4-B6314FA95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EFCB5-9295-490A-AAD8-76ADBF5EA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A4D4-8FA9-4B56-B966-D93A65865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8041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2: Computer Hardware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1ABD8440-684C-41F0-BAAB-C88AEE014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32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r>
              <a:rPr lang="en-US" sz="6000" dirty="0" smtClean="0"/>
              <a:t>Chapter 2</a:t>
            </a:r>
            <a:br>
              <a:rPr lang="en-US" sz="6000" dirty="0" smtClean="0"/>
            </a:br>
            <a:r>
              <a:rPr lang="en-US" dirty="0" smtClean="0"/>
              <a:t>Computer Hardware</a:t>
            </a:r>
            <a:endParaRPr lang="en-US" sz="5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Computer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typical desktop computer system includes several </a:t>
            </a:r>
            <a:r>
              <a:rPr lang="en-US" sz="2400" dirty="0" smtClean="0"/>
              <a:t>components</a:t>
            </a:r>
          </a:p>
          <a:p>
            <a:pPr lvl="1"/>
            <a:r>
              <a:rPr lang="en-US" sz="2000" dirty="0" smtClean="0"/>
              <a:t>System unit</a:t>
            </a:r>
          </a:p>
          <a:p>
            <a:pPr lvl="1"/>
            <a:r>
              <a:rPr lang="en-US" sz="2000" dirty="0" smtClean="0"/>
              <a:t>Keyboard</a:t>
            </a:r>
          </a:p>
          <a:p>
            <a:pPr lvl="1"/>
            <a:r>
              <a:rPr lang="en-US" sz="2000" dirty="0" smtClean="0"/>
              <a:t>Mouse</a:t>
            </a:r>
          </a:p>
          <a:p>
            <a:pPr lvl="1"/>
            <a:r>
              <a:rPr lang="en-US" sz="2000" dirty="0" smtClean="0"/>
              <a:t>Hard disk drive</a:t>
            </a:r>
          </a:p>
          <a:p>
            <a:pPr lvl="1"/>
            <a:r>
              <a:rPr lang="en-US" sz="2000" dirty="0" smtClean="0"/>
              <a:t>Optical drive</a:t>
            </a:r>
          </a:p>
          <a:p>
            <a:pPr lvl="1"/>
            <a:r>
              <a:rPr lang="en-US" sz="2000" dirty="0" smtClean="0"/>
              <a:t>Removable storage</a:t>
            </a:r>
          </a:p>
          <a:p>
            <a:pPr lvl="1"/>
            <a:r>
              <a:rPr lang="en-US" sz="2000" dirty="0" smtClean="0"/>
              <a:t>Sound system</a:t>
            </a:r>
          </a:p>
          <a:p>
            <a:pPr lvl="1"/>
            <a:r>
              <a:rPr lang="en-US" sz="2000" dirty="0" smtClean="0"/>
              <a:t>Display system</a:t>
            </a:r>
          </a:p>
          <a:p>
            <a:pPr lvl="1"/>
            <a:r>
              <a:rPr lang="en-US" sz="2000" dirty="0" smtClean="0"/>
              <a:t>Network and Internet access</a:t>
            </a:r>
          </a:p>
          <a:p>
            <a:pPr lvl="1"/>
            <a:r>
              <a:rPr lang="en-US" sz="2000" dirty="0" smtClean="0"/>
              <a:t>Printer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A093C1-04B8-462F-AB73-235A99BAE6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Computer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the computer industry, the term form factor refers to the size and dimensions of a component, such as a system board or system unit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A093C1-04B8-462F-AB73-235A99BAE6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Fig02-03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0293"/>
            <a:ext cx="5469512" cy="28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Portable Computers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portable computer is a small, lightweight personal computer</a:t>
            </a:r>
          </a:p>
          <a:p>
            <a:r>
              <a:rPr lang="en-US" sz="2400" dirty="0"/>
              <a:t>Portable computer form factors include clamshell styles and slate styles </a:t>
            </a:r>
            <a:endParaRPr lang="en-US" sz="2400" dirty="0" smtClean="0"/>
          </a:p>
          <a:p>
            <a:r>
              <a:rPr lang="en-US" sz="2400" dirty="0" smtClean="0"/>
              <a:t>A laptop computer (also referred to as a notebook computer) is a small, lightweight portable computer that opens like a clamshell to reveal a screen and keyboard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EA2B39-ED4D-4FEF-ABA1-FF5C8379508E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0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39" y="4298462"/>
            <a:ext cx="5640244" cy="201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Portable Computers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5B47E1-AB10-4CB1-A41A-FDF950CF2C17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05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38" b="-198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Computers</a:t>
            </a:r>
            <a:endParaRPr lang="en-US" dirty="0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Three types of computers are available in the slate form factor: enhanced media players, smartphones, and </a:t>
            </a:r>
            <a:r>
              <a:rPr lang="en-US" sz="2000" dirty="0" smtClean="0"/>
              <a:t>tablets</a:t>
            </a:r>
          </a:p>
          <a:p>
            <a:r>
              <a:rPr lang="en-US" sz="2000" dirty="0" smtClean="0"/>
              <a:t>An enhanced media player is a handheld device designed for playing music and videos, and offers a camera, access to the Internet, and a variety of apps</a:t>
            </a:r>
          </a:p>
          <a:p>
            <a:r>
              <a:rPr lang="en-US" sz="2000" dirty="0" smtClean="0"/>
              <a:t>A smartphone is an enhanced mobile phone that typically also functions as a portable media player and has the capability to access the Internet</a:t>
            </a:r>
          </a:p>
          <a:p>
            <a:r>
              <a:rPr lang="en-US" sz="2000" dirty="0" smtClean="0"/>
              <a:t>A tablet computer is a handheld computer that is essentially a large version of an enhanced media player 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2EB47-00E0-416F-A5DB-C8F5BD9707D7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Computers</a:t>
            </a:r>
            <a:endParaRPr lang="en-US" dirty="0" smtClean="0"/>
          </a:p>
        </p:txBody>
      </p:sp>
      <p:pic>
        <p:nvPicPr>
          <p:cNvPr id="6" name="Content Placeholder 5" descr="Fig02-06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8" r="-6928"/>
          <a:stretch>
            <a:fillRect/>
          </a:stretch>
        </p:blipFill>
        <p:spPr/>
      </p:pic>
      <p:pic>
        <p:nvPicPr>
          <p:cNvPr id="7" name="Content Placeholder 6" descr="Fig02-07.bmp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" r="-1320"/>
          <a:stretch>
            <a:fillRect/>
          </a:stretch>
        </p:blipFill>
        <p:spPr/>
      </p:pic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36E36-22C3-4261-BD82-3DB8F95D0FA5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Buying a Computer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Browse through computer magazines and online computer stores to get a general idea of features and prices</a:t>
            </a:r>
          </a:p>
          <a:p>
            <a:r>
              <a:rPr lang="en-US" sz="2400" smtClean="0"/>
              <a:t>Decide on a budget and stick to it</a:t>
            </a:r>
          </a:p>
          <a:p>
            <a:r>
              <a:rPr lang="en-US" sz="2400" smtClean="0"/>
              <a:t>Make a list of the ways you plan to use your computer</a:t>
            </a:r>
          </a:p>
          <a:p>
            <a:r>
              <a:rPr lang="en-US" sz="2400" smtClean="0"/>
              <a:t>Select a platform</a:t>
            </a:r>
          </a:p>
          <a:p>
            <a:r>
              <a:rPr lang="en-US" sz="2400" smtClean="0"/>
              <a:t>Decide on a form factor</a:t>
            </a:r>
          </a:p>
          <a:p>
            <a:r>
              <a:rPr lang="en-US" sz="2400" smtClean="0"/>
              <a:t>Select peripherals, software, and accessories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A9D0B2-3749-42E2-A767-AAEEFA130C32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Buying a Computer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CFCF0B-267A-4463-BFE0-56F3DD43511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Content Placeholder 2" descr="Fig02-09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94" r="-56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55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Home, Game, and </a:t>
            </a:r>
            <a:br>
              <a:rPr lang="en-US" sz="4000" dirty="0" smtClean="0"/>
            </a:br>
            <a:r>
              <a:rPr lang="en-US" sz="4000" dirty="0" smtClean="0"/>
              <a:t>Small Business Systems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Today, the term home computer system encompasses a vast array of computer configurations designed to accommodate consumers who use computers for personal tasks </a:t>
            </a:r>
          </a:p>
          <a:p>
            <a:r>
              <a:rPr lang="en-US" sz="2400" smtClean="0"/>
              <a:t>Some of the most cutting-edge computers are designed for gaming</a:t>
            </a:r>
          </a:p>
          <a:p>
            <a:r>
              <a:rPr lang="en-US" sz="2400" smtClean="0"/>
              <a:t>Computers marketed for small business applications tend to be middle-of-the-line models pared down to essentials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BB7F06-F74E-4CAF-8762-39F97C534BAC}" type="slidenum">
              <a:rPr lang="en-US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Microprocessors and Memory</a:t>
            </a:r>
          </a:p>
        </p:txBody>
      </p:sp>
      <p:sp>
        <p:nvSpPr>
          <p:cNvPr id="4608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Microprocessor Basics</a:t>
            </a:r>
          </a:p>
          <a:p>
            <a:r>
              <a:rPr lang="en-US" sz="2400" dirty="0" smtClean="0"/>
              <a:t>Today’s Microprocessors</a:t>
            </a:r>
          </a:p>
          <a:p>
            <a:r>
              <a:rPr lang="en-US" sz="2400" dirty="0" smtClean="0"/>
              <a:t>Random Access Memory</a:t>
            </a:r>
          </a:p>
          <a:p>
            <a:r>
              <a:rPr lang="en-US" sz="2400" dirty="0" smtClean="0"/>
              <a:t>ROM and EEPROM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DD33F3-5460-401E-9012-7B493D95BFCC}" type="slidenum">
              <a:rPr lang="en-US">
                <a:cs typeface="Arial" charset="0"/>
              </a:rPr>
              <a:pPr/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Section A: Personal Computer Basics</a:t>
            </a:r>
          </a:p>
          <a:p>
            <a:r>
              <a:rPr lang="en-US" sz="2400" smtClean="0"/>
              <a:t>Section B: Microprocessors and Memory</a:t>
            </a:r>
          </a:p>
          <a:p>
            <a:r>
              <a:rPr lang="en-US" sz="2400" smtClean="0"/>
              <a:t>Section C: Storage Devices</a:t>
            </a:r>
          </a:p>
          <a:p>
            <a:r>
              <a:rPr lang="en-US" sz="2400" smtClean="0"/>
              <a:t>Section D: Input and Output Devices</a:t>
            </a:r>
          </a:p>
          <a:p>
            <a:r>
              <a:rPr lang="en-US" sz="2400" smtClean="0"/>
              <a:t>Section E: Hardware Security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21A6E8-A768-4110-B7FB-6069F2977C65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481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022200</a:t>
            </a:r>
            <a:r>
              <a:rPr lang="en-US" sz="2400" dirty="0" smtClean="0"/>
              <a:t> Some computers are suitable for e-mail, word processing, and similar low-key operations, whereas other computers have the power to keep up while you play complex action games, edit high-resolution videos, and prepare multi-track sound recordings. Which of the following computers is the most powerful?</a:t>
            </a:r>
          </a:p>
          <a:p>
            <a:pPr lvl="1"/>
            <a:r>
              <a:rPr lang="en-US" sz="2400" dirty="0" smtClean="0"/>
              <a:t>A.  Intel Core 7 quad-core processor; 48 GB RAM</a:t>
            </a:r>
          </a:p>
          <a:p>
            <a:pPr lvl="1"/>
            <a:r>
              <a:rPr lang="en-US" sz="2400" dirty="0" smtClean="0"/>
              <a:t>B.  AMD </a:t>
            </a:r>
            <a:r>
              <a:rPr lang="en-US" sz="2400" dirty="0" err="1" smtClean="0"/>
              <a:t>Phenom</a:t>
            </a:r>
            <a:r>
              <a:rPr lang="en-US" sz="2400" dirty="0" smtClean="0"/>
              <a:t> Quad core processor; 4 GB RAM</a:t>
            </a:r>
          </a:p>
          <a:p>
            <a:pPr lvl="1"/>
            <a:r>
              <a:rPr lang="en-US" sz="2400" dirty="0" smtClean="0"/>
              <a:t>C.  Intel Core 2 Quad processor; 2 GB RAM</a:t>
            </a:r>
          </a:p>
          <a:p>
            <a:pPr lvl="1"/>
            <a:r>
              <a:rPr lang="en-US" sz="2400" dirty="0" smtClean="0"/>
              <a:t>D.  ARM7processor; 4 GB RAM</a:t>
            </a:r>
          </a:p>
          <a:p>
            <a:endParaRPr lang="en-US" sz="2400" dirty="0" smtClean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BDA1B9-22B4-44F2-AB54-F5FC3926D6B4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Microprocessor Basics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microprocessor is an integrated circuit designed to process instructions</a:t>
            </a:r>
          </a:p>
          <a:p>
            <a:pPr lvl="1"/>
            <a:r>
              <a:rPr lang="en-US" sz="2000" dirty="0" smtClean="0"/>
              <a:t>Usually the most </a:t>
            </a:r>
            <a:br>
              <a:rPr lang="en-US" sz="2000" dirty="0" smtClean="0"/>
            </a:br>
            <a:r>
              <a:rPr lang="en-US" sz="2000" dirty="0" smtClean="0"/>
              <a:t>expensive component </a:t>
            </a:r>
            <a:br>
              <a:rPr lang="en-US" sz="2000" dirty="0" smtClean="0"/>
            </a:br>
            <a:r>
              <a:rPr lang="en-US" sz="2000" dirty="0" smtClean="0"/>
              <a:t>of a computer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308F4D-0715-4DC1-9C92-4063FD92DF20}" type="slidenum">
              <a:rPr lang="en-US">
                <a:cs typeface="Arial" charset="0"/>
              </a:rPr>
              <a:pPr/>
              <a:t>21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1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84" y="2160953"/>
            <a:ext cx="1548781" cy="394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Microprocessor Basics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Microprocessor clock</a:t>
            </a:r>
          </a:p>
          <a:p>
            <a:pPr lvl="1"/>
            <a:r>
              <a:rPr lang="en-US" sz="2000" dirty="0" smtClean="0"/>
              <a:t>Gigahertz</a:t>
            </a:r>
          </a:p>
          <a:p>
            <a:r>
              <a:rPr lang="en-US" dirty="0" smtClean="0"/>
              <a:t>Multicore processor</a:t>
            </a:r>
          </a:p>
          <a:p>
            <a:r>
              <a:rPr lang="en-US" dirty="0" smtClean="0"/>
              <a:t>Front side bus</a:t>
            </a:r>
          </a:p>
          <a:p>
            <a:r>
              <a:rPr lang="en-US" dirty="0" smtClean="0"/>
              <a:t>CPU Cache</a:t>
            </a:r>
          </a:p>
          <a:p>
            <a:pPr lvl="1"/>
            <a:r>
              <a:rPr lang="en-US" sz="2000" dirty="0" smtClean="0"/>
              <a:t>Level 1 cache (L1)</a:t>
            </a:r>
          </a:p>
          <a:p>
            <a:pPr lvl="1"/>
            <a:r>
              <a:rPr lang="en-US" sz="2000" dirty="0" smtClean="0"/>
              <a:t>Level 2 cache (L2)</a:t>
            </a:r>
          </a:p>
          <a:p>
            <a:pPr lvl="1"/>
            <a:r>
              <a:rPr lang="en-US" sz="2000" dirty="0" smtClean="0"/>
              <a:t>Level 3 cache (L3)</a:t>
            </a:r>
          </a:p>
          <a:p>
            <a:r>
              <a:rPr lang="en-US" dirty="0" smtClean="0"/>
              <a:t>Word size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1264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1B55B6-6C63-48D0-97D6-2A3DAA7A2AD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Content Placeholder 2" descr="Fig02-16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7" b="-28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Microprocessor Basics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CISC vs. RISC technology</a:t>
            </a:r>
          </a:p>
          <a:p>
            <a:r>
              <a:rPr lang="en-US" sz="2400" dirty="0" smtClean="0"/>
              <a:t>Serial processing</a:t>
            </a:r>
          </a:p>
          <a:p>
            <a:pPr lvl="1"/>
            <a:r>
              <a:rPr lang="en-US" sz="2000" dirty="0" smtClean="0"/>
              <a:t>Pipelining</a:t>
            </a:r>
          </a:p>
          <a:p>
            <a:r>
              <a:rPr lang="en-US" sz="2400" dirty="0" smtClean="0"/>
              <a:t>Parallel processing</a:t>
            </a:r>
          </a:p>
          <a:p>
            <a:r>
              <a:rPr lang="en-US" sz="2400" dirty="0" smtClean="0"/>
              <a:t>Benchmarks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62D5D5-B053-4F3E-AB44-1A28D0423E62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17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362" b="-50362"/>
          <a:stretch>
            <a:fillRect/>
          </a:stretch>
        </p:blipFill>
        <p:spPr>
          <a:xfrm>
            <a:off x="3516923" y="1657839"/>
            <a:ext cx="5421923" cy="5820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Microprocessors</a:t>
            </a:r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F5E3B65-95C7-4D9E-937B-B2E8FA9A3E08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19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514" r="-373514"/>
          <a:stretch>
            <a:fillRect/>
          </a:stretch>
        </p:blipFill>
        <p:spPr>
          <a:xfrm>
            <a:off x="393700" y="1511300"/>
            <a:ext cx="8750300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Access Memory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RAM (random access memory) is a temporary holding area for data, application program instructions, and the operating system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1B5806-DBD2-4365-A704-21662930D567}" type="slidenum">
              <a:rPr lang="en-US">
                <a:cs typeface="Arial" charset="0"/>
              </a:rPr>
              <a:pPr/>
              <a:t>25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20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69" y="3104661"/>
            <a:ext cx="2189024" cy="18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Access Memory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Microscopic capacitors hold the bits that represent data</a:t>
            </a:r>
          </a:p>
          <a:p>
            <a:r>
              <a:rPr lang="en-US" sz="2400" dirty="0" smtClean="0"/>
              <a:t>Most RAM is volatile</a:t>
            </a:r>
          </a:p>
          <a:p>
            <a:pPr lvl="1"/>
            <a:r>
              <a:rPr lang="en-US" sz="2000" dirty="0" smtClean="0"/>
              <a:t>Requires electrical power to hold data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48C4F4-E7A8-4CD0-B6CE-36366EC3CB9F}" type="slidenum">
              <a:rPr lang="en-US">
                <a:cs typeface="Arial" charset="0"/>
              </a:rPr>
              <a:pPr/>
              <a:t>26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2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70" y="3651738"/>
            <a:ext cx="5621951" cy="160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Access Memory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RAM capacity is expressed in gigabytes</a:t>
            </a:r>
          </a:p>
          <a:p>
            <a:r>
              <a:rPr lang="en-US" sz="2400" dirty="0" smtClean="0"/>
              <a:t>Personal computers typically feature between 2 GB and 8 GB of RAM</a:t>
            </a:r>
          </a:p>
          <a:p>
            <a:r>
              <a:rPr lang="en-US" sz="2400" dirty="0" smtClean="0"/>
              <a:t>If a program exceeds its allocated space, the operating system uses an area of the hard disk, called virtual memory, to store parts of programs or data files until they are needed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0938C4-B17E-4E80-9AE2-204880F4742A}" type="slidenum">
              <a:rPr lang="en-US">
                <a:cs typeface="Arial" charset="0"/>
              </a:rPr>
              <a:pPr/>
              <a:t>27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23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70" y="3989754"/>
            <a:ext cx="5451220" cy="180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 and EEPROM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ROM is a type of memory circuitry that </a:t>
            </a:r>
            <a:r>
              <a:rPr lang="en-US" sz="2400" dirty="0"/>
              <a:t>that is housed in a single integrated </a:t>
            </a:r>
            <a:r>
              <a:rPr lang="en-US" sz="2400" dirty="0" smtClean="0"/>
              <a:t>circuit</a:t>
            </a:r>
          </a:p>
          <a:p>
            <a:pPr lvl="1"/>
            <a:r>
              <a:rPr lang="en-US" sz="2000" dirty="0" smtClean="0"/>
              <a:t>Permanent and non-volatile</a:t>
            </a:r>
          </a:p>
          <a:p>
            <a:r>
              <a:rPr lang="en-US" sz="2400" dirty="0" smtClean="0"/>
              <a:t>EEPROM (Electrically </a:t>
            </a:r>
            <a:r>
              <a:rPr lang="en-US" sz="2400" dirty="0"/>
              <a:t>Erasable Programmable Read-Only </a:t>
            </a:r>
            <a:r>
              <a:rPr lang="en-US" sz="2400" dirty="0" smtClean="0"/>
              <a:t>Memory)</a:t>
            </a:r>
          </a:p>
          <a:p>
            <a:pPr lvl="1"/>
            <a:r>
              <a:rPr lang="en-US" sz="2000" dirty="0" smtClean="0"/>
              <a:t>Non-volatile but user-modifiable</a:t>
            </a:r>
          </a:p>
          <a:p>
            <a:r>
              <a:rPr lang="en-US" sz="2400" dirty="0"/>
              <a:t>ROM contains a small set of instructions and data called the bootstrap </a:t>
            </a:r>
            <a:r>
              <a:rPr lang="en-US" sz="2400" dirty="0" smtClean="0"/>
              <a:t>loader</a:t>
            </a:r>
          </a:p>
          <a:p>
            <a:pPr lvl="1"/>
            <a:r>
              <a:rPr lang="en-US" sz="2000" dirty="0" smtClean="0"/>
              <a:t>Sometimes referred to as the BIOS</a:t>
            </a:r>
          </a:p>
          <a:p>
            <a:pPr lvl="1"/>
            <a:r>
              <a:rPr lang="en-US" sz="2000" dirty="0" smtClean="0"/>
              <a:t>Tells the computer how to access the hard disk, find the operating system, and load it into RAM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FD2F31-030E-4FFA-8456-210D09AD2AFB}" type="slidenum">
              <a:rPr lang="en-US">
                <a:cs typeface="Arial" charset="0"/>
              </a:rPr>
              <a:pPr/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 and EEPROM</a:t>
            </a:r>
            <a:endParaRPr lang="en-US" dirty="0" smtClean="0"/>
          </a:p>
        </p:txBody>
      </p:sp>
      <p:pic>
        <p:nvPicPr>
          <p:cNvPr id="2" name="Content Placeholder 1" descr="Fig02-24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7" r="-5607"/>
          <a:stretch>
            <a:fillRect/>
          </a:stretch>
        </p:blipFill>
        <p:spPr/>
      </p:pic>
      <p:sp>
        <p:nvSpPr>
          <p:cNvPr id="6861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6861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66138A-1B74-45A9-954D-AC578FA53017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020100</a:t>
            </a:r>
            <a:r>
              <a:rPr lang="en-US" sz="2600" dirty="0" smtClean="0"/>
              <a:t> An all-in-one is a type of desktop computer.</a:t>
            </a:r>
          </a:p>
          <a:p>
            <a:pPr>
              <a:defRPr/>
            </a:pP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020200</a:t>
            </a:r>
            <a:r>
              <a:rPr lang="en-US" sz="2600" dirty="0" smtClean="0"/>
              <a:t> Small business computers have better sound and graphics capabilities than home or game computers. </a:t>
            </a:r>
          </a:p>
          <a:p>
            <a:pPr>
              <a:defRPr/>
            </a:pP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020300</a:t>
            </a:r>
            <a:r>
              <a:rPr lang="en-US" sz="2600" dirty="0" smtClean="0"/>
              <a:t> PCs, Macs, and Linux are three computer platforms. </a:t>
            </a:r>
          </a:p>
          <a:p>
            <a:pPr>
              <a:defRPr/>
            </a:pP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020400</a:t>
            </a:r>
            <a:r>
              <a:rPr lang="en-US" sz="2600" dirty="0" smtClean="0"/>
              <a:t> Today’s Macs can be configured to run Windows. </a:t>
            </a:r>
          </a:p>
          <a:p>
            <a:pPr>
              <a:defRPr/>
            </a:pP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020500</a:t>
            </a:r>
            <a:r>
              <a:rPr lang="en-US" sz="2600" dirty="0" smtClean="0"/>
              <a:t> Pentium, Core, ARM7, and </a:t>
            </a:r>
            <a:r>
              <a:rPr lang="en-US" sz="2600" dirty="0" err="1" smtClean="0"/>
              <a:t>Athlon</a:t>
            </a:r>
            <a:r>
              <a:rPr lang="en-US" sz="2600" dirty="0" smtClean="0"/>
              <a:t> are types of microprocessors. 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CFC7D1-ED5E-436B-AB13-D5539C37F4B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0E73B90-8240-478A-8F66-6966C2E89BBF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3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C: Storage Devices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Storage Basics</a:t>
            </a:r>
          </a:p>
          <a:p>
            <a:r>
              <a:rPr lang="en-US" sz="2400" dirty="0" smtClean="0"/>
              <a:t>Magnetic Storage Technology</a:t>
            </a:r>
          </a:p>
          <a:p>
            <a:r>
              <a:rPr lang="en-US" sz="2400" dirty="0" smtClean="0"/>
              <a:t>Optical Storage Technology</a:t>
            </a:r>
          </a:p>
          <a:p>
            <a:r>
              <a:rPr lang="en-US" sz="2400" dirty="0" smtClean="0"/>
              <a:t>Solid State Storage Technology</a:t>
            </a:r>
          </a:p>
          <a:p>
            <a:r>
              <a:rPr lang="en-US" sz="2400" dirty="0" smtClean="0"/>
              <a:t>Storage Wrap-up</a:t>
            </a:r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2837FD-FA37-4DEF-9AF3-48C467F8CA5B}" type="slidenum">
              <a:rPr lang="en-US">
                <a:cs typeface="Arial" charset="0"/>
              </a:rPr>
              <a:pPr/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270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022300</a:t>
            </a:r>
            <a:r>
              <a:rPr lang="en-US" sz="2400" smtClean="0"/>
              <a:t> Storage devices have varying levels of versatility, durability, speed, and capacity. For a student who owns a computer, but sometimes needs to use computers in the school lab, which storage device is most versatile?</a:t>
            </a:r>
          </a:p>
          <a:p>
            <a:pPr lvl="1"/>
            <a:r>
              <a:rPr lang="en-US" sz="2400" smtClean="0"/>
              <a:t>A.  Hard disk drive</a:t>
            </a:r>
          </a:p>
          <a:p>
            <a:pPr lvl="1"/>
            <a:r>
              <a:rPr lang="en-US" sz="2400" smtClean="0"/>
              <a:t>B.  CD-R</a:t>
            </a:r>
          </a:p>
          <a:p>
            <a:pPr lvl="1"/>
            <a:r>
              <a:rPr lang="en-US" sz="2400" smtClean="0"/>
              <a:t>C.  Solid state drive</a:t>
            </a:r>
          </a:p>
          <a:p>
            <a:pPr lvl="1"/>
            <a:r>
              <a:rPr lang="en-US" sz="2400" smtClean="0"/>
              <a:t>D.  USB flash drive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987EE3-692D-44E0-BCCA-3C28E7A9C61D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Basics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700" y="1511300"/>
            <a:ext cx="4673600" cy="4614863"/>
          </a:xfrm>
        </p:spPr>
        <p:txBody>
          <a:bodyPr/>
          <a:lstStyle/>
          <a:p>
            <a:r>
              <a:rPr lang="en-US" sz="2400" dirty="0" smtClean="0"/>
              <a:t>A storage medium contains data</a:t>
            </a:r>
          </a:p>
          <a:p>
            <a:r>
              <a:rPr lang="en-US" sz="2400" dirty="0" smtClean="0"/>
              <a:t>A storage device records and retrieves data from a storage medium</a:t>
            </a:r>
          </a:p>
          <a:p>
            <a:pPr lvl="1"/>
            <a:r>
              <a:rPr lang="en-US" sz="2000" dirty="0" smtClean="0"/>
              <a:t>Data gets copied from a storage device into RAM, where it waits to be processed</a:t>
            </a:r>
          </a:p>
          <a:p>
            <a:pPr lvl="1"/>
            <a:r>
              <a:rPr lang="en-US" sz="2000" dirty="0" smtClean="0"/>
              <a:t>Processed data is held temporarily in RAM before it is copied to a storage medium</a:t>
            </a:r>
          </a:p>
          <a:p>
            <a:r>
              <a:rPr lang="en-US" sz="2400" dirty="0" smtClean="0"/>
              <a:t>Vertical vs. horizontal storage</a:t>
            </a: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17B0EE-B9A9-4658-9434-973376DD8F5D}" type="slidenum">
              <a:rPr lang="en-US">
                <a:cs typeface="Arial" charset="0"/>
              </a:rPr>
              <a:pPr/>
              <a:t>32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25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11" r="-186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Magnetic Storage Technology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Magnetic storage stores data by magnetizing microscopic particles on the disk or tape surface</a:t>
            </a: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60F1B4-5AE7-4FCE-AF0C-5C3CDBC469E1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26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69" y="3096846"/>
            <a:ext cx="5554878" cy="175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Magnetic Storage Technology</a:t>
            </a:r>
            <a:endParaRPr lang="en-US" sz="4000" dirty="0" smtClean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Hard disk technology is the preferred type of main storage for most personal computers </a:t>
            </a:r>
          </a:p>
          <a:p>
            <a:r>
              <a:rPr lang="en-US" sz="2400" dirty="0" smtClean="0"/>
              <a:t>Not as durable as many other storage technologies</a:t>
            </a:r>
          </a:p>
          <a:p>
            <a:pPr lvl="1"/>
            <a:r>
              <a:rPr lang="en-US" sz="2000" dirty="0" smtClean="0"/>
              <a:t>Head crash</a:t>
            </a:r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42BB39-CC3E-4FF5-9784-40FBF71CBE1D}" type="slidenum">
              <a:rPr lang="en-US">
                <a:cs typeface="Arial" charset="0"/>
              </a:rPr>
              <a:pPr/>
              <a:t>34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27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3553069"/>
            <a:ext cx="4920732" cy="2292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Storage Technology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Optical storage stores data as microscopic light and dark spots on the disk surface</a:t>
            </a:r>
          </a:p>
          <a:p>
            <a:pPr lvl="1"/>
            <a:r>
              <a:rPr lang="en-US" sz="2000" dirty="0" smtClean="0"/>
              <a:t>CD, DVD, and Blu-ray storage technologies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7203BE-DEB0-430B-8F1B-C8C9AF28725D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30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8" y="2910253"/>
            <a:ext cx="1682927" cy="2969512"/>
          </a:xfrm>
          <a:prstGeom prst="rect">
            <a:avLst/>
          </a:prstGeom>
        </p:spPr>
      </p:pic>
      <p:pic>
        <p:nvPicPr>
          <p:cNvPr id="3" name="Picture 2" descr="Fig02-3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54" y="2963984"/>
            <a:ext cx="5487805" cy="2567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Storage Technology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Three categories of </a:t>
            </a:r>
            <a:br>
              <a:rPr lang="en-US" sz="2400" dirty="0" smtClean="0"/>
            </a:br>
            <a:r>
              <a:rPr lang="en-US" sz="2400" dirty="0" smtClean="0"/>
              <a:t>optical technologies</a:t>
            </a:r>
          </a:p>
          <a:p>
            <a:pPr lvl="1"/>
            <a:r>
              <a:rPr lang="en-US" sz="2000" dirty="0" smtClean="0"/>
              <a:t>Read-only (ROM)</a:t>
            </a:r>
          </a:p>
          <a:p>
            <a:pPr lvl="1"/>
            <a:r>
              <a:rPr lang="en-US" sz="2000" dirty="0" smtClean="0"/>
              <a:t>Recordable (R)</a:t>
            </a:r>
          </a:p>
          <a:p>
            <a:pPr lvl="1"/>
            <a:r>
              <a:rPr lang="en-US" sz="2000" dirty="0" smtClean="0"/>
              <a:t>Rewritable (RW)</a:t>
            </a: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48CF81-25E9-45C0-8583-30CDAA81F577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3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835639"/>
            <a:ext cx="3384146" cy="398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Storage Technology</a:t>
            </a:r>
          </a:p>
        </p:txBody>
      </p:sp>
      <p:sp>
        <p:nvSpPr>
          <p:cNvPr id="870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3700" y="1511300"/>
            <a:ext cx="4587875" cy="4614863"/>
          </a:xfrm>
        </p:spPr>
        <p:txBody>
          <a:bodyPr/>
          <a:lstStyle/>
          <a:p>
            <a:r>
              <a:rPr lang="en-US" sz="2400" smtClean="0"/>
              <a:t>CDDA</a:t>
            </a:r>
          </a:p>
          <a:p>
            <a:r>
              <a:rPr lang="en-US" sz="2400" smtClean="0"/>
              <a:t>DVD-Video</a:t>
            </a:r>
          </a:p>
          <a:p>
            <a:r>
              <a:rPr lang="en-US" sz="2400" smtClean="0"/>
              <a:t>CD-ROM</a:t>
            </a:r>
          </a:p>
          <a:p>
            <a:r>
              <a:rPr lang="en-US" sz="2400" smtClean="0"/>
              <a:t>DVD-ROM</a:t>
            </a:r>
          </a:p>
          <a:p>
            <a:r>
              <a:rPr lang="en-US" sz="2400" smtClean="0"/>
              <a:t>CD-R</a:t>
            </a:r>
          </a:p>
          <a:p>
            <a:r>
              <a:rPr lang="en-US" sz="2400" smtClean="0"/>
              <a:t>DVD+R or DVD-R</a:t>
            </a:r>
          </a:p>
          <a:p>
            <a:r>
              <a:rPr lang="en-US" sz="2400" smtClean="0"/>
              <a:t>CD-RW</a:t>
            </a:r>
          </a:p>
          <a:p>
            <a:r>
              <a:rPr lang="en-US" sz="2400" smtClean="0"/>
              <a:t>DVD+RW or DVD-RW</a:t>
            </a:r>
          </a:p>
          <a:p>
            <a:r>
              <a:rPr lang="en-US" sz="2400" smtClean="0"/>
              <a:t>BD-ROM, BD-R, and BD-RE</a:t>
            </a: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71F9F7-EA6F-4244-97C1-515B263CE0F2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 State Storage Technology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4451569" cy="4614863"/>
          </a:xfrm>
        </p:spPr>
        <p:txBody>
          <a:bodyPr/>
          <a:lstStyle/>
          <a:p>
            <a:r>
              <a:rPr lang="en-US" sz="2400" dirty="0" smtClean="0"/>
              <a:t>Solid state storage technology stores data in an erasable, rewritable circuitry</a:t>
            </a:r>
          </a:p>
          <a:p>
            <a:r>
              <a:rPr lang="en-US" sz="2400" dirty="0" smtClean="0"/>
              <a:t>Non-volatile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card reader is a device that reads and writes data on solid state storage </a:t>
            </a:r>
            <a:endParaRPr lang="en-US" sz="2400" dirty="0" smtClean="0"/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FA072E-2DD6-455C-9558-9794C051CCB0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3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84" y="1848717"/>
            <a:ext cx="2327224" cy="320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 State Storage Technology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11300"/>
            <a:ext cx="8750300" cy="4614863"/>
          </a:xfrm>
        </p:spPr>
        <p:txBody>
          <a:bodyPr/>
          <a:lstStyle/>
          <a:p>
            <a:r>
              <a:rPr lang="en-US" sz="2400" dirty="0" smtClean="0"/>
              <a:t>A solid state drive (SSD) is a package of flash memory that can be used as a substitute for a hard disk drive </a:t>
            </a:r>
          </a:p>
          <a:p>
            <a:r>
              <a:rPr lang="en-US" sz="2400" dirty="0" smtClean="0"/>
              <a:t>A USB flash drive is a portable storage device that plugs directly into a computer’s system unit using a built-in connector</a:t>
            </a:r>
          </a:p>
        </p:txBody>
      </p:sp>
      <p:sp>
        <p:nvSpPr>
          <p:cNvPr id="91139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9114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31A241-1D86-4065-92FC-6A20CC0B8283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36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" y="3661508"/>
            <a:ext cx="1737805" cy="2378049"/>
          </a:xfrm>
          <a:prstGeom prst="rect">
            <a:avLst/>
          </a:prstGeom>
        </p:spPr>
      </p:pic>
      <p:pic>
        <p:nvPicPr>
          <p:cNvPr id="3" name="Picture 2" descr="Fig02-37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53" y="3275624"/>
            <a:ext cx="5609756" cy="274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020600</a:t>
            </a:r>
            <a:r>
              <a:rPr lang="en-US" sz="2800" dirty="0" smtClean="0"/>
              <a:t> Today’s computers typically process 8 bits at a time.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020700</a:t>
            </a:r>
            <a:r>
              <a:rPr lang="en-US" sz="2800" dirty="0" smtClean="0"/>
              <a:t> Serial processing is when a processor begins executing one instruction before it completes the previous instruction.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020800</a:t>
            </a:r>
            <a:r>
              <a:rPr lang="en-US" sz="2800" dirty="0" smtClean="0"/>
              <a:t> In RAM microscopic electronic parts called capacitors hold the bits that represent data.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020900</a:t>
            </a:r>
            <a:r>
              <a:rPr lang="en-US" sz="2800" dirty="0" smtClean="0"/>
              <a:t> ROM is a type of memory that holds the computer’s startup routine.</a:t>
            </a:r>
            <a:endParaRPr lang="en-US" sz="2800" dirty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150B08-26E0-472A-A387-43CF1AD6E39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DBF7F0F-B93A-4F9F-9480-DBCE2B638D87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4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Wrap-up</a:t>
            </a:r>
          </a:p>
        </p:txBody>
      </p:sp>
      <p:sp>
        <p:nvSpPr>
          <p:cNvPr id="9318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5F7CE4-ABFD-4412-A8DA-7E3466A54DE5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38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25" r="-353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Wrap-up</a:t>
            </a:r>
          </a:p>
        </p:txBody>
      </p:sp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008126-160F-4111-9440-CFB96DAAFB73}" type="slidenum">
              <a:rPr lang="en-US">
                <a:cs typeface="Arial" charset="0"/>
              </a:rPr>
              <a:pPr/>
              <a:t>41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39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8" r="-170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Input and Output Devices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Basic Input Devices</a:t>
            </a:r>
          </a:p>
          <a:p>
            <a:r>
              <a:rPr lang="en-US" sz="2400" smtClean="0"/>
              <a:t>Display Devices</a:t>
            </a:r>
          </a:p>
          <a:p>
            <a:r>
              <a:rPr lang="en-US" sz="2400" smtClean="0"/>
              <a:t>Printers</a:t>
            </a:r>
          </a:p>
          <a:p>
            <a:r>
              <a:rPr lang="en-US" sz="2400" smtClean="0"/>
              <a:t>Installing Peripheral Devices</a:t>
            </a:r>
          </a:p>
        </p:txBody>
      </p:sp>
      <p:sp>
        <p:nvSpPr>
          <p:cNvPr id="972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AEED08-0423-4427-B7B1-52C316B4721B}" type="slidenum">
              <a:rPr lang="en-US">
                <a:cs typeface="Arial" charset="0"/>
              </a:rPr>
              <a:pPr/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993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022400</a:t>
            </a:r>
            <a:r>
              <a:rPr lang="en-US" sz="2400" smtClean="0"/>
              <a:t> Computer owners usually want to add various peripheral devices to their computers. Suppose you have a notebook computer and you want to add an external hard drive, but you’ve run out of USB ports. What can you do?</a:t>
            </a:r>
          </a:p>
          <a:p>
            <a:pPr lvl="1"/>
            <a:r>
              <a:rPr lang="en-US" sz="2400" smtClean="0"/>
              <a:t>A.  Use the HDMI port instead.</a:t>
            </a:r>
          </a:p>
          <a:p>
            <a:pPr lvl="1"/>
            <a:r>
              <a:rPr lang="en-US" sz="2400" smtClean="0"/>
              <a:t>B.  Plug directly into the expansion bus.</a:t>
            </a:r>
          </a:p>
          <a:p>
            <a:pPr lvl="1"/>
            <a:r>
              <a:rPr lang="en-US" sz="2400" smtClean="0"/>
              <a:t>C.  Swap in a USB hub for one of the currently connected peripherals.</a:t>
            </a:r>
          </a:p>
          <a:p>
            <a:pPr lvl="1"/>
            <a:r>
              <a:rPr lang="en-US" sz="2400" smtClean="0"/>
              <a:t>D.  Use an Ethernet-to-USB converter.</a:t>
            </a:r>
          </a:p>
        </p:txBody>
      </p:sp>
      <p:sp>
        <p:nvSpPr>
          <p:cNvPr id="993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726DC0-3C92-483F-AD53-F02B0DB06D57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Input Devices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Keyboard</a:t>
            </a:r>
          </a:p>
          <a:p>
            <a:r>
              <a:rPr lang="en-US" sz="2400" dirty="0" smtClean="0"/>
              <a:t>Pointing device</a:t>
            </a:r>
          </a:p>
          <a:p>
            <a:pPr lvl="1"/>
            <a:r>
              <a:rPr lang="en-US" sz="2000" dirty="0" smtClean="0"/>
              <a:t>Mouse</a:t>
            </a:r>
          </a:p>
          <a:p>
            <a:pPr lvl="1"/>
            <a:r>
              <a:rPr lang="en-US" sz="2000" dirty="0" smtClean="0"/>
              <a:t>Game controller</a:t>
            </a:r>
          </a:p>
          <a:p>
            <a:pPr lvl="1"/>
            <a:r>
              <a:rPr lang="en-US" sz="2000" dirty="0" err="1" smtClean="0"/>
              <a:t>Trackpad</a:t>
            </a:r>
            <a:endParaRPr lang="en-US" sz="2000" dirty="0" smtClean="0"/>
          </a:p>
          <a:p>
            <a:r>
              <a:rPr lang="en-US" sz="2400" dirty="0" smtClean="0"/>
              <a:t>Touchscreen</a:t>
            </a:r>
          </a:p>
        </p:txBody>
      </p:sp>
      <p:sp>
        <p:nvSpPr>
          <p:cNvPr id="1013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013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BBDB7F-489C-4323-BCD7-BE50EB9FC4A6}" type="slidenum">
              <a:rPr lang="en-US">
                <a:cs typeface="Arial" charset="0"/>
              </a:rPr>
              <a:pPr/>
              <a:t>44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40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62" y="2331916"/>
            <a:ext cx="1731707" cy="2548781"/>
          </a:xfrm>
          <a:prstGeom prst="rect">
            <a:avLst/>
          </a:prstGeom>
        </p:spPr>
      </p:pic>
      <p:pic>
        <p:nvPicPr>
          <p:cNvPr id="3" name="Picture 2" descr="Fig02-4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9" y="1916725"/>
            <a:ext cx="3927231" cy="325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An LCD display produces an image by filtering light through a layer of liquid crystal cells</a:t>
            </a:r>
          </a:p>
          <a:p>
            <a:r>
              <a:rPr lang="en-US" sz="2400" dirty="0" smtClean="0"/>
              <a:t>Gradually, CCFL  backlighting technology is being replaced by low-power light-emitting diodes (LEDs)</a:t>
            </a:r>
          </a:p>
        </p:txBody>
      </p:sp>
      <p:sp>
        <p:nvSpPr>
          <p:cNvPr id="10342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034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BCF017-C37F-4152-A404-AF88215CA56C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43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2" b="-6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Screen size</a:t>
            </a:r>
          </a:p>
          <a:p>
            <a:r>
              <a:rPr lang="en-US" sz="2400" dirty="0" smtClean="0"/>
              <a:t>Dot pitch</a:t>
            </a:r>
          </a:p>
          <a:p>
            <a:r>
              <a:rPr lang="en-US" sz="2400" dirty="0" smtClean="0"/>
              <a:t>Width of viewing angle</a:t>
            </a:r>
          </a:p>
          <a:p>
            <a:r>
              <a:rPr lang="en-US" sz="2400" dirty="0" smtClean="0"/>
              <a:t>Response rate</a:t>
            </a:r>
          </a:p>
          <a:p>
            <a:r>
              <a:rPr lang="en-US" sz="2400" dirty="0" smtClean="0"/>
              <a:t>Resolution</a:t>
            </a:r>
          </a:p>
          <a:p>
            <a:r>
              <a:rPr lang="en-US" sz="2400" dirty="0" smtClean="0"/>
              <a:t>Color depth</a:t>
            </a:r>
          </a:p>
        </p:txBody>
      </p:sp>
      <p:pic>
        <p:nvPicPr>
          <p:cNvPr id="3" name="Content Placeholder 2" descr="Fig02-44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4" r="-3184"/>
          <a:stretch>
            <a:fillRect/>
          </a:stretch>
        </p:blipFill>
        <p:spPr/>
      </p:pic>
      <p:sp>
        <p:nvSpPr>
          <p:cNvPr id="1054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054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54AD39-0E65-4A89-BCD4-4173907AE838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075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720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0B1B6E-5601-4637-BB83-F3116692477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Content Placeholder 2" descr="Fig02-45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95" r="-152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Graphics circuitry generates the signals for displaying an image on the screen</a:t>
            </a:r>
          </a:p>
          <a:p>
            <a:pPr lvl="1"/>
            <a:r>
              <a:rPr lang="en-US" sz="2000" dirty="0" smtClean="0"/>
              <a:t>Integrated graphics</a:t>
            </a:r>
          </a:p>
          <a:p>
            <a:pPr lvl="1"/>
            <a:r>
              <a:rPr lang="en-US" sz="2000" dirty="0" smtClean="0"/>
              <a:t>Dedicated graphics</a:t>
            </a:r>
          </a:p>
          <a:p>
            <a:pPr lvl="1"/>
            <a:r>
              <a:rPr lang="en-US" sz="2000" dirty="0" smtClean="0"/>
              <a:t>Graphics card</a:t>
            </a:r>
          </a:p>
          <a:p>
            <a:pPr lvl="1"/>
            <a:r>
              <a:rPr lang="en-US" sz="2000" dirty="0" smtClean="0"/>
              <a:t>Graphics processing </a:t>
            </a:r>
            <a:br>
              <a:rPr lang="en-US" sz="2000" dirty="0" smtClean="0"/>
            </a:br>
            <a:r>
              <a:rPr lang="en-US" sz="2000" dirty="0" smtClean="0"/>
              <a:t>unit (GPU)</a:t>
            </a:r>
          </a:p>
        </p:txBody>
      </p:sp>
      <p:sp>
        <p:nvSpPr>
          <p:cNvPr id="1095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095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889D4F-EDDC-4C8A-A3C0-A49624481B7D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46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702169"/>
            <a:ext cx="2556147" cy="222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 ink-jet printer has a nozzle-like print head that sprays ink onto paper</a:t>
            </a:r>
          </a:p>
          <a:p>
            <a:r>
              <a:rPr lang="en-US" sz="2400" dirty="0" smtClean="0"/>
              <a:t>A laser printer uses the same technology as a photocopier</a:t>
            </a:r>
          </a:p>
        </p:txBody>
      </p:sp>
      <p:sp>
        <p:nvSpPr>
          <p:cNvPr id="1116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116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6D0D74-13AA-4769-8962-0AD364AB3E68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47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3300046"/>
            <a:ext cx="3207317" cy="264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021000</a:t>
            </a:r>
            <a:r>
              <a:rPr lang="en-US" sz="2800" dirty="0" smtClean="0"/>
              <a:t> Hard disk drives, optical drives, and solid state drives are random access devices.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021100</a:t>
            </a:r>
            <a:r>
              <a:rPr lang="en-US" sz="2800" dirty="0" smtClean="0"/>
              <a:t> CD-RWs allow you to record data, but data cannot be changed once it is recorded.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021200</a:t>
            </a:r>
            <a:r>
              <a:rPr lang="en-US" sz="2800" dirty="0" smtClean="0"/>
              <a:t> 1080p is a measure of resolution.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021300</a:t>
            </a:r>
            <a:r>
              <a:rPr lang="en-US" sz="2800" dirty="0" smtClean="0"/>
              <a:t> A surge strip allows you to use your desktop computer during a power outage.</a:t>
            </a:r>
            <a:endParaRPr lang="en-US" sz="2800" dirty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11F2BD-D699-4377-A50F-75381909A25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3EB2D6A-767D-4887-A50B-1064C98E653E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5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</a:p>
        </p:txBody>
      </p:sp>
      <p:sp>
        <p:nvSpPr>
          <p:cNvPr id="11366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7817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3F7F0-0F49-469A-BA1A-8A2B4ED1C10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pic>
        <p:nvPicPr>
          <p:cNvPr id="3" name="Content Placeholder 2" descr="Fig02-48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0" b="-18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Dot matrix printers produce characters and graphics by using a grid of fine wires</a:t>
            </a:r>
          </a:p>
          <a:p>
            <a:pPr lvl="1"/>
            <a:r>
              <a:rPr lang="en-US" sz="2000" dirty="0" smtClean="0"/>
              <a:t>The wires strike a ribbon and paper</a:t>
            </a:r>
          </a:p>
        </p:txBody>
      </p:sp>
      <p:sp>
        <p:nvSpPr>
          <p:cNvPr id="1157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F7432B-1A8A-4E44-9473-1BCAB36970BF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49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172070"/>
            <a:ext cx="5378049" cy="254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4406900" cy="4614863"/>
          </a:xfrm>
        </p:spPr>
        <p:txBody>
          <a:bodyPr/>
          <a:lstStyle/>
          <a:p>
            <a:r>
              <a:rPr lang="en-US" sz="2400" smtClean="0"/>
              <a:t>Printer features</a:t>
            </a:r>
          </a:p>
          <a:p>
            <a:pPr lvl="1"/>
            <a:r>
              <a:rPr lang="en-US" sz="2400" smtClean="0"/>
              <a:t>Resolution</a:t>
            </a:r>
          </a:p>
          <a:p>
            <a:pPr lvl="1"/>
            <a:r>
              <a:rPr lang="en-US" sz="2400" smtClean="0"/>
              <a:t>Print speed</a:t>
            </a:r>
          </a:p>
          <a:p>
            <a:pPr lvl="1"/>
            <a:r>
              <a:rPr lang="en-US" sz="2400" smtClean="0"/>
              <a:t>Duty cycle</a:t>
            </a:r>
          </a:p>
          <a:p>
            <a:pPr lvl="1"/>
            <a:r>
              <a:rPr lang="en-US" sz="2400" smtClean="0"/>
              <a:t>Operating costs</a:t>
            </a:r>
          </a:p>
        </p:txBody>
      </p:sp>
      <p:sp>
        <p:nvSpPr>
          <p:cNvPr id="1177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EE587A-A61C-4B08-A722-9759F86453D3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  <p:sp>
        <p:nvSpPr>
          <p:cNvPr id="117765" name="Rectangle 7"/>
          <p:cNvSpPr>
            <a:spLocks noChangeArrowheads="1"/>
          </p:cNvSpPr>
          <p:nvPr/>
        </p:nvSpPr>
        <p:spPr bwMode="auto">
          <a:xfrm>
            <a:off x="3454400" y="1625600"/>
            <a:ext cx="44069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3B81"/>
              </a:buClr>
              <a:buFont typeface="Wingdings 2" pitchFamily="18" charset="2"/>
              <a:buNone/>
            </a:pPr>
            <a:endParaRPr lang="en-US" sz="2400"/>
          </a:p>
          <a:p>
            <a:pPr marL="742950" lvl="1" indent="-285750">
              <a:spcBef>
                <a:spcPct val="20000"/>
              </a:spcBef>
              <a:buClr>
                <a:srgbClr val="8E3B81"/>
              </a:buClr>
              <a:buFontTx/>
              <a:buChar char="–"/>
            </a:pPr>
            <a:r>
              <a:rPr lang="en-US" sz="2400"/>
              <a:t>Duplex capability</a:t>
            </a:r>
          </a:p>
          <a:p>
            <a:pPr marL="742950" lvl="1" indent="-285750">
              <a:spcBef>
                <a:spcPct val="20000"/>
              </a:spcBef>
              <a:buClr>
                <a:srgbClr val="8E3B81"/>
              </a:buClr>
              <a:buFontTx/>
              <a:buChar char="–"/>
            </a:pPr>
            <a:r>
              <a:rPr lang="en-US" sz="2400"/>
              <a:t>Memory</a:t>
            </a:r>
          </a:p>
          <a:p>
            <a:pPr marL="742950" lvl="1" indent="-285750">
              <a:spcBef>
                <a:spcPct val="20000"/>
              </a:spcBef>
              <a:buClr>
                <a:srgbClr val="8E3B81"/>
              </a:buClr>
              <a:buFontTx/>
              <a:buChar char="–"/>
            </a:pPr>
            <a:r>
              <a:rPr lang="en-US" sz="2400"/>
              <a:t>Networkability</a:t>
            </a:r>
          </a:p>
          <a:p>
            <a:pPr marL="742950" lvl="1" indent="-285750">
              <a:spcBef>
                <a:spcPct val="20000"/>
              </a:spcBef>
              <a:buClr>
                <a:srgbClr val="8E3B81"/>
              </a:buClr>
              <a:buFontTx/>
              <a:buChar char="–"/>
            </a:pPr>
            <a:endParaRPr lang="en-US" sz="2400"/>
          </a:p>
          <a:p>
            <a:pPr marL="742950" lvl="1" indent="-285750">
              <a:spcBef>
                <a:spcPct val="20000"/>
              </a:spcBef>
              <a:buClr>
                <a:srgbClr val="8E3B81"/>
              </a:buClr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Installing Peripheral Devices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473200"/>
            <a:ext cx="8750300" cy="4614863"/>
          </a:xfrm>
        </p:spPr>
        <p:txBody>
          <a:bodyPr/>
          <a:lstStyle/>
          <a:p>
            <a:r>
              <a:rPr lang="en-US" sz="2400" dirty="0" smtClean="0"/>
              <a:t>The data bus moves data between RAM and the microprocessor</a:t>
            </a:r>
          </a:p>
          <a:p>
            <a:r>
              <a:rPr lang="en-US" sz="2400" dirty="0" smtClean="0"/>
              <a:t>The segment of the data bus to which peripheral devices connect is called the expansion bus</a:t>
            </a:r>
          </a:p>
          <a:p>
            <a:r>
              <a:rPr lang="en-US" sz="2400" dirty="0" smtClean="0"/>
              <a:t>An expansion slot is a long, narrow socket on the system board into which you can plug an expansion card</a:t>
            </a:r>
          </a:p>
          <a:p>
            <a:r>
              <a:rPr lang="en-US" sz="2400" dirty="0" smtClean="0"/>
              <a:t>Expansion cards are small circuit boards that give the computer additional capabilities</a:t>
            </a:r>
          </a:p>
          <a:p>
            <a:pPr lvl="1"/>
            <a:r>
              <a:rPr lang="en-US" sz="2000" dirty="0" smtClean="0"/>
              <a:t>Expansion slot</a:t>
            </a:r>
          </a:p>
          <a:p>
            <a:pPr lvl="1"/>
            <a:r>
              <a:rPr lang="en-US" sz="2000" dirty="0" smtClean="0"/>
              <a:t>Expansion port</a:t>
            </a:r>
          </a:p>
        </p:txBody>
      </p:sp>
      <p:sp>
        <p:nvSpPr>
          <p:cNvPr id="1198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198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2AD582-F55E-4676-B5A6-98B30B9A5F32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Installing Peripheral Devices</a:t>
            </a:r>
          </a:p>
        </p:txBody>
      </p:sp>
      <p:sp>
        <p:nvSpPr>
          <p:cNvPr id="1198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198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2AD582-F55E-4676-B5A6-98B30B9A5F32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51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2" b="-10292"/>
          <a:stretch>
            <a:fillRect/>
          </a:stretch>
        </p:blipFill>
        <p:spPr>
          <a:xfrm>
            <a:off x="208085" y="1540607"/>
            <a:ext cx="8750300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Installing Peripheral Devices</a:t>
            </a:r>
          </a:p>
        </p:txBody>
      </p:sp>
      <p:sp>
        <p:nvSpPr>
          <p:cNvPr id="121859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94D289-F2DA-4B86-993B-324ED73CEDCD}" type="slidenum">
              <a:rPr lang="en-US">
                <a:cs typeface="Arial" charset="0"/>
              </a:rPr>
              <a:pPr/>
              <a:t>55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52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6" b="-62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Installing Peripheral Devices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11300"/>
            <a:ext cx="8585200" cy="4614863"/>
          </a:xfrm>
        </p:spPr>
        <p:txBody>
          <a:bodyPr/>
          <a:lstStyle/>
          <a:p>
            <a:r>
              <a:rPr lang="en-US" sz="2400" dirty="0" smtClean="0"/>
              <a:t>An expansion port passes data in and out of a computer or peripheral device</a:t>
            </a:r>
          </a:p>
        </p:txBody>
      </p:sp>
      <p:sp>
        <p:nvSpPr>
          <p:cNvPr id="1239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2390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538644-6ECA-44F4-8800-E2C432CA63E6}" type="slidenum">
              <a:rPr lang="en-US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53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70" y="2398346"/>
            <a:ext cx="5981708" cy="2908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Installing Peripheral Devices</a:t>
            </a:r>
          </a:p>
        </p:txBody>
      </p:sp>
      <p:sp>
        <p:nvSpPr>
          <p:cNvPr id="1259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peripherals connect to an external USB port</a:t>
            </a:r>
          </a:p>
          <a:p>
            <a:r>
              <a:rPr lang="en-US" sz="2400" dirty="0" smtClean="0"/>
              <a:t>You can easily add USB ports to your computer by using a USB hub</a:t>
            </a:r>
          </a:p>
        </p:txBody>
      </p:sp>
      <p:sp>
        <p:nvSpPr>
          <p:cNvPr id="1259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259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0262DF-ED32-4ACA-B2B9-4D7197D25002}" type="slidenum">
              <a:rPr lang="en-US">
                <a:cs typeface="Arial" charset="0"/>
              </a:rPr>
              <a:pPr/>
              <a:t>57</a:t>
            </a:fld>
            <a:endParaRPr lang="en-US">
              <a:cs typeface="Arial" charset="0"/>
            </a:endParaRPr>
          </a:p>
        </p:txBody>
      </p:sp>
      <p:pic>
        <p:nvPicPr>
          <p:cNvPr id="2" name="Picture 1" descr="Fig02-5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9" y="3116386"/>
            <a:ext cx="1695122" cy="2262195"/>
          </a:xfrm>
          <a:prstGeom prst="rect">
            <a:avLst/>
          </a:prstGeom>
        </p:spPr>
      </p:pic>
      <p:pic>
        <p:nvPicPr>
          <p:cNvPr id="3" name="Picture 2" descr="Fig02-55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62" y="3215054"/>
            <a:ext cx="5585366" cy="209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Installing Peripheral Devices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Other kinds of ports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When you connect or disconnect a peripheral device while the computer is operating, you are </a:t>
            </a:r>
            <a:r>
              <a:rPr lang="en-US" sz="2400" b="1" dirty="0"/>
              <a:t>hot-plugging</a:t>
            </a:r>
            <a:r>
              <a:rPr lang="en-US" sz="2400" dirty="0"/>
              <a:t>, a practice that’s allowed with USB and FireWire devices </a:t>
            </a:r>
            <a:endParaRPr lang="en-US" sz="2400" dirty="0" smtClean="0"/>
          </a:p>
        </p:txBody>
      </p:sp>
      <p:sp>
        <p:nvSpPr>
          <p:cNvPr id="1280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2F794C-FBC6-4629-A9A4-5AFBE19721F3}" type="slidenum">
              <a:rPr lang="en-US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 descr="Fig02-56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69" y="2461846"/>
            <a:ext cx="5347561" cy="73780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E: Hardware Security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Anti-theft Devices</a:t>
            </a:r>
          </a:p>
          <a:p>
            <a:r>
              <a:rPr lang="en-US" sz="2400" smtClean="0"/>
              <a:t>Surge Protection and Battery Backup</a:t>
            </a:r>
          </a:p>
          <a:p>
            <a:r>
              <a:rPr lang="en-US" sz="2400" smtClean="0"/>
              <a:t>Basic Maintenance</a:t>
            </a:r>
          </a:p>
          <a:p>
            <a:r>
              <a:rPr lang="en-US" sz="2400" smtClean="0"/>
              <a:t>Troubleshooting and Repair</a:t>
            </a:r>
          </a:p>
        </p:txBody>
      </p:sp>
      <p:sp>
        <p:nvSpPr>
          <p:cNvPr id="130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30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554C45-B63E-421D-B003-DBE4EB6AF0E2}" type="slidenum">
              <a:rPr lang="en-US">
                <a:cs typeface="Arial" charset="0"/>
              </a:rPr>
              <a:pPr/>
              <a:t>59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A: Personal</a:t>
            </a:r>
            <a:br>
              <a:rPr lang="en-US" smtClean="0"/>
            </a:br>
            <a:r>
              <a:rPr lang="en-US" smtClean="0"/>
              <a:t>Computer Basics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Desktop Computer Systems</a:t>
            </a:r>
          </a:p>
          <a:p>
            <a:r>
              <a:rPr lang="en-US" sz="2400" dirty="0" smtClean="0"/>
              <a:t>Portable Computers</a:t>
            </a:r>
          </a:p>
          <a:p>
            <a:r>
              <a:rPr lang="en-US" sz="2400" dirty="0" smtClean="0"/>
              <a:t>Buying a Computer</a:t>
            </a:r>
          </a:p>
          <a:p>
            <a:r>
              <a:rPr lang="en-US" sz="2400" dirty="0"/>
              <a:t>Home, Game, and Small Business </a:t>
            </a:r>
            <a:r>
              <a:rPr lang="en-US" sz="2400" dirty="0" smtClean="0"/>
              <a:t>Systems</a:t>
            </a:r>
            <a:endParaRPr lang="en-US" sz="2400" dirty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A93CF4-CF1C-4D82-BF05-72F5D340C766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3209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022500</a:t>
            </a:r>
            <a:r>
              <a:rPr lang="en-US" sz="2400" smtClean="0"/>
              <a:t> When you treat your computer carefully and perform basic maintenance, you can avoid many hardware problems, However, if you encounter the blue screen of death, what has gone wrong?</a:t>
            </a:r>
          </a:p>
          <a:p>
            <a:pPr lvl="1"/>
            <a:r>
              <a:rPr lang="en-US" sz="2400" smtClean="0"/>
              <a:t>A.  The operating system has encountered an error from which it cannot recover.</a:t>
            </a:r>
          </a:p>
          <a:p>
            <a:pPr lvl="1"/>
            <a:r>
              <a:rPr lang="en-US" sz="2400" smtClean="0"/>
              <a:t>B.  Your computer has contracted a virus.</a:t>
            </a:r>
          </a:p>
          <a:p>
            <a:pPr lvl="1"/>
            <a:r>
              <a:rPr lang="en-US" sz="2400" smtClean="0"/>
              <a:t>C.  Your hard disk is full.</a:t>
            </a:r>
          </a:p>
          <a:p>
            <a:pPr lvl="1"/>
            <a:r>
              <a:rPr lang="en-US" sz="2400" smtClean="0"/>
              <a:t>D.  Your display device has malfunctioned.</a:t>
            </a:r>
          </a:p>
        </p:txBody>
      </p:sp>
      <p:sp>
        <p:nvSpPr>
          <p:cNvPr id="132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F5AD-71DF-4214-8785-465350A4552B}" type="slidenum">
              <a:rPr lang="en-US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Anti-Theft Devices</a:t>
            </a:r>
          </a:p>
        </p:txBody>
      </p:sp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34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4C246C-38C5-4EF6-8BEF-30D6595FE18C}" type="slidenum">
              <a:rPr lang="en-US">
                <a:cs typeface="Arial" charset="0"/>
              </a:rPr>
              <a:pPr/>
              <a:t>61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58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76" b="-310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Anti-Theft Devices</a:t>
            </a:r>
          </a:p>
        </p:txBody>
      </p:sp>
      <p:pic>
        <p:nvPicPr>
          <p:cNvPr id="6" name="Content Placeholder 5" descr="Fig02-59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3" r="-7843"/>
          <a:stretch>
            <a:fillRect/>
          </a:stretch>
        </p:blipFill>
        <p:spPr/>
      </p:pic>
      <p:pic>
        <p:nvPicPr>
          <p:cNvPr id="7" name="Content Placeholder 6" descr="Fig02-60.bmp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" b="-643"/>
          <a:stretch>
            <a:fillRect/>
          </a:stretch>
        </p:blipFill>
        <p:spPr/>
      </p:pic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34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4C246C-38C5-4EF6-8BEF-30D6595FE18C}" type="slidenum">
              <a:rPr lang="en-US">
                <a:cs typeface="Arial" charset="0"/>
              </a:rPr>
              <a:pPr/>
              <a:t>62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Surge Protection </a:t>
            </a:r>
            <a:br>
              <a:rPr lang="en-US" sz="4000" smtClean="0"/>
            </a:br>
            <a:r>
              <a:rPr lang="en-US" sz="4000" smtClean="0"/>
              <a:t>and Battery Backup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 power surge is a sudden increase in electrical energy, affecting the current that flows to electrical outlets</a:t>
            </a:r>
          </a:p>
          <a:p>
            <a:r>
              <a:rPr lang="en-US" sz="2400" smtClean="0"/>
              <a:t>A surge strip is a device that contains electrical outlets protected by circuitry that blocks surges</a:t>
            </a:r>
          </a:p>
          <a:p>
            <a:r>
              <a:rPr lang="en-US" sz="2400" smtClean="0"/>
              <a:t>A UPS is a device that not only provides surge protection, but also furnishes your computer with battery backup power during a power outage</a:t>
            </a:r>
          </a:p>
        </p:txBody>
      </p:sp>
      <p:sp>
        <p:nvSpPr>
          <p:cNvPr id="1361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361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D4983B-097F-4AFC-A02D-3FD96B3E307C}" type="slidenum">
              <a:rPr lang="en-US">
                <a:cs typeface="Arial" charset="0"/>
              </a:rPr>
              <a:pPr/>
              <a:t>63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Surge Protection </a:t>
            </a:r>
            <a:br>
              <a:rPr lang="en-US" sz="4000" smtClean="0"/>
            </a:br>
            <a:r>
              <a:rPr lang="en-US" sz="4000" smtClean="0"/>
              <a:t>and Battery Backup</a:t>
            </a:r>
          </a:p>
        </p:txBody>
      </p:sp>
      <p:pic>
        <p:nvPicPr>
          <p:cNvPr id="5" name="Content Placeholder 4" descr="Fig02-61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810" b="-283810"/>
          <a:stretch>
            <a:fillRect/>
          </a:stretch>
        </p:blipFill>
        <p:spPr>
          <a:xfrm>
            <a:off x="2640623" y="0"/>
            <a:ext cx="4298950" cy="4614863"/>
          </a:xfrm>
        </p:spPr>
      </p:pic>
      <p:pic>
        <p:nvPicPr>
          <p:cNvPr id="6" name="Content Placeholder 5" descr="Fig02-62.bmp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266" b="-105266"/>
          <a:stretch>
            <a:fillRect/>
          </a:stretch>
        </p:blipFill>
        <p:spPr>
          <a:xfrm>
            <a:off x="2637203" y="1843454"/>
            <a:ext cx="4298950" cy="4614863"/>
          </a:xfrm>
        </p:spPr>
      </p:pic>
      <p:sp>
        <p:nvSpPr>
          <p:cNvPr id="138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382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983AA8-F81C-4C9A-B98C-9633D4BB1E2B}" type="slidenum">
              <a:rPr lang="en-US">
                <a:cs typeface="Arial" charset="0"/>
              </a:rPr>
              <a:pPr/>
              <a:t>64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Maintenance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Computer component failures can be caused by manufacturing defects and other circumstances beyond your control</a:t>
            </a:r>
          </a:p>
          <a:p>
            <a:r>
              <a:rPr lang="en-US" sz="2400" dirty="0" smtClean="0"/>
              <a:t>Keep the keyboard clean</a:t>
            </a:r>
          </a:p>
          <a:p>
            <a:r>
              <a:rPr lang="en-US" sz="2400" dirty="0" smtClean="0"/>
              <a:t>Clean your computer screen on a regular basis</a:t>
            </a:r>
          </a:p>
          <a:p>
            <a:r>
              <a:rPr lang="en-US" sz="2400" dirty="0" smtClean="0"/>
              <a:t>Make sure fans are free of dust</a:t>
            </a:r>
          </a:p>
        </p:txBody>
      </p:sp>
      <p:sp>
        <p:nvSpPr>
          <p:cNvPr id="1402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402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5AF931-AF9E-45A2-BF4A-6E3C3F27BDEB}" type="slidenum">
              <a:rPr lang="en-US">
                <a:cs typeface="Arial" charset="0"/>
              </a:rPr>
              <a:pPr/>
              <a:t>65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Maintenance</a:t>
            </a:r>
          </a:p>
        </p:txBody>
      </p:sp>
      <p:sp>
        <p:nvSpPr>
          <p:cNvPr id="1423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20685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C3D52-D165-4199-B39B-2B85A55A5912}" type="slidenum">
              <a:rPr lang="en-US"/>
              <a:pPr>
                <a:defRPr/>
              </a:pPr>
              <a:t>66</a:t>
            </a:fld>
            <a:endParaRPr lang="en-US"/>
          </a:p>
        </p:txBody>
      </p:sp>
      <p:pic>
        <p:nvPicPr>
          <p:cNvPr id="3" name="Content Placeholder 2" descr="Fig02-63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0" b="-55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Troubleshooting and Repair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There are several telltale signs that your computer is in trouble</a:t>
            </a:r>
          </a:p>
          <a:p>
            <a:pPr lvl="1"/>
            <a:r>
              <a:rPr lang="en-US" sz="2000" smtClean="0"/>
              <a:t>Failure to power up</a:t>
            </a:r>
          </a:p>
          <a:p>
            <a:pPr lvl="1"/>
            <a:r>
              <a:rPr lang="en-US" sz="2000" smtClean="0"/>
              <a:t>Loud beep</a:t>
            </a:r>
          </a:p>
          <a:p>
            <a:pPr lvl="1"/>
            <a:r>
              <a:rPr lang="en-US" sz="2000" smtClean="0"/>
              <a:t>Blank screens and/or error messages</a:t>
            </a:r>
          </a:p>
          <a:p>
            <a:pPr lvl="1"/>
            <a:r>
              <a:rPr lang="en-US" sz="2000" smtClean="0"/>
              <a:t>Blue screen of death</a:t>
            </a:r>
          </a:p>
          <a:p>
            <a:r>
              <a:rPr lang="en-US" sz="2400" smtClean="0"/>
              <a:t>Troubleshooting and diagnostic tools</a:t>
            </a:r>
          </a:p>
          <a:p>
            <a:r>
              <a:rPr lang="en-US" sz="2400" smtClean="0"/>
              <a:t>Safe Mode</a:t>
            </a:r>
          </a:p>
        </p:txBody>
      </p:sp>
      <p:sp>
        <p:nvSpPr>
          <p:cNvPr id="144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443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CBA91F-CF7A-4EB0-BEFF-CCABA67259B1}" type="slidenum">
              <a:rPr lang="en-US">
                <a:cs typeface="Arial" charset="0"/>
              </a:rPr>
              <a:pPr/>
              <a:t>67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Troubleshooting and Repair</a:t>
            </a:r>
          </a:p>
        </p:txBody>
      </p:sp>
      <p:sp>
        <p:nvSpPr>
          <p:cNvPr id="146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146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BD1F18-107E-4700-B70D-CA4276DA7705}" type="slidenum">
              <a:rPr lang="en-US">
                <a:cs typeface="Arial" charset="0"/>
              </a:rPr>
              <a:pPr/>
              <a:t>68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 descr="Fig02-68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1" r="-128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38730"/>
            <a:ext cx="8750300" cy="461486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023100</a:t>
            </a:r>
            <a:r>
              <a:rPr lang="en-US" sz="2400" dirty="0" smtClean="0"/>
              <a:t> Have you ever thrown away an old computer or other electronic device?</a:t>
            </a:r>
          </a:p>
          <a:p>
            <a:pPr lvl="1">
              <a:defRPr/>
            </a:pPr>
            <a:r>
              <a:rPr lang="en-US" sz="2400" dirty="0" smtClean="0"/>
              <a:t>A.  Yes		B.  No		C.  Not sure</a:t>
            </a:r>
          </a:p>
          <a:p>
            <a:pPr>
              <a:defRPr/>
            </a:pPr>
            <a:r>
              <a:rPr lang="en-US" sz="2400" dirty="0" smtClean="0"/>
              <a:t> 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203200</a:t>
            </a:r>
            <a:r>
              <a:rPr lang="en-US" sz="2400" dirty="0" smtClean="0"/>
              <a:t> Do you research products before you purchase them to find out if they are environmentally friendly throughout their life cycle?</a:t>
            </a:r>
          </a:p>
          <a:p>
            <a:pPr lvl="1">
              <a:defRPr/>
            </a:pPr>
            <a:r>
              <a:rPr lang="en-US" sz="2400" dirty="0" smtClean="0"/>
              <a:t>A.  Yes		B.  No		C.  Not sure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023300</a:t>
            </a:r>
            <a:r>
              <a:rPr lang="en-US" sz="2400" dirty="0" smtClean="0"/>
              <a:t> Would it be fair for consumers to pay a recycling tax on any electronic equipment that they purchase?</a:t>
            </a:r>
          </a:p>
          <a:p>
            <a:pPr lvl="1">
              <a:defRPr/>
            </a:pPr>
            <a:r>
              <a:rPr lang="en-US" sz="2400" dirty="0" smtClean="0"/>
              <a:t>A.  Yes		B.  No		C.  Not sure</a:t>
            </a:r>
            <a:endParaRPr lang="en-US" dirty="0"/>
          </a:p>
        </p:txBody>
      </p:sp>
      <p:sp>
        <p:nvSpPr>
          <p:cNvPr id="148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317ED-E0ED-4D4B-BD8A-4CE4A3FD2BDC}" type="slidenum">
              <a:rPr lang="en-US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286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022100</a:t>
            </a:r>
            <a:r>
              <a:rPr lang="en-US" sz="2400" smtClean="0"/>
              <a:t> In the interest of being ecological, many consumers consider upgrading their computers instead of disposing of them and buying a new one. Which one of the following upgrades is best left to professional technicians?</a:t>
            </a:r>
          </a:p>
          <a:p>
            <a:pPr lvl="1"/>
            <a:r>
              <a:rPr lang="en-US" sz="2400" smtClean="0"/>
              <a:t>A.  Replacing the microprocessor with a newer model</a:t>
            </a:r>
          </a:p>
          <a:p>
            <a:pPr lvl="1"/>
            <a:r>
              <a:rPr lang="en-US" sz="2400" smtClean="0"/>
              <a:t>B.  Adding an external hard drive for backup</a:t>
            </a:r>
          </a:p>
          <a:p>
            <a:pPr lvl="1"/>
            <a:r>
              <a:rPr lang="en-US" sz="2400" smtClean="0"/>
              <a:t>C.  Swapping out a graphics card for a more powerful one</a:t>
            </a:r>
          </a:p>
          <a:p>
            <a:pPr lvl="1"/>
            <a:r>
              <a:rPr lang="en-US" sz="2400" smtClean="0"/>
              <a:t>D.  Adding RAM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A916A0-EBED-4E96-8A8E-25813A091AC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r>
              <a:rPr lang="en-US" sz="6000" smtClean="0"/>
              <a:t>Chapter 2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Computer Systems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2: Computer Hardware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452FAF-8380-49CD-B153-E4A645DEB10A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desktop computer </a:t>
            </a:r>
            <a:r>
              <a:rPr lang="en-US" sz="2800" dirty="0"/>
              <a:t>fits on a desk and runs on power from an electrical wall </a:t>
            </a:r>
            <a:r>
              <a:rPr lang="en-US" sz="2800" dirty="0" smtClean="0"/>
              <a:t>outlet</a:t>
            </a:r>
          </a:p>
          <a:p>
            <a:r>
              <a:rPr lang="en-US" sz="2800" dirty="0"/>
              <a:t>The main component of a typical desktop computer is a system unit that houses the processor, memory, storage devices, display circuitry, and sound </a:t>
            </a:r>
            <a:r>
              <a:rPr lang="en-US" sz="2800" dirty="0" smtClean="0"/>
              <a:t>circuitry</a:t>
            </a:r>
          </a:p>
          <a:p>
            <a:r>
              <a:rPr lang="en-US" sz="2800" dirty="0"/>
              <a:t>The term </a:t>
            </a:r>
            <a:r>
              <a:rPr lang="en-US" sz="2800" b="1" dirty="0"/>
              <a:t>peripheral device </a:t>
            </a:r>
            <a:r>
              <a:rPr lang="en-US" sz="2800" dirty="0"/>
              <a:t>designates input, output, and storage equipment that might be added to a computer system to enhance its functionality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Computer Systems</a:t>
            </a:r>
          </a:p>
        </p:txBody>
      </p:sp>
      <p:pic>
        <p:nvPicPr>
          <p:cNvPr id="6" name="Content Placeholder 5" descr="Fig02-01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62" r="-2136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A093C1-04B8-462F-AB73-235A99BAE6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73945"/>
      </p:ext>
    </p:extLst>
  </p:cSld>
  <p:clrMapOvr>
    <a:masterClrMapping/>
  </p:clrMapOvr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2608</Words>
  <Application>Microsoft Office PowerPoint</Application>
  <PresentationFormat>On-screen Show (4:3)</PresentationFormat>
  <Paragraphs>540</Paragraphs>
  <Slides>70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Arial Narrow</vt:lpstr>
      <vt:lpstr>Wingdings</vt:lpstr>
      <vt:lpstr>Wingdings 2</vt:lpstr>
      <vt:lpstr>1_np10</vt:lpstr>
      <vt:lpstr>Chapter 2 Computer Hardware</vt:lpstr>
      <vt:lpstr>Chapter Contents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Section A: Personal Computer Basics</vt:lpstr>
      <vt:lpstr>Question</vt:lpstr>
      <vt:lpstr>Desktop Computer Systems</vt:lpstr>
      <vt:lpstr>Desktop Computer Systems</vt:lpstr>
      <vt:lpstr>Desktop Computer Systems</vt:lpstr>
      <vt:lpstr>Desktop Computer Systems</vt:lpstr>
      <vt:lpstr>Portable Computers</vt:lpstr>
      <vt:lpstr>Portable Computers</vt:lpstr>
      <vt:lpstr>Portable Computers</vt:lpstr>
      <vt:lpstr>Portable Computers</vt:lpstr>
      <vt:lpstr>Buying a Computer</vt:lpstr>
      <vt:lpstr>Buying a Computer</vt:lpstr>
      <vt:lpstr>Home, Game, and  Small Business Systems</vt:lpstr>
      <vt:lpstr>Section B: Microprocessors and Memory</vt:lpstr>
      <vt:lpstr>Question</vt:lpstr>
      <vt:lpstr>Microprocessor Basics</vt:lpstr>
      <vt:lpstr>Microprocessor Basics</vt:lpstr>
      <vt:lpstr>Microprocessor Basics</vt:lpstr>
      <vt:lpstr>Today’s Microprocessors</vt:lpstr>
      <vt:lpstr>Random Access Memory</vt:lpstr>
      <vt:lpstr>Random Access Memory</vt:lpstr>
      <vt:lpstr>Random Access Memory</vt:lpstr>
      <vt:lpstr>ROM and EEPROM</vt:lpstr>
      <vt:lpstr>ROM and EEPROM</vt:lpstr>
      <vt:lpstr>Section C: Storage Devices</vt:lpstr>
      <vt:lpstr>Question</vt:lpstr>
      <vt:lpstr>Storage Basics</vt:lpstr>
      <vt:lpstr>Magnetic Storage Technology</vt:lpstr>
      <vt:lpstr>Magnetic Storage Technology</vt:lpstr>
      <vt:lpstr>Optical Storage Technology</vt:lpstr>
      <vt:lpstr>Optical Storage Technology</vt:lpstr>
      <vt:lpstr>Optical Storage Technology</vt:lpstr>
      <vt:lpstr>Solid State Storage Technology</vt:lpstr>
      <vt:lpstr>Solid State Storage Technology</vt:lpstr>
      <vt:lpstr>Storage Wrap-up</vt:lpstr>
      <vt:lpstr>Storage Wrap-up</vt:lpstr>
      <vt:lpstr>Section D: Input and Output Devices</vt:lpstr>
      <vt:lpstr>Question</vt:lpstr>
      <vt:lpstr>Basic Input Devices</vt:lpstr>
      <vt:lpstr>Display Devices</vt:lpstr>
      <vt:lpstr>Display Devices</vt:lpstr>
      <vt:lpstr>Display Devices</vt:lpstr>
      <vt:lpstr>Display Devices</vt:lpstr>
      <vt:lpstr>Printers</vt:lpstr>
      <vt:lpstr>Printers</vt:lpstr>
      <vt:lpstr>Printers</vt:lpstr>
      <vt:lpstr>Printers</vt:lpstr>
      <vt:lpstr>Installing Peripheral Devices</vt:lpstr>
      <vt:lpstr>Installing Peripheral Devices</vt:lpstr>
      <vt:lpstr>Installing Peripheral Devices</vt:lpstr>
      <vt:lpstr>Installing Peripheral Devices</vt:lpstr>
      <vt:lpstr>Installing Peripheral Devices</vt:lpstr>
      <vt:lpstr>Installing Peripheral Devices</vt:lpstr>
      <vt:lpstr>Section E: Hardware Security</vt:lpstr>
      <vt:lpstr>Question</vt:lpstr>
      <vt:lpstr>Anti-Theft Devices</vt:lpstr>
      <vt:lpstr>Anti-Theft Devices</vt:lpstr>
      <vt:lpstr>Surge Protection  and Battery Backup</vt:lpstr>
      <vt:lpstr>Surge Protection  and Battery Backup</vt:lpstr>
      <vt:lpstr>Basic Maintenance</vt:lpstr>
      <vt:lpstr>Basic Maintenance</vt:lpstr>
      <vt:lpstr>Troubleshooting and Repair</vt:lpstr>
      <vt:lpstr>Troubleshooting and Repair</vt:lpstr>
      <vt:lpstr>What Do You Think?</vt:lpstr>
      <vt:lpstr>Chapter 2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177</cp:revision>
  <dcterms:created xsi:type="dcterms:W3CDTF">2005-11-03T21:37:40Z</dcterms:created>
  <dcterms:modified xsi:type="dcterms:W3CDTF">2013-02-04T20:12:37Z</dcterms:modified>
</cp:coreProperties>
</file>