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7"/>
  </p:notesMasterIdLst>
  <p:sldIdLst>
    <p:sldId id="256" r:id="rId2"/>
    <p:sldId id="257" r:id="rId3"/>
    <p:sldId id="353" r:id="rId4"/>
    <p:sldId id="354" r:id="rId5"/>
    <p:sldId id="355" r:id="rId6"/>
    <p:sldId id="400" r:id="rId7"/>
    <p:sldId id="269" r:id="rId8"/>
    <p:sldId id="356" r:id="rId9"/>
    <p:sldId id="277" r:id="rId10"/>
    <p:sldId id="363" r:id="rId11"/>
    <p:sldId id="364" r:id="rId12"/>
    <p:sldId id="321" r:id="rId13"/>
    <p:sldId id="322" r:id="rId14"/>
    <p:sldId id="325" r:id="rId15"/>
    <p:sldId id="285" r:id="rId16"/>
    <p:sldId id="286" r:id="rId17"/>
    <p:sldId id="326" r:id="rId18"/>
    <p:sldId id="258" r:id="rId19"/>
    <p:sldId id="357" r:id="rId20"/>
    <p:sldId id="327" r:id="rId21"/>
    <p:sldId id="288" r:id="rId22"/>
    <p:sldId id="352" r:id="rId23"/>
    <p:sldId id="367" r:id="rId24"/>
    <p:sldId id="368" r:id="rId25"/>
    <p:sldId id="369" r:id="rId26"/>
    <p:sldId id="370" r:id="rId27"/>
    <p:sldId id="270" r:id="rId28"/>
    <p:sldId id="358" r:id="rId29"/>
    <p:sldId id="334" r:id="rId30"/>
    <p:sldId id="335" r:id="rId31"/>
    <p:sldId id="376" r:id="rId32"/>
    <p:sldId id="377" r:id="rId33"/>
    <p:sldId id="380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271" r:id="rId45"/>
    <p:sldId id="359" r:id="rId46"/>
    <p:sldId id="392" r:id="rId47"/>
    <p:sldId id="292" r:id="rId48"/>
    <p:sldId id="393" r:id="rId49"/>
    <p:sldId id="394" r:id="rId50"/>
    <p:sldId id="395" r:id="rId51"/>
    <p:sldId id="396" r:id="rId52"/>
    <p:sldId id="401" r:id="rId53"/>
    <p:sldId id="397" r:id="rId54"/>
    <p:sldId id="342" r:id="rId55"/>
    <p:sldId id="343" r:id="rId56"/>
    <p:sldId id="360" r:id="rId57"/>
    <p:sldId id="344" r:id="rId58"/>
    <p:sldId id="398" r:id="rId59"/>
    <p:sldId id="399" r:id="rId60"/>
    <p:sldId id="348" r:id="rId61"/>
    <p:sldId id="349" r:id="rId62"/>
    <p:sldId id="350" r:id="rId63"/>
    <p:sldId id="351" r:id="rId64"/>
    <p:sldId id="361" r:id="rId65"/>
    <p:sldId id="272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B9D531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9" autoAdjust="0"/>
    <p:restoredTop sz="93486" autoAdjust="0"/>
  </p:normalViewPr>
  <p:slideViewPr>
    <p:cSldViewPr snapToGrid="0">
      <p:cViewPr varScale="1">
        <p:scale>
          <a:sx n="143" d="100"/>
          <a:sy n="143" d="100"/>
        </p:scale>
        <p:origin x="11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3CAD9B-36CA-4328-8321-F0497445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484F8-3499-4DFF-95C9-A7A3A4BE61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9F5C3-814E-4EB3-9579-6E28E08716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ED866-4CA2-4958-9476-731EADE4A86E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5-5</a:t>
            </a:r>
          </a:p>
        </p:txBody>
      </p:sp>
    </p:spTree>
    <p:extLst>
      <p:ext uri="{BB962C8B-B14F-4D97-AF65-F5344CB8AC3E}">
        <p14:creationId xmlns:p14="http://schemas.microsoft.com/office/powerpoint/2010/main" val="349452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16A6-807F-48B7-B29F-7E07B19EA78C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5-6</a:t>
            </a:r>
          </a:p>
        </p:txBody>
      </p:sp>
    </p:spTree>
    <p:extLst>
      <p:ext uri="{BB962C8B-B14F-4D97-AF65-F5344CB8AC3E}">
        <p14:creationId xmlns:p14="http://schemas.microsoft.com/office/powerpoint/2010/main" val="7874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3F37B4-63F9-424F-BF08-701FFE90C8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64401-39C9-44B6-BED4-49EAFCD47E4C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5-10</a:t>
            </a:r>
          </a:p>
        </p:txBody>
      </p:sp>
    </p:spTree>
    <p:extLst>
      <p:ext uri="{BB962C8B-B14F-4D97-AF65-F5344CB8AC3E}">
        <p14:creationId xmlns:p14="http://schemas.microsoft.com/office/powerpoint/2010/main" val="360299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6DE611-88FA-4FBF-BB10-6632A8CD83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9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CF6EF4-2046-40C3-BD22-40D24928D2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425CC-A4DE-49DF-AF22-CC8DDB7C9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6E034-CC73-4F6D-8711-D5223DD2EB72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5-11</a:t>
            </a:r>
          </a:p>
        </p:txBody>
      </p:sp>
    </p:spTree>
    <p:extLst>
      <p:ext uri="{BB962C8B-B14F-4D97-AF65-F5344CB8AC3E}">
        <p14:creationId xmlns:p14="http://schemas.microsoft.com/office/powerpoint/2010/main" val="38414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93A28-196A-4B6A-B5AA-D10F75B866D5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5-13</a:t>
            </a:r>
          </a:p>
        </p:txBody>
      </p:sp>
    </p:spTree>
    <p:extLst>
      <p:ext uri="{BB962C8B-B14F-4D97-AF65-F5344CB8AC3E}">
        <p14:creationId xmlns:p14="http://schemas.microsoft.com/office/powerpoint/2010/main" val="52393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450D9-FEDF-43B8-B89E-4A3D4F6B3DD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9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A7C93-3323-4BEB-AD6E-05EAFFC52182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5-14</a:t>
            </a:r>
            <a:r>
              <a:rPr lang="en-US" baseline="0" dirty="0" smtClean="0"/>
              <a:t> – 5-15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87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28F9B-916C-4E99-AAEE-573CCEC831FE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5-16</a:t>
            </a:r>
          </a:p>
        </p:txBody>
      </p:sp>
    </p:spTree>
    <p:extLst>
      <p:ext uri="{BB962C8B-B14F-4D97-AF65-F5344CB8AC3E}">
        <p14:creationId xmlns:p14="http://schemas.microsoft.com/office/powerpoint/2010/main" val="4132536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332C0-FFF4-47B6-B572-BAFF7D066E01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5-18 and 5-19</a:t>
            </a:r>
          </a:p>
        </p:txBody>
      </p:sp>
    </p:spTree>
    <p:extLst>
      <p:ext uri="{BB962C8B-B14F-4D97-AF65-F5344CB8AC3E}">
        <p14:creationId xmlns:p14="http://schemas.microsoft.com/office/powerpoint/2010/main" val="293642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0B564-4D26-4160-BE05-CEBD7DAC672B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590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44AB1-FFDB-4002-959F-4FA3C2812B61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5-20</a:t>
            </a:r>
            <a:r>
              <a:rPr lang="en-US" baseline="0" dirty="0" smtClean="0"/>
              <a:t> – 5-21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194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024A1-861F-49CD-BB2A-815032EEEB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2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0BC0D-4D1E-492B-91D1-5B8DE606899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2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8299F-0BE7-41A9-AE07-E897CFC254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5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BE626-0239-4A2E-9603-DBE6EA04DB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3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5-25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91F705-B1AA-47D0-A671-53A96AB81B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221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5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D1F34-8C78-4E81-9C96-89ABE5F8BE80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923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4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6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07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468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5-33</a:t>
            </a:r>
            <a:r>
              <a:rPr lang="en-US" baseline="0" dirty="0" smtClean="0"/>
              <a:t> – 5-34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4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29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09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5-38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5C1AA-5B4B-437C-89FA-0576CC6DBA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4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5-39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065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99929-7A19-4BB4-8167-B63F45889A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38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BDFA8-55AB-42AF-B149-0D9F91751F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8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57053-7CD8-4F48-A0A3-445362FCC4E4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891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6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81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7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6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F75F9-9405-44D0-825F-0A32B2276304}" type="slidenum">
              <a:rPr lang="en-US" smtClean="0">
                <a:cs typeface="Arial" charset="0"/>
              </a:rPr>
              <a:pPr/>
              <a:t>54</a:t>
            </a:fld>
            <a:endParaRPr lang="en-US" smtClean="0">
              <a:cs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5-47</a:t>
            </a:r>
          </a:p>
        </p:txBody>
      </p:sp>
    </p:spTree>
    <p:extLst>
      <p:ext uri="{BB962C8B-B14F-4D97-AF65-F5344CB8AC3E}">
        <p14:creationId xmlns:p14="http://schemas.microsoft.com/office/powerpoint/2010/main" val="3372878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8B652C-2BB8-4A06-9C74-596F0532EEA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9F9D6-382A-4C21-BE39-54F6EE58AB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1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C4560-0C5C-4A47-98AF-16831852952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36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64CBA-BDA3-49C0-88ED-A108EB133BF9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5-50</a:t>
            </a:r>
          </a:p>
        </p:txBody>
      </p:sp>
    </p:spTree>
    <p:extLst>
      <p:ext uri="{BB962C8B-B14F-4D97-AF65-F5344CB8AC3E}">
        <p14:creationId xmlns:p14="http://schemas.microsoft.com/office/powerpoint/2010/main" val="3680402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9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5-52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CAD9B-36CA-4328-8321-F0497445713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52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D272-7B07-4C3B-81FF-04F9E84B752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6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622C6-564B-4295-98C2-06F719A1925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814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79378-740D-42FC-A74F-627983621D0A}" type="slidenum">
              <a:rPr lang="en-US" smtClean="0">
                <a:cs typeface="Arial" charset="0"/>
              </a:rPr>
              <a:pPr/>
              <a:t>62</a:t>
            </a:fld>
            <a:endParaRPr lang="en-US" smtClean="0">
              <a:cs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5-56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7265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223B3-A630-4250-A470-54E1B9630E0B}" type="slidenum">
              <a:rPr lang="en-US" smtClean="0">
                <a:cs typeface="Arial" charset="0"/>
              </a:rPr>
              <a:pPr/>
              <a:t>63</a:t>
            </a:fld>
            <a:endParaRPr lang="en-US" smtClean="0">
              <a:cs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5-57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2279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9E39A-9BE5-4118-A6C3-AD7D7B8C1D5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4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6F1C-348E-435F-BB4C-579C5E4FB4D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8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9F9D6-382A-4C21-BE39-54F6EE58AB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8DC03-E346-4668-985C-4B35E3A4E5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488EF-4254-485B-97C1-ED2B44E87D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9DA8C-4275-4FA8-97FD-0E8A7EFCA3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0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j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2014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A844-21D6-4BB0-A4D8-DE568CA7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BDF-D14C-4B48-8858-D0E278335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5061-EE97-4E6C-8BEB-2B2C912F6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E370-AB27-4118-A592-41616DCF4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0"/>
            <a:ext cx="274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585788"/>
            <a:ext cx="34766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34685"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41617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450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5FDF-9F97-4256-9BB2-6BBE36F5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AF72-4939-4DDC-BAFA-FEC9C374D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03E5-D099-40EB-8FEC-0589EA18D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53708-6F9B-4BE8-A0C6-388012EDC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7E24-D763-4617-AB1B-79839D4AC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CF8E-2DD4-4C98-B151-56305E9B1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BFA3-D32B-477E-A2DF-03F5C350C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54E8-9912-42A5-9788-1803D7A14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5: Local Area Networks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0ED4EB1-EB70-434F-8B7B-76D14E669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  <p:sldLayoutId id="2147483732" r:id="rId13"/>
    <p:sldLayoutId id="2147483745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smtClean="0"/>
              <a:t>Chapter 5</a:t>
            </a:r>
            <a:br>
              <a:rPr lang="en-US" sz="6000" smtClean="0"/>
            </a:br>
            <a:r>
              <a:rPr lang="en-US" smtClean="0"/>
              <a:t>Local Area Networks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Advantages and Disadvantages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LANs enable people to work together</a:t>
            </a:r>
          </a:p>
          <a:p>
            <a:r>
              <a:rPr lang="en-US" sz="2800" dirty="0" smtClean="0"/>
              <a:t>Sharing networked software can reduce costs</a:t>
            </a:r>
          </a:p>
          <a:p>
            <a:r>
              <a:rPr lang="en-US" sz="2800" dirty="0" smtClean="0"/>
              <a:t>Sharing data on a LAN can increase productivity</a:t>
            </a:r>
          </a:p>
          <a:p>
            <a:r>
              <a:rPr lang="en-US" sz="2800" dirty="0" smtClean="0"/>
              <a:t>Sharing networked hardware can reduce costs</a:t>
            </a:r>
          </a:p>
          <a:p>
            <a:r>
              <a:rPr lang="en-US" sz="2800" dirty="0" smtClean="0"/>
              <a:t>Sharing an Internet connection can be cost-effective and convenient</a:t>
            </a:r>
          </a:p>
          <a:p>
            <a:r>
              <a:rPr lang="en-US" sz="2800" dirty="0" smtClean="0"/>
              <a:t>Sharing networked hardware can provide access to a wide range of services and specialized peripheral devices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2D432A-6B76-4FAA-B8E5-135B86AF45F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 Advantages and Disadvantages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One disadvantage of LANs is that when a network malfunctions, all the resources you’re accustomed to accessing are unavailable until the network is repaired</a:t>
            </a:r>
          </a:p>
          <a:p>
            <a:r>
              <a:rPr lang="en-US" sz="2800" dirty="0" smtClean="0"/>
              <a:t>LANs are vulnerable to unauthorized access</a:t>
            </a:r>
          </a:p>
          <a:p>
            <a:r>
              <a:rPr lang="en-US" sz="2800" dirty="0" smtClean="0"/>
              <a:t>LANs are vulnerable to malicious code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2429E9-F3B7-4500-8D36-3F6E1CC1D4E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Devices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Each connection point on a network is a node</a:t>
            </a:r>
          </a:p>
          <a:p>
            <a:r>
              <a:rPr lang="en-US" sz="2400" dirty="0" smtClean="0"/>
              <a:t>To connect to a LAN, a computer requires network circuitry, sometimes referred to as a network interface card (NIC)</a:t>
            </a:r>
          </a:p>
          <a:p>
            <a:r>
              <a:rPr lang="en-US" sz="2400" dirty="0" smtClean="0"/>
              <a:t>A networked peripheral, or network-enabled peripheral, is any device that contains network circuitry to directly connect to a network</a:t>
            </a:r>
          </a:p>
          <a:p>
            <a:r>
              <a:rPr lang="en-US" sz="2400" dirty="0" smtClean="0"/>
              <a:t>A storage device that directly connects to a network is called network attached storage (NAS)</a:t>
            </a:r>
          </a:p>
          <a:p>
            <a:r>
              <a:rPr lang="en-US" sz="2400" dirty="0" smtClean="0"/>
              <a:t>A network device, or network appliance, is any electronic device that broadcasts network data, boosts signals, or routes data to its destination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83D2DF-F9C2-4455-A2A8-E16690C14964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Devices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CC416E-1501-48E9-9973-0F2E65BB8044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91" y="2233365"/>
            <a:ext cx="5707317" cy="3170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Links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communications channel, or link, is a physical path or frequency for signal transmissions</a:t>
            </a:r>
          </a:p>
          <a:p>
            <a:r>
              <a:rPr lang="en-US" sz="2800" dirty="0" smtClean="0"/>
              <a:t>Bandwidth is the transmission capacity of a communications channel</a:t>
            </a:r>
          </a:p>
          <a:p>
            <a:pPr lvl="1"/>
            <a:r>
              <a:rPr lang="en-US" sz="2400" dirty="0" smtClean="0"/>
              <a:t>Broadband</a:t>
            </a:r>
          </a:p>
          <a:p>
            <a:pPr lvl="1"/>
            <a:r>
              <a:rPr lang="en-US" sz="2400" dirty="0" smtClean="0"/>
              <a:t>Narrowband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345F2-AE78-47C9-879D-6EDAB1105BE7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82" y="4501455"/>
            <a:ext cx="5560976" cy="136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Protocols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Rules for efficiently transmitting data from one network node to another:</a:t>
            </a:r>
          </a:p>
          <a:p>
            <a:pPr lvl="1"/>
            <a:r>
              <a:rPr lang="en-US" sz="2400" smtClean="0"/>
              <a:t>Divide messages into packets</a:t>
            </a:r>
          </a:p>
          <a:p>
            <a:pPr lvl="1"/>
            <a:r>
              <a:rPr lang="en-US" sz="2400" smtClean="0"/>
              <a:t>Affix addresses to packets</a:t>
            </a:r>
          </a:p>
          <a:p>
            <a:pPr lvl="1"/>
            <a:r>
              <a:rPr lang="en-US" sz="2400" smtClean="0"/>
              <a:t>Initiate transmission</a:t>
            </a:r>
          </a:p>
          <a:p>
            <a:pPr lvl="1"/>
            <a:r>
              <a:rPr lang="en-US" sz="2400" smtClean="0"/>
              <a:t>Regulate flow of data</a:t>
            </a:r>
          </a:p>
          <a:p>
            <a:pPr lvl="1"/>
            <a:r>
              <a:rPr lang="en-US" sz="2400" smtClean="0"/>
              <a:t>Check for transmission errors</a:t>
            </a:r>
          </a:p>
          <a:p>
            <a:pPr lvl="1"/>
            <a:r>
              <a:rPr lang="en-US" sz="2400" smtClean="0"/>
              <a:t>Acknowledge receipt of transmitted data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492ED1-F828-465E-A253-A8E800C891D0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Protocols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 packet is a “parcel” of data that is sent across a computer network</a:t>
            </a:r>
          </a:p>
          <a:p>
            <a:pPr lvl="1"/>
            <a:r>
              <a:rPr lang="en-US" smtClean="0"/>
              <a:t>Circuit-switching technology vs. packet switching technology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5DBC7E-AED8-468F-8079-E24BC210719F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653198"/>
            <a:ext cx="4298950" cy="4331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Communications Protocols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Every packet that travels over a network includes the address of its destination device</a:t>
            </a:r>
          </a:p>
          <a:p>
            <a:r>
              <a:rPr lang="en-US" sz="2800" dirty="0" smtClean="0"/>
              <a:t>A MAC address is a unique number assigned to a network interface card when it is manufactured</a:t>
            </a:r>
          </a:p>
          <a:p>
            <a:r>
              <a:rPr lang="en-US" sz="2800" dirty="0" smtClean="0"/>
              <a:t>An IP address is a series of numbers used to identify a network device</a:t>
            </a:r>
          </a:p>
          <a:p>
            <a:r>
              <a:rPr lang="en-US" sz="2800" dirty="0" smtClean="0"/>
              <a:t>IP addresses can be obtained through DHCP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F23E50-F77A-4667-BFC1-23B05853682E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Wired and Wireless Technologies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idx="1"/>
          </p:nvPr>
        </p:nvSpPr>
        <p:spPr>
          <a:xfrm>
            <a:off x="393700" y="1698625"/>
            <a:ext cx="8750300" cy="4614863"/>
          </a:xfrm>
        </p:spPr>
        <p:txBody>
          <a:bodyPr/>
          <a:lstStyle/>
          <a:p>
            <a:r>
              <a:rPr lang="en-US" sz="2800" smtClean="0"/>
              <a:t>Wired Basics</a:t>
            </a:r>
          </a:p>
          <a:p>
            <a:r>
              <a:rPr lang="en-US" sz="2800" smtClean="0"/>
              <a:t>Ethernet</a:t>
            </a:r>
          </a:p>
          <a:p>
            <a:r>
              <a:rPr lang="en-US" sz="2800" smtClean="0"/>
              <a:t>Wireless Basics</a:t>
            </a:r>
          </a:p>
          <a:p>
            <a:r>
              <a:rPr lang="en-US" sz="2800" smtClean="0"/>
              <a:t>Bluetooth</a:t>
            </a:r>
          </a:p>
          <a:p>
            <a:r>
              <a:rPr lang="en-US" sz="2800" smtClean="0"/>
              <a:t>Wi-Fi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37A002-EDA2-4214-B739-FD855BB7C9EE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3700" y="1525368"/>
            <a:ext cx="8750300" cy="461486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052200</a:t>
            </a:r>
            <a:r>
              <a:rPr lang="en-US" sz="2400" dirty="0" smtClean="0"/>
              <a:t> Suppose your friend has a home office and usually does most work on a desktop computer.  Your friend also has a </a:t>
            </a:r>
            <a:r>
              <a:rPr lang="en-US" sz="2400" dirty="0" err="1" smtClean="0"/>
              <a:t>smartphone</a:t>
            </a:r>
            <a:r>
              <a:rPr lang="en-US" sz="2400" dirty="0" smtClean="0"/>
              <a:t> and tablet computer that could benefit from Internet access.  What kind of network would you recommend?</a:t>
            </a:r>
          </a:p>
          <a:p>
            <a:pPr lvl="1">
              <a:defRPr/>
            </a:pPr>
            <a:r>
              <a:rPr lang="en-US" sz="2400" dirty="0" smtClean="0"/>
              <a:t>A.  A network that has a wireless router that provides wireless and wired connections as well as Internet access</a:t>
            </a:r>
          </a:p>
          <a:p>
            <a:pPr lvl="1">
              <a:defRPr/>
            </a:pPr>
            <a:r>
              <a:rPr lang="en-US" sz="2400" dirty="0" smtClean="0"/>
              <a:t>B.  A cloud network that can be accessed from a bridge device</a:t>
            </a:r>
          </a:p>
          <a:p>
            <a:pPr lvl="1">
              <a:defRPr/>
            </a:pPr>
            <a:r>
              <a:rPr lang="en-US" sz="2400" dirty="0" smtClean="0"/>
              <a:t>C.  A file server</a:t>
            </a:r>
          </a:p>
          <a:p>
            <a:pPr lvl="1">
              <a:defRPr/>
            </a:pPr>
            <a:r>
              <a:rPr lang="en-US" sz="2400" dirty="0" smtClean="0"/>
              <a:t>D.  A 100 gigabit Ethernet network</a:t>
            </a:r>
            <a:endParaRPr lang="en-US" sz="2400" dirty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76DF5-2E30-4E43-B4AD-251E8BC202C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Section A: Network Building Blocks</a:t>
            </a:r>
          </a:p>
          <a:p>
            <a:r>
              <a:rPr lang="en-US" smtClean="0"/>
              <a:t>Section B: Wired and Wireless Technologies</a:t>
            </a:r>
          </a:p>
          <a:p>
            <a:r>
              <a:rPr lang="en-US" smtClean="0"/>
              <a:t>Section C: Network Setup</a:t>
            </a:r>
          </a:p>
          <a:p>
            <a:r>
              <a:rPr lang="en-US" smtClean="0"/>
              <a:t>Section D: Sharing Files</a:t>
            </a:r>
          </a:p>
          <a:p>
            <a:r>
              <a:rPr lang="en-US" smtClean="0"/>
              <a:t>Section E: Wireless Security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B797AD-E1A0-439A-9A23-0A6250273EAB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Wired Basics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314918" cy="4614863"/>
          </a:xfrm>
        </p:spPr>
        <p:txBody>
          <a:bodyPr/>
          <a:lstStyle/>
          <a:p>
            <a:r>
              <a:rPr lang="en-US" sz="2800" dirty="0" smtClean="0"/>
              <a:t>A wired network uses cables to connect network devices</a:t>
            </a:r>
          </a:p>
          <a:p>
            <a:r>
              <a:rPr lang="en-US" sz="2800" dirty="0" smtClean="0"/>
              <a:t>Wired networks are fast, secure, and simple to configure</a:t>
            </a:r>
          </a:p>
          <a:p>
            <a:r>
              <a:rPr lang="en-US" sz="2800" dirty="0" smtClean="0"/>
              <a:t>Wired connections are more secure than their wireless counterparts</a:t>
            </a:r>
          </a:p>
          <a:p>
            <a:r>
              <a:rPr lang="en-US" sz="2800" dirty="0" smtClean="0"/>
              <a:t>Devices tethered to cables have limited mobility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DC95B5-C648-4C96-9B0C-D1832D64BC15}" type="slidenum">
              <a:rPr lang="en-US">
                <a:cs typeface="Arial" charset="0"/>
              </a:rPr>
              <a:pPr/>
              <a:t>20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0" y="2006128"/>
            <a:ext cx="1725610" cy="321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406200"/>
            <a:ext cx="8750300" cy="4614863"/>
          </a:xfrm>
        </p:spPr>
        <p:txBody>
          <a:bodyPr/>
          <a:lstStyle/>
          <a:p>
            <a:r>
              <a:rPr lang="en-US" sz="2400" dirty="0" smtClean="0"/>
              <a:t>Ethernet is a wired network technology that is defined by IEEE 802.3 standards </a:t>
            </a:r>
          </a:p>
          <a:p>
            <a:r>
              <a:rPr lang="en-US" sz="2400" dirty="0" smtClean="0"/>
              <a:t>Simultaneously broadcasts data packets to all network devices</a:t>
            </a:r>
          </a:p>
          <a:p>
            <a:pPr lvl="1"/>
            <a:r>
              <a:rPr lang="en-US" sz="2000" dirty="0" smtClean="0"/>
              <a:t>Vary in speed from 10Mbps to 100Gbps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5943B6-F677-46F7-9CC2-7910E558ED11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23" y="3836728"/>
            <a:ext cx="5018293" cy="149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Ethernet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9" y="1792904"/>
            <a:ext cx="7084957" cy="15176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8" y="3710567"/>
            <a:ext cx="7101815" cy="1875950"/>
          </a:xfrm>
        </p:spPr>
      </p:pic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54E3B0-22F4-4242-ABC6-DC582FF29D60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Basics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</a:t>
            </a:r>
            <a:r>
              <a:rPr lang="en-US" sz="2800" dirty="0" smtClean="0"/>
              <a:t>ireless network technology transports data from one device to another without cables or wires</a:t>
            </a:r>
          </a:p>
          <a:p>
            <a:pPr lvl="1"/>
            <a:r>
              <a:rPr lang="en-US" sz="2400" dirty="0" smtClean="0"/>
              <a:t>RF signals</a:t>
            </a:r>
          </a:p>
          <a:p>
            <a:pPr lvl="2"/>
            <a:r>
              <a:rPr lang="en-US" sz="2000" dirty="0" smtClean="0"/>
              <a:t>Transceiver</a:t>
            </a:r>
          </a:p>
          <a:p>
            <a:pPr lvl="1"/>
            <a:r>
              <a:rPr lang="en-US" sz="2400" dirty="0" smtClean="0"/>
              <a:t>Microwaves</a:t>
            </a:r>
          </a:p>
          <a:p>
            <a:pPr lvl="1"/>
            <a:r>
              <a:rPr lang="en-US" sz="2400" dirty="0" smtClean="0"/>
              <a:t>Infrared light</a:t>
            </a:r>
          </a:p>
          <a:p>
            <a:r>
              <a:rPr lang="en-US" sz="2800" dirty="0" smtClean="0"/>
              <a:t>Slower than wired networks</a:t>
            </a:r>
          </a:p>
          <a:p>
            <a:r>
              <a:rPr lang="en-US" sz="2800" dirty="0" smtClean="0"/>
              <a:t>Security concerns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C3EFE4-3930-4532-A699-5F47656A742E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3" y="2416151"/>
            <a:ext cx="1414648" cy="3710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Bluetooth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Bluetooth is a short-range, wireless network technology designed to make its own connections between two devices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4D7EBC-58CD-4362-811E-637C5D6C1181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7" y="2885285"/>
            <a:ext cx="2560280" cy="3377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4" y="2885285"/>
            <a:ext cx="4959739" cy="338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Wi-Fi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Wi-Fi refers to a set of wireless networking technologies defined by IEEE 802.11 standards</a:t>
            </a:r>
          </a:p>
          <a:p>
            <a:pPr lvl="1"/>
            <a:r>
              <a:rPr lang="en-US" sz="2400" dirty="0" smtClean="0"/>
              <a:t>Wireless ad-hoc protocol</a:t>
            </a:r>
          </a:p>
          <a:p>
            <a:pPr lvl="1"/>
            <a:r>
              <a:rPr lang="en-US" sz="2400" dirty="0" smtClean="0"/>
              <a:t>Wireless infrastructure protocol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02873F-2BC6-47CA-9465-951BBA4055A3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Wi-Fi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27" y="1893976"/>
            <a:ext cx="4298950" cy="175972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27" y="3969254"/>
            <a:ext cx="4298950" cy="1781383"/>
          </a:xfrm>
        </p:spPr>
      </p:pic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44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41BE44-71BA-4DF8-96BC-77740CDD7F9F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Network Setup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Setup Overview</a:t>
            </a:r>
          </a:p>
          <a:p>
            <a:r>
              <a:rPr lang="en-US" sz="2800" smtClean="0"/>
              <a:t>Router Installation</a:t>
            </a:r>
          </a:p>
          <a:p>
            <a:r>
              <a:rPr lang="en-US" sz="2800" smtClean="0"/>
              <a:t>Router Configuration</a:t>
            </a:r>
          </a:p>
          <a:p>
            <a:r>
              <a:rPr lang="en-US" sz="2800" smtClean="0"/>
              <a:t>Internet Connection</a:t>
            </a:r>
          </a:p>
          <a:p>
            <a:r>
              <a:rPr lang="en-US" sz="2800" smtClean="0"/>
              <a:t>Device Connection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5AC6D1-27F4-4CEA-81DA-369F8421A993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052300</a:t>
            </a:r>
            <a:r>
              <a:rPr lang="en-US" sz="2800" dirty="0" smtClean="0"/>
              <a:t> When you’re setting up a wireless network, you see an option asking if you want to broadcast the network SSID. You should:</a:t>
            </a:r>
          </a:p>
          <a:p>
            <a:pPr lvl="1">
              <a:defRPr/>
            </a:pPr>
            <a:r>
              <a:rPr lang="en-US" sz="2400" dirty="0" smtClean="0"/>
              <a:t>A.  Change the default SSID and broadcast it.</a:t>
            </a:r>
          </a:p>
          <a:p>
            <a:pPr lvl="1">
              <a:defRPr/>
            </a:pPr>
            <a:r>
              <a:rPr lang="en-US" sz="2400" dirty="0" smtClean="0"/>
              <a:t>B.  Turn SSID broadcasting off so that hackers don’t know the network’s encryption key.</a:t>
            </a:r>
          </a:p>
          <a:p>
            <a:pPr lvl="1">
              <a:defRPr/>
            </a:pPr>
            <a:r>
              <a:rPr lang="en-US" sz="2400" dirty="0" smtClean="0"/>
              <a:t>C.  Make sure SSID is broadcasting so that your network is protected by strong encryption.</a:t>
            </a:r>
          </a:p>
          <a:p>
            <a:pPr lvl="1">
              <a:defRPr/>
            </a:pPr>
            <a:r>
              <a:rPr lang="en-US" sz="2400" dirty="0" smtClean="0"/>
              <a:t>D.  Activate SSID broadcasting or else the network devices won’t be able to send data to the router.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67482-DE9E-487E-90E5-5A8E53307E1D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Setup Overview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Plug in the router</a:t>
            </a:r>
          </a:p>
          <a:p>
            <a:r>
              <a:rPr lang="en-US" sz="2800" smtClean="0"/>
              <a:t>Connect the router to a computer </a:t>
            </a:r>
          </a:p>
          <a:p>
            <a:r>
              <a:rPr lang="en-US" sz="2800" smtClean="0"/>
              <a:t>Configure the router</a:t>
            </a:r>
          </a:p>
          <a:p>
            <a:r>
              <a:rPr lang="en-US" sz="2800" smtClean="0"/>
              <a:t>Access the router setup utility </a:t>
            </a:r>
          </a:p>
          <a:p>
            <a:r>
              <a:rPr lang="en-US" sz="2800" smtClean="0"/>
              <a:t>Create a new router password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DBAF3E-CCE2-4395-9AD1-A3037F4EAF1B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050100</a:t>
            </a:r>
            <a:r>
              <a:rPr lang="en-US" sz="2400" dirty="0" smtClean="0"/>
              <a:t> The networks typically installed by individuals in homes are classified as LANs.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050200</a:t>
            </a:r>
            <a:r>
              <a:rPr lang="en-US" sz="2400" dirty="0" smtClean="0"/>
              <a:t> High bandwidth networks, such as cable TV and DSL are referred to as broadband.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050300</a:t>
            </a:r>
            <a:r>
              <a:rPr lang="en-US" sz="2400" dirty="0" smtClean="0"/>
              <a:t> When you send an e-mail message over a network, it is chopped up into packets.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050400</a:t>
            </a:r>
            <a:r>
              <a:rPr lang="en-US" sz="2400" dirty="0" smtClean="0"/>
              <a:t> The IP address assigned to your computer on the Internet is derived from your computer’s MAC address.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050500</a:t>
            </a:r>
            <a:r>
              <a:rPr lang="en-US" sz="2400" dirty="0" smtClean="0"/>
              <a:t> Wired network connections can offer higher speeds than wireless connections. 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B09ABB-F621-4E2B-A2C9-12FF58994E8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Setup Overview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Enter an SSID for the network</a:t>
            </a:r>
          </a:p>
          <a:p>
            <a:r>
              <a:rPr lang="en-US" sz="2800" smtClean="0"/>
              <a:t>Activate WEP, WPA, or PSK and create an encryption key</a:t>
            </a:r>
          </a:p>
          <a:p>
            <a:r>
              <a:rPr lang="en-US" sz="2800" smtClean="0"/>
              <a:t>Connect an Internet access device</a:t>
            </a:r>
          </a:p>
          <a:p>
            <a:r>
              <a:rPr lang="en-US" sz="2800" smtClean="0"/>
              <a:t>Set up the wireless workstations </a:t>
            </a: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60AD6C-99D6-4654-AA11-8DC54E284265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Installation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 for a Wireless-N router that includes a Gigabit Ethernet switch</a:t>
            </a:r>
          </a:p>
          <a:p>
            <a:pPr lvl="1"/>
            <a:r>
              <a:rPr lang="en-US" sz="2400" dirty="0" smtClean="0"/>
              <a:t>Wired and wireless connections</a:t>
            </a:r>
          </a:p>
          <a:p>
            <a:r>
              <a:rPr lang="en-US" sz="2800" dirty="0" smtClean="0"/>
              <a:t>Make sure the number of Ethernet ports is sufficient for the number of wired devices that you intend to connect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A4956-6002-4769-B8FD-BD2754D6BAB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79" y="4479864"/>
            <a:ext cx="5079269" cy="12621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Installation</a:t>
            </a: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50DAF-7DA4-46D2-B3C9-C7E759EEAEC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8" y="1511300"/>
            <a:ext cx="5069924" cy="46148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Configuration</a:t>
            </a:r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930AD5-DB85-4368-91CC-65A9F786DC3C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  <p:sp>
        <p:nvSpPr>
          <p:cNvPr id="7885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Before using your network, you should adjust the router’s configuration settings to make sure your network is secure</a:t>
            </a:r>
          </a:p>
          <a:p>
            <a:pPr lvl="1"/>
            <a:r>
              <a:rPr lang="en-US" sz="2400" smtClean="0"/>
              <a:t>Stored in router’s EEPROM</a:t>
            </a:r>
          </a:p>
          <a:p>
            <a:pPr lvl="1"/>
            <a:r>
              <a:rPr lang="en-US" sz="2400" smtClean="0"/>
              <a:t>You must connect a computer to the router</a:t>
            </a:r>
          </a:p>
          <a:p>
            <a:pPr lvl="1"/>
            <a:r>
              <a:rPr lang="en-US" sz="2400" smtClean="0"/>
              <a:t>You can use your computer’s browser to access the router configuration utility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Configuration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748E4-370B-4BC3-8E6F-8E281C372A8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30" y="2257756"/>
            <a:ext cx="5652439" cy="3121951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Configuration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SSID (service set identifier) is the name of a wireless network</a:t>
            </a:r>
          </a:p>
          <a:p>
            <a:r>
              <a:rPr lang="en-US" sz="2800" dirty="0" smtClean="0"/>
              <a:t>Use the router configuration software to change the default SSID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437F95-1DE4-465F-A7F0-7DDFD6C66CB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16" y="3818731"/>
            <a:ext cx="5628049" cy="173170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Configuration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workstation requires a unique address for sending and receiving data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E140E5-E761-4D81-A701-8DFEBB54B61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3" y="2724497"/>
            <a:ext cx="5817073" cy="32378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Configuration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Wireless encryption scrambles the data transmitted between wireless devices and then unscrambles the data only on devices that have a valid encryption key</a:t>
            </a:r>
          </a:p>
          <a:p>
            <a:pPr lvl="1"/>
            <a:r>
              <a:rPr lang="en-US" sz="2400" dirty="0" smtClean="0"/>
              <a:t>WEP</a:t>
            </a:r>
          </a:p>
          <a:p>
            <a:pPr lvl="1"/>
            <a:r>
              <a:rPr lang="en-US" sz="2400" dirty="0" smtClean="0"/>
              <a:t>WPA</a:t>
            </a:r>
          </a:p>
          <a:p>
            <a:pPr lvl="1"/>
            <a:r>
              <a:rPr lang="en-US" sz="2400" dirty="0" smtClean="0"/>
              <a:t>PSK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903F30-FA7A-4F45-AC5F-01512AF3221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50" y="2883017"/>
            <a:ext cx="4912852" cy="33709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Connection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Your Internet service provider supplies a device called a modem that is designed to carry data to and from the Internet</a:t>
            </a:r>
          </a:p>
          <a:p>
            <a:pPr lvl="1"/>
            <a:r>
              <a:rPr lang="en-US" sz="2400" smtClean="0"/>
              <a:t>This device typically has a standard Ethernet port that can be connected to a router </a:t>
            </a:r>
          </a:p>
          <a:p>
            <a:pPr lvl="1"/>
            <a:r>
              <a:rPr lang="en-US" sz="2400" smtClean="0"/>
              <a:t>Most routers supply a WAN port designed for an Internet connection</a:t>
            </a:r>
          </a:p>
          <a:p>
            <a:pPr lvl="1"/>
            <a:r>
              <a:rPr lang="en-US" sz="2400" smtClean="0"/>
              <a:t>Plug a standard network cable into the router’s WAN port and connect the other end of the cable into the Internet modem</a:t>
            </a:r>
            <a:r>
              <a:rPr lang="en-US" smtClean="0"/>
              <a:t> 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62EF85-0AE9-4F48-82CD-56C38F493635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Connection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3" y="2007969"/>
            <a:ext cx="6288605" cy="17187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3" y="4315464"/>
            <a:ext cx="6288605" cy="968092"/>
          </a:xfrm>
        </p:spPr>
      </p:pic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3F1893-80F4-49D8-AE8C-70ADD4F9A3C4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050600</a:t>
            </a:r>
            <a:r>
              <a:rPr lang="en-US" sz="2800" dirty="0" smtClean="0"/>
              <a:t> The most popular type of wired connection is Ethernet. 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050700</a:t>
            </a:r>
            <a:r>
              <a:rPr lang="en-US" sz="2800" dirty="0" smtClean="0"/>
              <a:t> Network speeds are measured in megabytes and gigabytes. 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050800</a:t>
            </a:r>
            <a:r>
              <a:rPr lang="en-US" sz="2800" dirty="0" smtClean="0"/>
              <a:t> Many wireless connections use radio waves to transmit data. 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050900</a:t>
            </a:r>
            <a:r>
              <a:rPr lang="en-US" sz="2800" dirty="0" smtClean="0"/>
              <a:t> Bluetooth is a wireless technology used for WANs.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230D6-C692-4090-9F7F-0327A4F3370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Connection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Simply turn on any Windows computer with wireless capability and make sure that it is in range of your router</a:t>
            </a:r>
          </a:p>
        </p:txBody>
      </p:sp>
      <p:sp>
        <p:nvSpPr>
          <p:cNvPr id="870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D1F5B1-68D2-4515-8DF0-395E4E5F4A0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90" y="2490938"/>
            <a:ext cx="4977811" cy="36352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Connection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Macs automatically sense available networks and give you the option of connecting to them 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64EC44-B1F6-4516-A6EF-E705275E973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83" y="2455175"/>
            <a:ext cx="5676830" cy="379878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Connection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Any device that has Wi-Fi capability should be able to connect to your network 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A7314-262E-4790-96E7-F506F69F7573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05" y="2988713"/>
            <a:ext cx="5280488" cy="217682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Connection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81588-81CC-4153-BD04-4DA36BAE488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01" y="2212024"/>
            <a:ext cx="5756098" cy="321341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Sharing Files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File Sharing Basics</a:t>
            </a:r>
          </a:p>
          <a:p>
            <a:r>
              <a:rPr lang="en-US" sz="2800" smtClean="0"/>
              <a:t>Accessing Shared Files</a:t>
            </a:r>
          </a:p>
          <a:p>
            <a:r>
              <a:rPr lang="en-US" sz="2800" smtClean="0"/>
              <a:t>Sharing Your Files</a:t>
            </a:r>
          </a:p>
          <a:p>
            <a:r>
              <a:rPr lang="en-US" sz="2800" smtClean="0"/>
              <a:t>File Servers</a:t>
            </a:r>
          </a:p>
          <a:p>
            <a:r>
              <a:rPr lang="en-US" sz="2800" smtClean="0"/>
              <a:t>Network Troubleshooting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110C9F-0026-4C0C-93B8-51E06D55246D}" type="slidenum">
              <a:rPr lang="en-US">
                <a:cs typeface="Arial" charset="0"/>
              </a:rPr>
              <a:pPr/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052400</a:t>
            </a:r>
            <a:r>
              <a:rPr lang="en-US" sz="2800" dirty="0" smtClean="0"/>
              <a:t> There are many ways to share files among the computers on a network. Which one of the following is the LEAST secure way to share files?</a:t>
            </a:r>
          </a:p>
          <a:p>
            <a:pPr lvl="1">
              <a:defRPr/>
            </a:pPr>
            <a:r>
              <a:rPr lang="en-US" dirty="0" smtClean="0"/>
              <a:t>A.  Use a file server.</a:t>
            </a:r>
          </a:p>
          <a:p>
            <a:pPr lvl="1">
              <a:defRPr/>
            </a:pPr>
            <a:r>
              <a:rPr lang="en-US" dirty="0" smtClean="0"/>
              <a:t>B.  Activate file sharing for the root directory of all the computers in the network.</a:t>
            </a:r>
          </a:p>
          <a:p>
            <a:pPr lvl="1">
              <a:defRPr/>
            </a:pPr>
            <a:r>
              <a:rPr lang="en-US" dirty="0" smtClean="0"/>
              <a:t>C.  Designate specific folders on your computer as shared.</a:t>
            </a:r>
          </a:p>
          <a:p>
            <a:pPr lvl="1">
              <a:defRPr/>
            </a:pPr>
            <a:r>
              <a:rPr lang="en-US" dirty="0" smtClean="0"/>
              <a:t>D.  Put files you want to share in the Public folder.</a:t>
            </a:r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44E65-2AA0-47BD-8493-DABB8B145027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Sharing Basics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File sharing allows files containing documents, photos, music, and other data to be accessed from computers other than the one on which they are stored</a:t>
            </a:r>
          </a:p>
          <a:p>
            <a:r>
              <a:rPr lang="en-US" sz="2800" smtClean="0"/>
              <a:t>Once your network gives you access to other computers on the network, you can view a list of files stored there 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46288-9C30-4D60-9739-8BED454098BF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Accessing Shared Files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To see a list of devices on your network, you can use your operating system’s file management utility</a:t>
            </a:r>
          </a:p>
          <a:p>
            <a:r>
              <a:rPr lang="en-US" sz="2800" b="1" smtClean="0"/>
              <a:t>Network discovery </a:t>
            </a:r>
            <a:r>
              <a:rPr lang="en-US" sz="2800" smtClean="0"/>
              <a:t>is a setting that affects whether your computer can see other computers on a network, and whether your computer can be seen by others </a:t>
            </a: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EC7DE3-C6B6-413F-8766-5761262B354D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Accessing Shared Files</a:t>
            </a:r>
          </a:p>
        </p:txBody>
      </p:sp>
      <p:sp>
        <p:nvSpPr>
          <p:cNvPr id="983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A9CA1E-4A39-483B-AB1C-06FF5791322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56" y="1511300"/>
            <a:ext cx="5876787" cy="46148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Your Files</a:t>
            </a:r>
          </a:p>
        </p:txBody>
      </p:sp>
      <p:sp>
        <p:nvSpPr>
          <p:cNvPr id="993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304A8-423B-4E03-A004-FD2AF1BACF2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81" y="2346170"/>
            <a:ext cx="5658537" cy="29451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051000</a:t>
            </a:r>
            <a:r>
              <a:rPr lang="en-US" sz="2800" dirty="0" smtClean="0"/>
              <a:t> A wireless infrastructure network</a:t>
            </a:r>
            <a:r>
              <a:rPr lang="en-US" sz="2800" b="1" dirty="0" smtClean="0"/>
              <a:t> </a:t>
            </a:r>
            <a:r>
              <a:rPr lang="en-US" sz="2800" dirty="0" smtClean="0"/>
              <a:t>uses a centralized broadcasting device, such as a wireless access point or router.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051100</a:t>
            </a:r>
            <a:r>
              <a:rPr lang="en-US" sz="2800" dirty="0" smtClean="0"/>
              <a:t> Wireless connections are less secure than wired networks.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051200</a:t>
            </a:r>
            <a:r>
              <a:rPr lang="en-US" sz="2800" dirty="0" smtClean="0"/>
              <a:t> A hub can be used to extend a network by adding additional wired devices.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051300</a:t>
            </a:r>
            <a:r>
              <a:rPr lang="en-US" sz="2800" dirty="0" smtClean="0"/>
              <a:t> To configure a router, you usually have to start a browser and enter the router’s IP address. </a:t>
            </a:r>
            <a:endParaRPr lang="en-US" sz="2800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06B6E-17F2-40B8-AADE-1E67E6CA45A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Your Files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you activate file sharing, files in Public folders can be accessed by other network users</a:t>
            </a:r>
          </a:p>
          <a:p>
            <a:r>
              <a:rPr lang="en-US" sz="2400" dirty="0" smtClean="0"/>
              <a:t>You also can make specific files shareable</a:t>
            </a:r>
          </a:p>
          <a:p>
            <a:r>
              <a:rPr lang="en-US" sz="2400" dirty="0" smtClean="0"/>
              <a:t>If you want the convenience of sharing files, limit what you share and who you share it with:</a:t>
            </a:r>
          </a:p>
          <a:p>
            <a:pPr lvl="1"/>
            <a:r>
              <a:rPr lang="en-US" sz="2000" dirty="0" smtClean="0"/>
              <a:t>Assign permissions to files</a:t>
            </a:r>
          </a:p>
          <a:p>
            <a:pPr lvl="1"/>
            <a:r>
              <a:rPr lang="en-US" sz="2000" dirty="0" smtClean="0"/>
              <a:t>Limit sharing to specific people</a:t>
            </a:r>
          </a:p>
          <a:p>
            <a:pPr lvl="1"/>
            <a:r>
              <a:rPr lang="en-US" sz="2000" dirty="0" smtClean="0"/>
              <a:t>Remove sharing from files you no longer want to share</a:t>
            </a:r>
          </a:p>
          <a:p>
            <a:pPr lvl="1"/>
            <a:r>
              <a:rPr lang="en-US" sz="2000" dirty="0" smtClean="0"/>
              <a:t>Use a </a:t>
            </a:r>
            <a:r>
              <a:rPr lang="en-US" sz="2000" dirty="0" err="1" smtClean="0"/>
              <a:t>homegroup</a:t>
            </a:r>
            <a:r>
              <a:rPr lang="en-US" sz="2000" dirty="0" smtClean="0"/>
              <a:t> if your network is composed of Windows computers</a:t>
            </a:r>
          </a:p>
          <a:p>
            <a:pPr lvl="2"/>
            <a:r>
              <a:rPr lang="en-US" sz="2000" dirty="0" smtClean="0"/>
              <a:t>A </a:t>
            </a:r>
            <a:r>
              <a:rPr lang="en-US" sz="2000" dirty="0" err="1" smtClean="0"/>
              <a:t>homegroup</a:t>
            </a:r>
            <a:r>
              <a:rPr lang="en-US" sz="2000" dirty="0" smtClean="0"/>
              <a:t> is a collection of trusted Windows computers that automatically share files and folders </a:t>
            </a: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CE055-F798-4545-8F27-CB3BEE187F50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Your Files</a:t>
            </a:r>
          </a:p>
        </p:txBody>
      </p:sp>
      <p:sp>
        <p:nvSpPr>
          <p:cNvPr id="1013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F3059-0E65-47E7-B3D7-89B3849A448E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94" y="1791292"/>
            <a:ext cx="5719512" cy="405487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Your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5: Local Area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D75FDF-9F97-4256-9BB2-6BBE36F50F8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6" y="2471170"/>
            <a:ext cx="5634147" cy="2695122"/>
          </a:xfrm>
        </p:spPr>
      </p:pic>
    </p:spTree>
    <p:extLst>
      <p:ext uri="{BB962C8B-B14F-4D97-AF65-F5344CB8AC3E}">
        <p14:creationId xmlns:p14="http://schemas.microsoft.com/office/powerpoint/2010/main" val="4098999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Servers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file server is a computer whose primary purpose is to be a repository for files that can be accessed by network workstations</a:t>
            </a:r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C828F2-EBA5-4F50-9AE5-A890D3D04BA2}" type="slidenum">
              <a:rPr lang="en-US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5" y="3185772"/>
            <a:ext cx="5628049" cy="26890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Troubleshooting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4216400" cy="4614863"/>
          </a:xfrm>
        </p:spPr>
        <p:txBody>
          <a:bodyPr/>
          <a:lstStyle/>
          <a:p>
            <a:r>
              <a:rPr lang="en-US" sz="2800" dirty="0" smtClean="0"/>
              <a:t>Network problems can stem from a variety of sources</a:t>
            </a:r>
          </a:p>
          <a:p>
            <a:pPr lvl="1"/>
            <a:r>
              <a:rPr lang="en-US" sz="2400" dirty="0" smtClean="0"/>
              <a:t>Cables</a:t>
            </a:r>
          </a:p>
          <a:p>
            <a:pPr lvl="1"/>
            <a:r>
              <a:rPr lang="en-US" sz="2400" dirty="0" smtClean="0"/>
              <a:t>Security</a:t>
            </a:r>
          </a:p>
          <a:p>
            <a:pPr lvl="1"/>
            <a:r>
              <a:rPr lang="en-US" sz="2400" dirty="0" smtClean="0"/>
              <a:t>Interference</a:t>
            </a:r>
          </a:p>
          <a:p>
            <a:pPr lvl="1"/>
            <a:r>
              <a:rPr lang="en-US" sz="2400" dirty="0" smtClean="0"/>
              <a:t>Settings</a:t>
            </a:r>
          </a:p>
          <a:p>
            <a:pPr lvl="1"/>
            <a:r>
              <a:rPr lang="en-US" sz="2400" dirty="0" smtClean="0"/>
              <a:t>Switches</a:t>
            </a:r>
          </a:p>
          <a:p>
            <a:pPr lvl="1"/>
            <a:r>
              <a:rPr lang="en-US" sz="2400" dirty="0" smtClean="0"/>
              <a:t>Signal strength</a:t>
            </a:r>
          </a:p>
          <a:p>
            <a:pPr lvl="1"/>
            <a:r>
              <a:rPr lang="en-US" sz="2400" dirty="0" smtClean="0"/>
              <a:t>Network devices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A5001C-FE46-4AFD-B517-8653AE77F528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04" y="2429501"/>
            <a:ext cx="4891221" cy="352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Wireless Security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Wi-Fi Security</a:t>
            </a:r>
          </a:p>
          <a:p>
            <a:r>
              <a:rPr lang="en-US" sz="2800" smtClean="0"/>
              <a:t>Encryption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054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2CBBC-C52C-4ED5-896E-C41EABFA95B2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0752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052500</a:t>
            </a:r>
            <a:r>
              <a:rPr lang="en-US" sz="2800" dirty="0" smtClean="0"/>
              <a:t> How can you tell if someone is hacking your network?</a:t>
            </a:r>
          </a:p>
          <a:p>
            <a:pPr lvl="1"/>
            <a:r>
              <a:rPr lang="en-US" dirty="0" smtClean="0"/>
              <a:t>A.  Assign an IP address to each network device.</a:t>
            </a:r>
          </a:p>
          <a:p>
            <a:pPr lvl="1"/>
            <a:r>
              <a:rPr lang="en-US" dirty="0" smtClean="0"/>
              <a:t>B.  Scan your router for viruses that might have been left by hackers.</a:t>
            </a:r>
          </a:p>
          <a:p>
            <a:pPr lvl="1"/>
            <a:r>
              <a:rPr lang="en-US" dirty="0" smtClean="0"/>
              <a:t>C.  Set up your router software to maintain a log of network activity.</a:t>
            </a:r>
          </a:p>
          <a:p>
            <a:pPr lvl="1"/>
            <a:r>
              <a:rPr lang="en-US" dirty="0" smtClean="0"/>
              <a:t>D.  Disable the SSID.</a:t>
            </a:r>
          </a:p>
        </p:txBody>
      </p:sp>
      <p:sp>
        <p:nvSpPr>
          <p:cNvPr id="1075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C540A-5E76-4985-86B0-F4A7EE4FED56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Wi-Fi Security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5686726" cy="4614863"/>
          </a:xfrm>
        </p:spPr>
        <p:txBody>
          <a:bodyPr/>
          <a:lstStyle/>
          <a:p>
            <a:r>
              <a:rPr lang="en-US" sz="2800" dirty="0" smtClean="0"/>
              <a:t>Networks with wired or wireless connections are vulnerable to a variety of threats</a:t>
            </a:r>
          </a:p>
          <a:p>
            <a:r>
              <a:rPr lang="en-US" sz="2800" dirty="0" smtClean="0"/>
              <a:t>Wireless signals are broadcast through the air; and like the signals from a radio station, they can be picked up by any device equipped with a receiver tuned to the right frequency</a:t>
            </a:r>
          </a:p>
        </p:txBody>
      </p:sp>
      <p:sp>
        <p:nvSpPr>
          <p:cNvPr id="1095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095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5BC8D1-99D5-4EB3-B7EC-02DF207D538B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72" y="1674812"/>
            <a:ext cx="1914634" cy="417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Wi-Fi Security</a:t>
            </a:r>
          </a:p>
        </p:txBody>
      </p:sp>
      <p:sp>
        <p:nvSpPr>
          <p:cNvPr id="1116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470457-92E0-4806-A9F4-00A1534E2856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94" y="2242512"/>
            <a:ext cx="5719512" cy="3152439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Wi-Fi Security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Your network router maintains a list of clients that are accessing your network using wired or wireless connections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637380-C2DE-4523-AF0C-9F3D3D6BB16D}" type="slidenum">
              <a:rPr lang="en-US"/>
              <a:pPr>
                <a:defRPr/>
              </a:pPr>
              <a:t>59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3" y="2509594"/>
            <a:ext cx="5036005" cy="3616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051400</a:t>
            </a:r>
            <a:r>
              <a:rPr lang="en-US" sz="2800" dirty="0" smtClean="0"/>
              <a:t> A </a:t>
            </a:r>
            <a:r>
              <a:rPr lang="en-US" sz="2800" dirty="0" err="1" smtClean="0"/>
              <a:t>homegroup</a:t>
            </a:r>
            <a:r>
              <a:rPr lang="en-US" sz="2800" dirty="0" smtClean="0"/>
              <a:t> is a temporary network of handheld computers.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051500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key encryption uses a public key to encrypt messages, but a private key is required to decrypt messages</a:t>
            </a:r>
            <a:r>
              <a:rPr lang="en-US" sz="2800" dirty="0" smtClean="0"/>
              <a:t>. 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06B6E-17F2-40B8-AADE-1E67E6CA45A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Encryption transforms a message so that its contents are hidden from unauthorized readers</a:t>
            </a:r>
          </a:p>
          <a:p>
            <a:pPr lvl="1"/>
            <a:r>
              <a:rPr lang="en-US" sz="2400" smtClean="0"/>
              <a:t>Plaintext has not yet been encrypted</a:t>
            </a:r>
          </a:p>
          <a:p>
            <a:pPr lvl="1"/>
            <a:r>
              <a:rPr lang="en-US" sz="2400" smtClean="0"/>
              <a:t>An encrypted message is referred to as ciphertext</a:t>
            </a:r>
          </a:p>
          <a:p>
            <a:r>
              <a:rPr lang="en-US" sz="2800" smtClean="0"/>
              <a:t>Decryption is the opposite of encryption</a:t>
            </a:r>
          </a:p>
          <a:p>
            <a:pPr lvl="1"/>
            <a:r>
              <a:rPr lang="en-US" sz="2400" smtClean="0"/>
              <a:t>Cryptographic algorithm</a:t>
            </a:r>
          </a:p>
          <a:p>
            <a:pPr lvl="1"/>
            <a:r>
              <a:rPr lang="en-US" sz="2400" smtClean="0"/>
              <a:t>Cryptographic key</a:t>
            </a:r>
          </a:p>
        </p:txBody>
      </p:sp>
      <p:sp>
        <p:nvSpPr>
          <p:cNvPr id="1136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136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F915C8-4B58-4425-ABD0-59FF3C97BBC3}" type="slidenum">
              <a:rPr lang="en-US">
                <a:cs typeface="Arial" charset="0"/>
              </a:rPr>
              <a:pPr/>
              <a:t>60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2746375"/>
          </a:xfrm>
        </p:spPr>
        <p:txBody>
          <a:bodyPr/>
          <a:lstStyle/>
          <a:p>
            <a:r>
              <a:rPr lang="en-US" sz="2800" smtClean="0"/>
              <a:t>Weak vs. strong encryption</a:t>
            </a:r>
          </a:p>
          <a:p>
            <a:r>
              <a:rPr lang="en-US" sz="2800" smtClean="0"/>
              <a:t>AES (Advanced Encryption Standard)</a:t>
            </a:r>
          </a:p>
          <a:p>
            <a:r>
              <a:rPr lang="en-US" sz="2800" smtClean="0"/>
              <a:t>Encryption methods can be broken by the use of expensive, specialized, code-breaking computers</a:t>
            </a: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888FE4-8E1E-4318-BE7A-123841041B06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Public key encryption (PKE) eliminates key-distribution problem, by using one key to encrypt a message and another key to decrypt the message</a:t>
            </a:r>
          </a:p>
        </p:txBody>
      </p:sp>
      <p:sp>
        <p:nvSpPr>
          <p:cNvPr id="1177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84FCFD-117C-4496-90B7-B5DFF3F09F89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20" y="2998726"/>
            <a:ext cx="5853659" cy="321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personal computer users want to encrypt e-mail or other documents, they turn to public key encryption software such as PGP (Pretty Good Privacy), </a:t>
            </a:r>
            <a:r>
              <a:rPr lang="en-US" sz="2800" dirty="0" err="1" smtClean="0"/>
              <a:t>GnuPG</a:t>
            </a:r>
            <a:r>
              <a:rPr lang="en-US" sz="2800" dirty="0" smtClean="0"/>
              <a:t>, or </a:t>
            </a:r>
            <a:r>
              <a:rPr lang="en-US" sz="2800" dirty="0" err="1" smtClean="0"/>
              <a:t>AxCrypt</a:t>
            </a:r>
            <a:endParaRPr lang="en-US" sz="2800" dirty="0" smtClean="0"/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EC5C5B-A304-4D44-A512-A1FC064EB24C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6" y="3818731"/>
            <a:ext cx="5634147" cy="163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053100</a:t>
            </a:r>
            <a:r>
              <a:rPr lang="en-US" sz="2800" dirty="0" smtClean="0"/>
              <a:t> Do you worry about behavioral tracking based on your Internet use?</a:t>
            </a:r>
          </a:p>
          <a:p>
            <a:pPr lvl="1">
              <a:defRPr/>
            </a:pPr>
            <a:r>
              <a:rPr lang="en-US" sz="2400" dirty="0" smtClean="0"/>
              <a:t>A. Yes		B. No		C. Not sure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053200</a:t>
            </a:r>
            <a:r>
              <a:rPr lang="en-US" sz="2800" dirty="0" smtClean="0"/>
              <a:t> Do you have a device that can track your physical location?</a:t>
            </a:r>
          </a:p>
          <a:p>
            <a:pPr lvl="1">
              <a:defRPr/>
            </a:pPr>
            <a:r>
              <a:rPr lang="en-US" sz="2400" dirty="0" smtClean="0"/>
              <a:t>A. Yes		B. No		C. Not sure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053300</a:t>
            </a:r>
            <a:r>
              <a:rPr lang="en-US" sz="2800" dirty="0" smtClean="0"/>
              <a:t> Do you support efforts to institute Do Not Track?</a:t>
            </a:r>
          </a:p>
          <a:p>
            <a:pPr lvl="1">
              <a:defRPr/>
            </a:pPr>
            <a:r>
              <a:rPr lang="en-US" sz="2400" dirty="0" smtClean="0"/>
              <a:t>A. Yes		B. No		C. Not sure</a:t>
            </a:r>
          </a:p>
        </p:txBody>
      </p:sp>
      <p:sp>
        <p:nvSpPr>
          <p:cNvPr id="1218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5DCB14-89CF-4B34-B460-13E496D853E1}" type="slidenum">
              <a:rPr lang="en-US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smtClean="0"/>
              <a:t>Chapter 5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Network Building Blocks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Classifications</a:t>
            </a:r>
          </a:p>
          <a:p>
            <a:r>
              <a:rPr lang="en-US" smtClean="0"/>
              <a:t>LAN Advantages and Disadvantages</a:t>
            </a:r>
          </a:p>
          <a:p>
            <a:r>
              <a:rPr lang="en-US" smtClean="0"/>
              <a:t>Network Devices</a:t>
            </a:r>
          </a:p>
          <a:p>
            <a:r>
              <a:rPr lang="en-US" smtClean="0"/>
              <a:t>Network Links</a:t>
            </a:r>
          </a:p>
          <a:p>
            <a:r>
              <a:rPr lang="en-US" smtClean="0"/>
              <a:t>Communications Protocols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7F33A7-A4A1-4903-996F-E26783CADFD9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052100</a:t>
            </a:r>
            <a:r>
              <a:rPr lang="en-US" sz="2800" dirty="0" smtClean="0"/>
              <a:t> Networks come in many sizes and use many different technologies, yet they all need to communicate with each other. What is the key to network intercommunication?</a:t>
            </a:r>
          </a:p>
          <a:p>
            <a:pPr lvl="1">
              <a:defRPr/>
            </a:pPr>
            <a:r>
              <a:rPr lang="en-US" dirty="0" smtClean="0"/>
              <a:t>A.  Circuit switching</a:t>
            </a:r>
          </a:p>
          <a:p>
            <a:pPr lvl="1">
              <a:defRPr/>
            </a:pPr>
            <a:r>
              <a:rPr lang="en-US" dirty="0" smtClean="0"/>
              <a:t>B.  Network protocols</a:t>
            </a:r>
          </a:p>
          <a:p>
            <a:pPr lvl="1">
              <a:defRPr/>
            </a:pPr>
            <a:r>
              <a:rPr lang="en-US" dirty="0" smtClean="0"/>
              <a:t>C.  Network topology</a:t>
            </a:r>
          </a:p>
          <a:p>
            <a:pPr lvl="1">
              <a:defRPr/>
            </a:pPr>
            <a:r>
              <a:rPr lang="en-US" dirty="0" smtClean="0"/>
              <a:t>D.  Peer-to-peer technology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CDA92D-93EA-4BF0-B3F0-081E3631350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Network Classifications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Personal Area Network (PAN) – interconnection of personal digital devices or consumer electronics</a:t>
            </a:r>
          </a:p>
          <a:p>
            <a:r>
              <a:rPr lang="en-US" sz="2800" dirty="0" smtClean="0"/>
              <a:t>Local Area Network (LAN) – connects computers in a limited geographical area</a:t>
            </a:r>
          </a:p>
          <a:p>
            <a:r>
              <a:rPr lang="en-US" sz="2800" dirty="0" smtClean="0"/>
              <a:t>Metropolitan Area Network (MAN) – public high-speed network with range of about 50 miles</a:t>
            </a:r>
          </a:p>
          <a:p>
            <a:r>
              <a:rPr lang="en-US" sz="2800" dirty="0" smtClean="0"/>
              <a:t>Wide Area Network (WAN) – covers a large geographical area and typically consists of several smaller networks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5: Local Area Networks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4D5F7A-975A-424A-8066-1328A2FCFAC1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2618</Words>
  <Application>Microsoft Office PowerPoint</Application>
  <PresentationFormat>On-screen Show (4:3)</PresentationFormat>
  <Paragraphs>471</Paragraphs>
  <Slides>65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Arial Narrow</vt:lpstr>
      <vt:lpstr>Wingdings</vt:lpstr>
      <vt:lpstr>Wingdings 2</vt:lpstr>
      <vt:lpstr>1_np10</vt:lpstr>
      <vt:lpstr>Chapter 5 Local Area Networks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Network Building Blocks</vt:lpstr>
      <vt:lpstr>Question</vt:lpstr>
      <vt:lpstr>Network Classifications</vt:lpstr>
      <vt:lpstr>LAN Advantages and Disadvantages</vt:lpstr>
      <vt:lpstr>LAN Advantages and Disadvantages</vt:lpstr>
      <vt:lpstr>Network Devices</vt:lpstr>
      <vt:lpstr>Network Devices</vt:lpstr>
      <vt:lpstr>Network Links</vt:lpstr>
      <vt:lpstr>Communications Protocols</vt:lpstr>
      <vt:lpstr>Communications Protocols</vt:lpstr>
      <vt:lpstr>Communications Protocols</vt:lpstr>
      <vt:lpstr>Section B: Wired and Wireless Technologies</vt:lpstr>
      <vt:lpstr>Question</vt:lpstr>
      <vt:lpstr>Wired Basics</vt:lpstr>
      <vt:lpstr>Ethernet</vt:lpstr>
      <vt:lpstr>Ethernet</vt:lpstr>
      <vt:lpstr>Wireless Basics</vt:lpstr>
      <vt:lpstr>Bluetooth</vt:lpstr>
      <vt:lpstr>Wi-Fi</vt:lpstr>
      <vt:lpstr>Wi-Fi</vt:lpstr>
      <vt:lpstr>Section C: Network Setup</vt:lpstr>
      <vt:lpstr>Question</vt:lpstr>
      <vt:lpstr>Setup Overview</vt:lpstr>
      <vt:lpstr>Setup Overview</vt:lpstr>
      <vt:lpstr>Router Installation</vt:lpstr>
      <vt:lpstr>Router Installation</vt:lpstr>
      <vt:lpstr>Router Configuration</vt:lpstr>
      <vt:lpstr>Router Configuration</vt:lpstr>
      <vt:lpstr>Router Configuration</vt:lpstr>
      <vt:lpstr>Router Configuration</vt:lpstr>
      <vt:lpstr>Router Configuration</vt:lpstr>
      <vt:lpstr>Internet Connection</vt:lpstr>
      <vt:lpstr>Internet Connection</vt:lpstr>
      <vt:lpstr>Device Connection</vt:lpstr>
      <vt:lpstr>Device Connection</vt:lpstr>
      <vt:lpstr>Device Connection</vt:lpstr>
      <vt:lpstr>Device Connection</vt:lpstr>
      <vt:lpstr>Section D: Sharing Files</vt:lpstr>
      <vt:lpstr>Question</vt:lpstr>
      <vt:lpstr>File Sharing Basics</vt:lpstr>
      <vt:lpstr>Accessing Shared Files</vt:lpstr>
      <vt:lpstr>Accessing Shared Files</vt:lpstr>
      <vt:lpstr>Sharing Your Files</vt:lpstr>
      <vt:lpstr>Sharing Your Files</vt:lpstr>
      <vt:lpstr>Sharing Your Files</vt:lpstr>
      <vt:lpstr>Sharing Your Files</vt:lpstr>
      <vt:lpstr>File Servers</vt:lpstr>
      <vt:lpstr>Network Troubleshooting</vt:lpstr>
      <vt:lpstr>Section E: Wireless Security</vt:lpstr>
      <vt:lpstr>Question</vt:lpstr>
      <vt:lpstr>Wi-Fi Security</vt:lpstr>
      <vt:lpstr>Wi-Fi Security</vt:lpstr>
      <vt:lpstr>Wi-Fi Security</vt:lpstr>
      <vt:lpstr>Encryption</vt:lpstr>
      <vt:lpstr>Encryption</vt:lpstr>
      <vt:lpstr>Encryption</vt:lpstr>
      <vt:lpstr>Encryption</vt:lpstr>
      <vt:lpstr>What Do You Think?</vt:lpstr>
      <vt:lpstr>Chapter 5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113</cp:revision>
  <dcterms:created xsi:type="dcterms:W3CDTF">2005-11-03T21:37:40Z</dcterms:created>
  <dcterms:modified xsi:type="dcterms:W3CDTF">2013-02-04T20:07:37Z</dcterms:modified>
</cp:coreProperties>
</file>