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67"/>
  </p:notesMasterIdLst>
  <p:handoutMasterIdLst>
    <p:handoutMasterId r:id="rId68"/>
  </p:handoutMasterIdLst>
  <p:sldIdLst>
    <p:sldId id="256" r:id="rId2"/>
    <p:sldId id="257" r:id="rId3"/>
    <p:sldId id="362" r:id="rId4"/>
    <p:sldId id="363" r:id="rId5"/>
    <p:sldId id="364" r:id="rId6"/>
    <p:sldId id="365" r:id="rId7"/>
    <p:sldId id="269" r:id="rId8"/>
    <p:sldId id="366" r:id="rId9"/>
    <p:sldId id="273" r:id="rId10"/>
    <p:sldId id="314" r:id="rId11"/>
    <p:sldId id="315" r:id="rId12"/>
    <p:sldId id="316" r:id="rId13"/>
    <p:sldId id="318" r:id="rId14"/>
    <p:sldId id="319" r:id="rId15"/>
    <p:sldId id="360" r:id="rId16"/>
    <p:sldId id="376" r:id="rId17"/>
    <p:sldId id="320" r:id="rId18"/>
    <p:sldId id="377" r:id="rId19"/>
    <p:sldId id="321" r:id="rId20"/>
    <p:sldId id="378" r:id="rId21"/>
    <p:sldId id="258" r:id="rId22"/>
    <p:sldId id="367" r:id="rId23"/>
    <p:sldId id="322" r:id="rId24"/>
    <p:sldId id="323" r:id="rId25"/>
    <p:sldId id="335" r:id="rId26"/>
    <p:sldId id="383" r:id="rId27"/>
    <p:sldId id="324" r:id="rId28"/>
    <p:sldId id="325" r:id="rId29"/>
    <p:sldId id="328" r:id="rId30"/>
    <p:sldId id="329" r:id="rId31"/>
    <p:sldId id="338" r:id="rId32"/>
    <p:sldId id="313" r:id="rId33"/>
    <p:sldId id="368" r:id="rId34"/>
    <p:sldId id="339" r:id="rId35"/>
    <p:sldId id="331" r:id="rId36"/>
    <p:sldId id="340" r:id="rId37"/>
    <p:sldId id="341" r:id="rId38"/>
    <p:sldId id="342" r:id="rId39"/>
    <p:sldId id="343" r:id="rId40"/>
    <p:sldId id="379" r:id="rId41"/>
    <p:sldId id="271" r:id="rId42"/>
    <p:sldId id="369" r:id="rId43"/>
    <p:sldId id="380" r:id="rId44"/>
    <p:sldId id="381" r:id="rId45"/>
    <p:sldId id="344" r:id="rId46"/>
    <p:sldId id="345" r:id="rId47"/>
    <p:sldId id="372" r:id="rId48"/>
    <p:sldId id="373" r:id="rId49"/>
    <p:sldId id="347" r:id="rId50"/>
    <p:sldId id="348" r:id="rId51"/>
    <p:sldId id="382" r:id="rId52"/>
    <p:sldId id="349" r:id="rId53"/>
    <p:sldId id="350" r:id="rId54"/>
    <p:sldId id="370" r:id="rId55"/>
    <p:sldId id="351" r:id="rId56"/>
    <p:sldId id="352" r:id="rId57"/>
    <p:sldId id="354" r:id="rId58"/>
    <p:sldId id="353" r:id="rId59"/>
    <p:sldId id="355" r:id="rId60"/>
    <p:sldId id="356" r:id="rId61"/>
    <p:sldId id="357" r:id="rId62"/>
    <p:sldId id="358" r:id="rId63"/>
    <p:sldId id="359" r:id="rId64"/>
    <p:sldId id="371" r:id="rId65"/>
    <p:sldId id="272" r:id="rId66"/>
  </p:sldIdLst>
  <p:sldSz cx="9144000" cy="6858000" type="screen4x3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D531"/>
    <a:srgbClr val="4EB2E5"/>
    <a:srgbClr val="FFCC66"/>
    <a:srgbClr val="EAEAEA"/>
    <a:srgbClr val="A50021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08" autoAdjust="0"/>
    <p:restoredTop sz="90057" autoAdjust="0"/>
  </p:normalViewPr>
  <p:slideViewPr>
    <p:cSldViewPr snapToGrid="0">
      <p:cViewPr varScale="1">
        <p:scale>
          <a:sx n="138" d="100"/>
          <a:sy n="138" d="100"/>
        </p:scale>
        <p:origin x="113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034DC-E44F-40D1-BB7F-0432641E1209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FDDED-19D8-4FD7-BFF3-3D32D9059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27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3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3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C6E1266-E607-4D92-A9B5-70AB69095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96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294F2F-0A76-42A1-A8E5-DED44DB6BF2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76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275C56-360B-4CDC-A29F-5145BA87A99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97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7569F4-5B9A-4141-8EE5-DEAB3510F3BA}" type="slidenum">
              <a:rPr lang="en-US" smtClean="0">
                <a:cs typeface="Arial" charset="0"/>
              </a:rPr>
              <a:pPr/>
              <a:t>11</a:t>
            </a:fld>
            <a:endParaRPr lang="en-US" smtClean="0">
              <a:cs typeface="Arial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Figures 6-2 and 6-3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2659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B55E7C-3D04-40E6-A230-4A185269FAF3}" type="slidenum">
              <a:rPr lang="en-US" smtClean="0">
                <a:cs typeface="Arial" charset="0"/>
              </a:rPr>
              <a:pPr/>
              <a:t>12</a:t>
            </a:fld>
            <a:endParaRPr lang="en-US" smtClean="0">
              <a:cs typeface="Arial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6-4</a:t>
            </a:r>
          </a:p>
        </p:txBody>
      </p:sp>
    </p:spTree>
    <p:extLst>
      <p:ext uri="{BB962C8B-B14F-4D97-AF65-F5344CB8AC3E}">
        <p14:creationId xmlns:p14="http://schemas.microsoft.com/office/powerpoint/2010/main" val="823952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650E6-49F2-486F-9FDE-E1F0802CEDA8}" type="slidenum">
              <a:rPr lang="en-US" smtClean="0">
                <a:cs typeface="Arial" charset="0"/>
              </a:rPr>
              <a:pPr/>
              <a:t>13</a:t>
            </a:fld>
            <a:endParaRPr lang="en-US" smtClean="0">
              <a:cs typeface="Arial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6-6</a:t>
            </a:r>
          </a:p>
        </p:txBody>
      </p:sp>
    </p:spTree>
    <p:extLst>
      <p:ext uri="{BB962C8B-B14F-4D97-AF65-F5344CB8AC3E}">
        <p14:creationId xmlns:p14="http://schemas.microsoft.com/office/powerpoint/2010/main" val="3636892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Figure 6-7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7CF4B5-E2CC-450B-A9DD-300E6FA2BDF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96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653DD-9900-4B0F-91DD-1AF84FDC368F}" type="slidenum">
              <a:rPr lang="en-US" smtClean="0">
                <a:cs typeface="Arial" charset="0"/>
              </a:rPr>
              <a:pPr/>
              <a:t>15</a:t>
            </a:fld>
            <a:endParaRPr lang="en-US" smtClean="0">
              <a:cs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6-9</a:t>
            </a:r>
          </a:p>
        </p:txBody>
      </p:sp>
    </p:spTree>
    <p:extLst>
      <p:ext uri="{BB962C8B-B14F-4D97-AF65-F5344CB8AC3E}">
        <p14:creationId xmlns:p14="http://schemas.microsoft.com/office/powerpoint/2010/main" val="2177440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6-11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E1266-E607-4D92-A9B5-70AB69095FA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78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DB1958-4433-4E3A-80FA-2067FDDE4DA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29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</a:t>
            </a:r>
            <a:r>
              <a:rPr lang="en-US" baseline="0" dirty="0" smtClean="0"/>
              <a:t> 6-12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E1266-E607-4D92-A9B5-70AB69095FA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58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42F7FB-4500-4AA9-ABD6-6603B06EEBF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89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F5ED59-5D94-4239-A219-6C6D9CE6A62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26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6-13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E1266-E607-4D92-A9B5-70AB69095FA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324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77C148-E656-450A-8D1D-590D69BF615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515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9D234B-9100-4AEE-A487-5BE100FA12C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200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9FC5B-261E-42DD-AE36-3C65077DD830}" type="slidenum">
              <a:rPr lang="en-US" smtClean="0">
                <a:cs typeface="Arial" charset="0"/>
              </a:rPr>
              <a:pPr/>
              <a:t>23</a:t>
            </a:fld>
            <a:endParaRPr lang="en-US" smtClean="0">
              <a:cs typeface="Arial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6-14</a:t>
            </a:r>
          </a:p>
        </p:txBody>
      </p:sp>
    </p:spTree>
    <p:extLst>
      <p:ext uri="{BB962C8B-B14F-4D97-AF65-F5344CB8AC3E}">
        <p14:creationId xmlns:p14="http://schemas.microsoft.com/office/powerpoint/2010/main" val="8051513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8938C8-FD48-48B5-847F-41BCA005298C}" type="slidenum">
              <a:rPr lang="en-US" smtClean="0">
                <a:cs typeface="Arial" charset="0"/>
              </a:rPr>
              <a:pPr/>
              <a:t>24</a:t>
            </a:fld>
            <a:endParaRPr lang="en-US" smtClean="0">
              <a:cs typeface="Arial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6-15</a:t>
            </a:r>
          </a:p>
        </p:txBody>
      </p:sp>
    </p:spTree>
    <p:extLst>
      <p:ext uri="{BB962C8B-B14F-4D97-AF65-F5344CB8AC3E}">
        <p14:creationId xmlns:p14="http://schemas.microsoft.com/office/powerpoint/2010/main" val="32981001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D89DEE-C43E-4555-8355-88702A447B57}" type="slidenum">
              <a:rPr lang="en-US" smtClean="0">
                <a:cs typeface="Arial" charset="0"/>
              </a:rPr>
              <a:pPr/>
              <a:t>25</a:t>
            </a:fld>
            <a:endParaRPr lang="en-US" smtClean="0">
              <a:cs typeface="Arial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</a:t>
            </a:r>
            <a:r>
              <a:rPr lang="en-US" baseline="0" dirty="0" smtClean="0"/>
              <a:t> 6-17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40692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D89DEE-C43E-4555-8355-88702A447B57}" type="slidenum">
              <a:rPr lang="en-US" smtClean="0">
                <a:cs typeface="Arial" charset="0"/>
              </a:rPr>
              <a:pPr/>
              <a:t>26</a:t>
            </a:fld>
            <a:endParaRPr lang="en-US" smtClean="0">
              <a:cs typeface="Arial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Figures 6-16 and 6-18</a:t>
            </a:r>
          </a:p>
        </p:txBody>
      </p:sp>
    </p:spTree>
    <p:extLst>
      <p:ext uri="{BB962C8B-B14F-4D97-AF65-F5344CB8AC3E}">
        <p14:creationId xmlns:p14="http://schemas.microsoft.com/office/powerpoint/2010/main" val="34829593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1B5A55-C36C-4363-AC79-D9B9AD9A43EF}" type="slidenum">
              <a:rPr lang="en-US" smtClean="0">
                <a:cs typeface="Arial" charset="0"/>
              </a:rPr>
              <a:pPr/>
              <a:t>27</a:t>
            </a:fld>
            <a:endParaRPr lang="en-US" smtClean="0">
              <a:cs typeface="Arial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6-20</a:t>
            </a:r>
          </a:p>
        </p:txBody>
      </p:sp>
    </p:spTree>
    <p:extLst>
      <p:ext uri="{BB962C8B-B14F-4D97-AF65-F5344CB8AC3E}">
        <p14:creationId xmlns:p14="http://schemas.microsoft.com/office/powerpoint/2010/main" val="40496568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6F2DA8-97CC-4809-9261-FFC701A6FD47}" type="slidenum">
              <a:rPr lang="en-US" smtClean="0">
                <a:cs typeface="Arial" charset="0"/>
              </a:rPr>
              <a:pPr/>
              <a:t>28</a:t>
            </a:fld>
            <a:endParaRPr lang="en-US" smtClean="0">
              <a:cs typeface="Arial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6-21</a:t>
            </a:r>
          </a:p>
        </p:txBody>
      </p:sp>
    </p:spTree>
    <p:extLst>
      <p:ext uri="{BB962C8B-B14F-4D97-AF65-F5344CB8AC3E}">
        <p14:creationId xmlns:p14="http://schemas.microsoft.com/office/powerpoint/2010/main" val="37801167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Figure 6-22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51107A-5D62-4ACB-BA20-D3C94F7A650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99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A2060C-61C1-475F-99F3-62D7FC0CC12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818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DA7EF4-BD0C-464C-A6C9-C049DD00D552}" type="slidenum">
              <a:rPr lang="en-US" smtClean="0">
                <a:cs typeface="Arial" charset="0"/>
              </a:rPr>
              <a:pPr/>
              <a:t>30</a:t>
            </a:fld>
            <a:endParaRPr lang="en-US" smtClean="0">
              <a:cs typeface="Arial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6-23</a:t>
            </a:r>
          </a:p>
        </p:txBody>
      </p:sp>
    </p:spTree>
    <p:extLst>
      <p:ext uri="{BB962C8B-B14F-4D97-AF65-F5344CB8AC3E}">
        <p14:creationId xmlns:p14="http://schemas.microsoft.com/office/powerpoint/2010/main" val="8520563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F60CF0-B1BA-4267-9235-E6C3EE43261D}" type="slidenum">
              <a:rPr lang="en-US" smtClean="0">
                <a:cs typeface="Arial" charset="0"/>
              </a:rPr>
              <a:pPr/>
              <a:t>31</a:t>
            </a:fld>
            <a:endParaRPr lang="en-US" smtClean="0">
              <a:cs typeface="Arial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6-24</a:t>
            </a:r>
          </a:p>
        </p:txBody>
      </p:sp>
    </p:spTree>
    <p:extLst>
      <p:ext uri="{BB962C8B-B14F-4D97-AF65-F5344CB8AC3E}">
        <p14:creationId xmlns:p14="http://schemas.microsoft.com/office/powerpoint/2010/main" val="6696963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AA4D6C-5513-47E9-AC55-298E98C134B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115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F0273D-D2E9-4D6C-B24B-4FE3BD0B86D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05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F1BD6A-3109-4E3F-AF91-892CCBCA2327}" type="slidenum">
              <a:rPr lang="en-US" smtClean="0">
                <a:cs typeface="Arial" charset="0"/>
              </a:rPr>
              <a:pPr/>
              <a:t>34</a:t>
            </a:fld>
            <a:endParaRPr lang="en-US" smtClean="0">
              <a:cs typeface="Arial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6-25</a:t>
            </a:r>
          </a:p>
        </p:txBody>
      </p:sp>
    </p:spTree>
    <p:extLst>
      <p:ext uri="{BB962C8B-B14F-4D97-AF65-F5344CB8AC3E}">
        <p14:creationId xmlns:p14="http://schemas.microsoft.com/office/powerpoint/2010/main" val="9301907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169657-0FB6-4910-ACDD-2CEDCD27E344}" type="slidenum">
              <a:rPr lang="en-US" smtClean="0">
                <a:cs typeface="Arial" charset="0"/>
              </a:rPr>
              <a:pPr/>
              <a:t>35</a:t>
            </a:fld>
            <a:endParaRPr lang="en-US" smtClean="0">
              <a:cs typeface="Arial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6-27</a:t>
            </a:r>
          </a:p>
        </p:txBody>
      </p:sp>
    </p:spTree>
    <p:extLst>
      <p:ext uri="{BB962C8B-B14F-4D97-AF65-F5344CB8AC3E}">
        <p14:creationId xmlns:p14="http://schemas.microsoft.com/office/powerpoint/2010/main" val="3075920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DF5E8C-0560-4FC4-BB2C-33F51A054D95}" type="slidenum">
              <a:rPr lang="en-US" smtClean="0">
                <a:cs typeface="Arial" charset="0"/>
              </a:rPr>
              <a:pPr/>
              <a:t>36</a:t>
            </a:fld>
            <a:endParaRPr lang="en-US" smtClean="0">
              <a:cs typeface="Arial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6-28</a:t>
            </a:r>
          </a:p>
        </p:txBody>
      </p:sp>
    </p:spTree>
    <p:extLst>
      <p:ext uri="{BB962C8B-B14F-4D97-AF65-F5344CB8AC3E}">
        <p14:creationId xmlns:p14="http://schemas.microsoft.com/office/powerpoint/2010/main" val="10822562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A9E59-28B5-4EC3-9F00-BDE724494110}" type="slidenum">
              <a:rPr lang="en-US" smtClean="0">
                <a:cs typeface="Arial" charset="0"/>
              </a:rPr>
              <a:pPr/>
              <a:t>37</a:t>
            </a:fld>
            <a:endParaRPr lang="en-US" smtClean="0">
              <a:cs typeface="Arial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6-29</a:t>
            </a:r>
          </a:p>
        </p:txBody>
      </p:sp>
    </p:spTree>
    <p:extLst>
      <p:ext uri="{BB962C8B-B14F-4D97-AF65-F5344CB8AC3E}">
        <p14:creationId xmlns:p14="http://schemas.microsoft.com/office/powerpoint/2010/main" val="40825546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19D56B-6D8F-43FB-AB16-FA0629585796}" type="slidenum">
              <a:rPr lang="en-US" smtClean="0">
                <a:cs typeface="Arial" charset="0"/>
              </a:rPr>
              <a:pPr/>
              <a:t>38</a:t>
            </a:fld>
            <a:endParaRPr lang="en-US" smtClean="0">
              <a:cs typeface="Arial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6-30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69100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57D6DC-7E2B-40EB-AC32-D2E4775F6AA6}" type="slidenum">
              <a:rPr lang="en-US" smtClean="0">
                <a:cs typeface="Arial" charset="0"/>
              </a:rPr>
              <a:pPr/>
              <a:t>39</a:t>
            </a:fld>
            <a:endParaRPr lang="en-US" smtClean="0">
              <a:cs typeface="Arial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Figures 6-31</a:t>
            </a:r>
            <a:r>
              <a:rPr lang="en-US" baseline="0" dirty="0" smtClean="0"/>
              <a:t> – 6-32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2748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DB3D4-C668-4AEC-B936-25B1D1130C7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553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6-35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E1266-E607-4D92-A9B5-70AB69095FA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501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46688A-AB37-4E42-9183-5DE0ABDF0EA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976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F285FE-EBD2-44E7-A4E4-74FC2AA7EB7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36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0BCB1E-FE84-408B-881D-DA86194208E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13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Figure 6-37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27F9E7-91AD-4C07-9F23-CD4E80CA5A2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308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277E4E-7763-4609-ABE9-DC22C90F1883}" type="slidenum">
              <a:rPr lang="en-US" smtClean="0">
                <a:cs typeface="Arial" charset="0"/>
              </a:rPr>
              <a:pPr/>
              <a:t>45</a:t>
            </a:fld>
            <a:endParaRPr lang="en-US" smtClean="0">
              <a:cs typeface="Arial" charset="0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6-38</a:t>
            </a:r>
          </a:p>
        </p:txBody>
      </p:sp>
    </p:spTree>
    <p:extLst>
      <p:ext uri="{BB962C8B-B14F-4D97-AF65-F5344CB8AC3E}">
        <p14:creationId xmlns:p14="http://schemas.microsoft.com/office/powerpoint/2010/main" val="5999666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BA5A4-FCA5-46AD-A3AF-E930A74DE299}" type="slidenum">
              <a:rPr lang="en-US" smtClean="0">
                <a:cs typeface="Arial" charset="0"/>
              </a:rPr>
              <a:pPr/>
              <a:t>46</a:t>
            </a:fld>
            <a:endParaRPr lang="en-US" smtClean="0">
              <a:cs typeface="Arial" charset="0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6-39</a:t>
            </a:r>
          </a:p>
        </p:txBody>
      </p:sp>
    </p:spTree>
    <p:extLst>
      <p:ext uri="{BB962C8B-B14F-4D97-AF65-F5344CB8AC3E}">
        <p14:creationId xmlns:p14="http://schemas.microsoft.com/office/powerpoint/2010/main" val="17281493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065AA8-3150-4C07-9B95-3088EE09B7F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187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Figure 6-41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CA4D8A-3637-4FA7-8BCD-8C76556B967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383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98DA70-491D-4EAB-BDA1-51D63D076150}" type="slidenum">
              <a:rPr lang="en-US" smtClean="0">
                <a:cs typeface="Arial" charset="0"/>
              </a:rPr>
              <a:pPr/>
              <a:t>49</a:t>
            </a:fld>
            <a:endParaRPr lang="en-US" smtClean="0">
              <a:cs typeface="Arial" charset="0"/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6-42</a:t>
            </a:r>
          </a:p>
        </p:txBody>
      </p:sp>
    </p:spTree>
    <p:extLst>
      <p:ext uri="{BB962C8B-B14F-4D97-AF65-F5344CB8AC3E}">
        <p14:creationId xmlns:p14="http://schemas.microsoft.com/office/powerpoint/2010/main" val="3237383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443DAC-6F54-40AA-9D7A-F72F28FCCB3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2919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E70486-E32B-47C3-977F-F0ECD2513BCD}" type="slidenum">
              <a:rPr lang="en-US" smtClean="0">
                <a:cs typeface="Arial" charset="0"/>
              </a:rPr>
              <a:pPr/>
              <a:t>50</a:t>
            </a:fld>
            <a:endParaRPr lang="en-US" smtClean="0">
              <a:cs typeface="Arial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6-44</a:t>
            </a:r>
          </a:p>
        </p:txBody>
      </p:sp>
    </p:spTree>
    <p:extLst>
      <p:ext uri="{BB962C8B-B14F-4D97-AF65-F5344CB8AC3E}">
        <p14:creationId xmlns:p14="http://schemas.microsoft.com/office/powerpoint/2010/main" val="283107049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</a:t>
            </a:r>
            <a:r>
              <a:rPr lang="en-US" baseline="0" dirty="0" smtClean="0"/>
              <a:t> 6-45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E1266-E607-4D92-A9B5-70AB69095FAB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43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8B3E10-BBF6-46C0-8AD9-77908775789A}" type="slidenum">
              <a:rPr lang="en-US" smtClean="0">
                <a:cs typeface="Arial" charset="0"/>
              </a:rPr>
              <a:pPr/>
              <a:t>52</a:t>
            </a:fld>
            <a:endParaRPr lang="en-US" smtClean="0">
              <a:cs typeface="Arial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6-46</a:t>
            </a:r>
          </a:p>
        </p:txBody>
      </p:sp>
    </p:spTree>
    <p:extLst>
      <p:ext uri="{BB962C8B-B14F-4D97-AF65-F5344CB8AC3E}">
        <p14:creationId xmlns:p14="http://schemas.microsoft.com/office/powerpoint/2010/main" val="189710210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FF6B5C-67F3-4F2D-924B-E8410693A2B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7812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5E65E7-42CD-47C8-BC41-D39F1692DAD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6884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08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92DE31-06D6-4BAA-8D27-97249845FA74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0081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EAF513-3BD9-4F83-AB90-95DDB0F62BC9}" type="slidenum">
              <a:rPr lang="en-US" smtClean="0">
                <a:cs typeface="Arial" charset="0"/>
              </a:rPr>
              <a:pPr/>
              <a:t>56</a:t>
            </a:fld>
            <a:endParaRPr lang="en-US" smtClean="0">
              <a:cs typeface="Arial" charset="0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6-48</a:t>
            </a:r>
          </a:p>
        </p:txBody>
      </p:sp>
    </p:spTree>
    <p:extLst>
      <p:ext uri="{BB962C8B-B14F-4D97-AF65-F5344CB8AC3E}">
        <p14:creationId xmlns:p14="http://schemas.microsoft.com/office/powerpoint/2010/main" val="47917796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F8CF71-0A73-4165-BDE4-B121DE99F984}" type="slidenum">
              <a:rPr lang="en-US" smtClean="0">
                <a:cs typeface="Arial" charset="0"/>
              </a:rPr>
              <a:pPr/>
              <a:t>57</a:t>
            </a:fld>
            <a:endParaRPr lang="en-US" smtClean="0">
              <a:cs typeface="Arial" charset="0"/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6-49</a:t>
            </a:r>
          </a:p>
        </p:txBody>
      </p:sp>
    </p:spTree>
    <p:extLst>
      <p:ext uri="{BB962C8B-B14F-4D97-AF65-F5344CB8AC3E}">
        <p14:creationId xmlns:p14="http://schemas.microsoft.com/office/powerpoint/2010/main" val="241867129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95626F-9488-4943-A47C-93D7B0E65968}" type="slidenum">
              <a:rPr lang="en-US" smtClean="0">
                <a:cs typeface="Arial" charset="0"/>
              </a:rPr>
              <a:pPr/>
              <a:t>58</a:t>
            </a:fld>
            <a:endParaRPr lang="en-US" smtClean="0">
              <a:cs typeface="Arial" charset="0"/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6-51</a:t>
            </a:r>
          </a:p>
        </p:txBody>
      </p:sp>
    </p:spTree>
    <p:extLst>
      <p:ext uri="{BB962C8B-B14F-4D97-AF65-F5344CB8AC3E}">
        <p14:creationId xmlns:p14="http://schemas.microsoft.com/office/powerpoint/2010/main" val="168253407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90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9EA20D-61C6-43D0-94D1-616EA3F6D538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75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18BB10-7210-419D-AB25-4D6CAA2CB1E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344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A5087F-CF62-47D7-92D2-EB7174B4AFA7}" type="slidenum">
              <a:rPr lang="en-US" smtClean="0">
                <a:cs typeface="Arial" charset="0"/>
              </a:rPr>
              <a:pPr/>
              <a:t>60</a:t>
            </a:fld>
            <a:endParaRPr lang="en-US" smtClean="0">
              <a:cs typeface="Arial" charset="0"/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6-52</a:t>
            </a:r>
          </a:p>
        </p:txBody>
      </p:sp>
    </p:spTree>
    <p:extLst>
      <p:ext uri="{BB962C8B-B14F-4D97-AF65-F5344CB8AC3E}">
        <p14:creationId xmlns:p14="http://schemas.microsoft.com/office/powerpoint/2010/main" val="32218057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93316-EA38-4083-9E47-84A43EEE5318}" type="slidenum">
              <a:rPr lang="en-US" smtClean="0">
                <a:cs typeface="Arial" charset="0"/>
              </a:rPr>
              <a:pPr/>
              <a:t>61</a:t>
            </a:fld>
            <a:endParaRPr lang="en-US" smtClean="0">
              <a:cs typeface="Arial" charset="0"/>
            </a:endParaRPr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6-54</a:t>
            </a:r>
          </a:p>
        </p:txBody>
      </p:sp>
    </p:spTree>
    <p:extLst>
      <p:ext uri="{BB962C8B-B14F-4D97-AF65-F5344CB8AC3E}">
        <p14:creationId xmlns:p14="http://schemas.microsoft.com/office/powerpoint/2010/main" val="181916698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51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1E5C78-907A-48AD-A491-B37DF8C44D85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7678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DE9398-D4D7-4AF6-BBB8-427FD05EB319}" type="slidenum">
              <a:rPr lang="en-US" smtClean="0">
                <a:cs typeface="Arial" charset="0"/>
              </a:rPr>
              <a:pPr/>
              <a:t>63</a:t>
            </a:fld>
            <a:endParaRPr lang="en-US" smtClean="0">
              <a:cs typeface="Arial" charset="0"/>
            </a:endParaRPr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6-55</a:t>
            </a:r>
          </a:p>
        </p:txBody>
      </p:sp>
    </p:spTree>
    <p:extLst>
      <p:ext uri="{BB962C8B-B14F-4D97-AF65-F5344CB8AC3E}">
        <p14:creationId xmlns:p14="http://schemas.microsoft.com/office/powerpoint/2010/main" val="266506568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92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082DCD-0953-4E37-A766-5F482E69EF5D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3593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13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D9E174-085F-4BAC-AEBD-14F3D07054FF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64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E068D3-4A0F-4507-9520-F90278FFBBE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13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CDCC66-6CDA-4208-BB5D-C94427F7D0D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32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5DD44F-DA18-4C2E-99F9-7B7FD0885A31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6-1</a:t>
            </a:r>
          </a:p>
        </p:txBody>
      </p:sp>
    </p:spTree>
    <p:extLst>
      <p:ext uri="{BB962C8B-B14F-4D97-AF65-F5344CB8AC3E}">
        <p14:creationId xmlns:p14="http://schemas.microsoft.com/office/powerpoint/2010/main" val="799525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FCB034"/>
          </a:solidFill>
          <a:ln>
            <a:solidFill>
              <a:srgbClr val="FCB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28600"/>
            <a:ext cx="14478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3"/>
          <p:cNvSpPr txBox="1"/>
          <p:nvPr/>
        </p:nvSpPr>
        <p:spPr>
          <a:xfrm>
            <a:off x="0" y="304800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+mn-lt"/>
              </a:rPr>
              <a:t>Computer Concepts </a:t>
            </a:r>
            <a:r>
              <a:rPr lang="en-US" sz="5400" b="1" dirty="0" smtClean="0">
                <a:solidFill>
                  <a:srgbClr val="FF0000"/>
                </a:solidFill>
                <a:latin typeface="+mn-lt"/>
              </a:rPr>
              <a:t>2014</a:t>
            </a:r>
            <a:endParaRPr lang="en-US" sz="5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28600"/>
            <a:ext cx="14478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" y="1225550"/>
            <a:ext cx="9143998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/>
          <a:srcRect t="46503" r="662"/>
          <a:stretch/>
        </p:blipFill>
        <p:spPr>
          <a:xfrm>
            <a:off x="0" y="4324865"/>
            <a:ext cx="9168714" cy="18632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6: The Internet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17E9C-29A4-4C57-B2E5-15AC08164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425" y="371475"/>
            <a:ext cx="2187575" cy="5754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700" y="371475"/>
            <a:ext cx="6410325" cy="5754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6: The Internet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48B9E-02C9-442C-8E35-7D98A27FF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371475"/>
            <a:ext cx="8340725" cy="1047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3700" y="1511300"/>
            <a:ext cx="4298950" cy="461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5050" y="1511300"/>
            <a:ext cx="4298950" cy="461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6: The Internet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64B7F-D45C-439D-901F-277E2E3F3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371475"/>
            <a:ext cx="8340725" cy="1047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3700" y="1511300"/>
            <a:ext cx="4298950" cy="461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5050" y="1511300"/>
            <a:ext cx="4298950" cy="2230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45050" y="3894138"/>
            <a:ext cx="429895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6: The Internet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7B59C-2355-48DC-8152-50E5322C9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6: The Internet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28D4F-D587-46B7-8A4D-6343045A2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6: The Internet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7FB4D-6ED2-43A8-B5C2-63E690FBD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0" y="1511300"/>
            <a:ext cx="429895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5050" y="1511300"/>
            <a:ext cx="429895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6: The Internet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C6B47-F8F6-408F-93FF-54FFB46A8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6: The Internet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1BBDC-1498-448C-884D-363180D8F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6: The Internet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F8FF6-01DA-4EDB-A685-031C8ADE9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6: The Internet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44389-CD91-4497-B515-DD10DB0B1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6: The Internet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0E98A-567E-4BC0-8E5C-2F5832E8C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6: The Internet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7EA95-C22F-40CF-A25D-46AD80772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463675"/>
          </a:xfrm>
          <a:prstGeom prst="rect">
            <a:avLst/>
          </a:prstGeom>
          <a:solidFill>
            <a:srgbClr val="B9D531"/>
          </a:solidFill>
          <a:ln>
            <a:solidFill>
              <a:srgbClr val="B9D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0" y="6372225"/>
            <a:ext cx="9144000" cy="485775"/>
          </a:xfrm>
          <a:prstGeom prst="rect">
            <a:avLst/>
          </a:prstGeom>
          <a:solidFill>
            <a:srgbClr val="4EB2E5"/>
          </a:solidFill>
          <a:ln w="9525">
            <a:solidFill>
              <a:srgbClr val="4EB2E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782638" y="338138"/>
            <a:ext cx="8380412" cy="1225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03275" y="371475"/>
            <a:ext cx="8361363" cy="104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0" y="1511300"/>
            <a:ext cx="8750300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16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chemeClr val="bg1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Chapter 6: The Internet</a:t>
            </a:r>
          </a:p>
        </p:txBody>
      </p:sp>
      <p:sp>
        <p:nvSpPr>
          <p:cNvPr id="2416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chemeClr val="bg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A0B8F624-785A-426F-AA24-82B479D2E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1673" name="Rectangle 9"/>
          <p:cNvSpPr>
            <a:spLocks noChangeArrowheads="1"/>
          </p:cNvSpPr>
          <p:nvPr/>
        </p:nvSpPr>
        <p:spPr bwMode="auto">
          <a:xfrm>
            <a:off x="781050" y="200025"/>
            <a:ext cx="8362950" cy="142875"/>
          </a:xfrm>
          <a:prstGeom prst="rect">
            <a:avLst/>
          </a:prstGeom>
          <a:solidFill>
            <a:srgbClr val="4EB2E5"/>
          </a:solidFill>
          <a:ln w="9525">
            <a:solidFill>
              <a:srgbClr val="4EB2E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1674" name="Text Box 10"/>
          <p:cNvSpPr txBox="1">
            <a:spLocks noChangeArrowheads="1"/>
          </p:cNvSpPr>
          <p:nvPr/>
        </p:nvSpPr>
        <p:spPr bwMode="auto">
          <a:xfrm>
            <a:off x="0" y="317500"/>
            <a:ext cx="762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1" r:id="rId3"/>
    <p:sldLayoutId id="2147483740" r:id="rId4"/>
    <p:sldLayoutId id="2147483739" r:id="rId5"/>
    <p:sldLayoutId id="2147483738" r:id="rId6"/>
    <p:sldLayoutId id="2147483737" r:id="rId7"/>
    <p:sldLayoutId id="2147483736" r:id="rId8"/>
    <p:sldLayoutId id="2147483735" r:id="rId9"/>
    <p:sldLayoutId id="2147483734" r:id="rId10"/>
    <p:sldLayoutId id="2147483733" r:id="rId11"/>
    <p:sldLayoutId id="2147483732" r:id="rId12"/>
    <p:sldLayoutId id="2147483731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4A95C2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4A95C2"/>
        </a:buClr>
        <a:buFont typeface="Wingdings" pitchFamily="2" charset="2"/>
        <a:buChar char="Ø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4A95C2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4A95C2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4A95C2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0" y="1225550"/>
            <a:ext cx="9144000" cy="1470025"/>
          </a:xfrm>
        </p:spPr>
        <p:txBody>
          <a:bodyPr/>
          <a:lstStyle/>
          <a:p>
            <a:r>
              <a:rPr lang="en-US" sz="6000" smtClean="0"/>
              <a:t>Chapter 6</a:t>
            </a:r>
            <a:br>
              <a:rPr lang="en-US" sz="6000" smtClean="0"/>
            </a:br>
            <a:r>
              <a:rPr lang="en-US" smtClean="0"/>
              <a:t>The Internet</a:t>
            </a:r>
            <a:endParaRPr lang="en-US" sz="60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Internet Infrastructure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The Internet is not owned or operated by any single corporation or government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The Internet backbone is a network of high-capacity routers and fiber-optic communications links that provides the main routes for data traffic across the Internet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Backbone links and routers are maintained by network service providers (NSPs)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NSP equipment and links are tied together by network access points (NAPs)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An Internet service provider (ISP) is a company that offers Internet access to individuals, businesses, and smaller ISPs</a:t>
            </a: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0D5CF9F-5D81-49A4-B641-AC2D9252DF41}" type="slidenum">
              <a:rPr lang="en-US">
                <a:cs typeface="Arial" charset="0"/>
              </a:rPr>
              <a:pPr/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Internet Infrastructure</a:t>
            </a:r>
          </a:p>
        </p:txBody>
      </p:sp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2ABE661-4956-4463-878F-B8B0B47DAD76}" type="slidenum">
              <a:rPr lang="en-US">
                <a:cs typeface="Arial" charset="0"/>
              </a:rPr>
              <a:pPr/>
              <a:t>11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09" y="2656597"/>
            <a:ext cx="4298950" cy="2324267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505" y="2761836"/>
            <a:ext cx="4298950" cy="2113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Internet Infrastructure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511300"/>
            <a:ext cx="8229600" cy="4614863"/>
          </a:xfrm>
        </p:spPr>
        <p:txBody>
          <a:bodyPr/>
          <a:lstStyle/>
          <a:p>
            <a:r>
              <a:rPr lang="en-US" sz="2800" dirty="0" smtClean="0"/>
              <a:t>To communicate with an ISP, your computer uses some type of communications device, such as a modem</a:t>
            </a:r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8B20B67-37E3-4EB2-B9EF-CEE12256DF1C}" type="slidenum">
              <a:rPr lang="en-US">
                <a:cs typeface="Arial" charset="0"/>
              </a:rPr>
              <a:pPr/>
              <a:t>12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658" y="2967626"/>
            <a:ext cx="5908537" cy="3158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Internet Protocols, </a:t>
            </a:r>
            <a:br>
              <a:rPr lang="en-US" smtClean="0"/>
            </a:br>
            <a:r>
              <a:rPr lang="en-US" smtClean="0"/>
              <a:t>Addresses, and Domains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3699" y="1511300"/>
            <a:ext cx="8350907" cy="4614863"/>
          </a:xfrm>
        </p:spPr>
        <p:txBody>
          <a:bodyPr/>
          <a:lstStyle/>
          <a:p>
            <a:r>
              <a:rPr lang="en-US" dirty="0" smtClean="0"/>
              <a:t>A computer can have a permanently assigned static IP address or a temporarily assigned dynamic IP address</a:t>
            </a:r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36BA301-7DBB-47EE-8306-5084CA2BA8C3}" type="slidenum">
              <a:rPr lang="en-US">
                <a:cs typeface="Arial" charset="0"/>
              </a:rPr>
              <a:pPr/>
              <a:t>13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849" y="3228640"/>
            <a:ext cx="5970227" cy="23893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Internet Protocols, </a:t>
            </a:r>
            <a:br>
              <a:rPr lang="en-US" smtClean="0"/>
            </a:br>
            <a:r>
              <a:rPr lang="en-US" smtClean="0"/>
              <a:t>Addresses, and Domains</a:t>
            </a:r>
          </a:p>
        </p:txBody>
      </p:sp>
      <p:sp>
        <p:nvSpPr>
          <p:cNvPr id="430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10547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5DD84D-DE70-47C0-9508-E10BBDE7A825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4301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domain name is a key component of Web page addresses and e-mail addresses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887" y="3515849"/>
            <a:ext cx="5573171" cy="1225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Internet Protocols, </a:t>
            </a:r>
            <a:br>
              <a:rPr lang="en-US" smtClean="0"/>
            </a:br>
            <a:r>
              <a:rPr lang="en-US" smtClean="0"/>
              <a:t>Addresses, and Domains</a:t>
            </a:r>
          </a:p>
        </p:txBody>
      </p:sp>
      <p:sp>
        <p:nvSpPr>
          <p:cNvPr id="450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10752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A144CC-3E11-468F-A2FC-77B0C5588A51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23" y="2843121"/>
            <a:ext cx="5615854" cy="19512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Internet Protocols, </a:t>
            </a:r>
            <a:br>
              <a:rPr lang="en-US" smtClean="0"/>
            </a:br>
            <a:r>
              <a:rPr lang="en-US" smtClean="0"/>
              <a:t>Addresses, and Domains</a:t>
            </a:r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FF6234-FB40-47A7-8844-1CF566C79941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142" y="2358365"/>
            <a:ext cx="5713415" cy="29207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Connection Speed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Data travels over the Internet at an incredible speed</a:t>
            </a:r>
          </a:p>
          <a:p>
            <a:r>
              <a:rPr lang="en-US" sz="2800" smtClean="0"/>
              <a:t>The elapsed time for data to make a round trip from point A to point B and back to point A is referred to as latency</a:t>
            </a:r>
          </a:p>
          <a:p>
            <a:pPr lvl="1"/>
            <a:r>
              <a:rPr lang="en-US" sz="2400" smtClean="0"/>
              <a:t>Ping</a:t>
            </a:r>
          </a:p>
          <a:p>
            <a:pPr lvl="1"/>
            <a:r>
              <a:rPr lang="en-US" sz="2400" smtClean="0"/>
              <a:t>Traceroute</a:t>
            </a:r>
          </a:p>
          <a:p>
            <a:r>
              <a:rPr lang="en-US" sz="2800" smtClean="0"/>
              <a:t>Upstream vs. downstream speed</a:t>
            </a:r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09E13DF-32AF-46F5-9850-5885358B1456}" type="slidenum">
              <a:rPr lang="en-US">
                <a:cs typeface="Arial" charset="0"/>
              </a:rPr>
              <a:pPr/>
              <a:t>17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Speed</a:t>
            </a:r>
          </a:p>
        </p:txBody>
      </p:sp>
      <p:sp>
        <p:nvSpPr>
          <p:cNvPr id="5017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7BE5AB-D1F2-4998-B806-E67BCBB6EA05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240" y="2178487"/>
            <a:ext cx="5701220" cy="3280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Connection Speed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511300"/>
            <a:ext cx="8750300" cy="4614863"/>
          </a:xfrm>
        </p:spPr>
        <p:txBody>
          <a:bodyPr/>
          <a:lstStyle/>
          <a:p>
            <a:r>
              <a:rPr lang="en-US" sz="2800" smtClean="0"/>
              <a:t>When upstream speeds differ from downstream speeds, you have an asymmetric Internet connection</a:t>
            </a:r>
          </a:p>
          <a:p>
            <a:r>
              <a:rPr lang="en-US" sz="2800" smtClean="0"/>
              <a:t>When upstream and downstream speeds are the same, you have a symmetric Internet connection</a:t>
            </a:r>
          </a:p>
          <a:p>
            <a:r>
              <a:rPr lang="en-US" sz="2800" smtClean="0"/>
              <a:t>Internet connection options</a:t>
            </a:r>
          </a:p>
          <a:p>
            <a:pPr lvl="1"/>
            <a:r>
              <a:rPr lang="en-US" sz="2400" smtClean="0"/>
              <a:t>Fixed Internet access</a:t>
            </a:r>
          </a:p>
          <a:p>
            <a:pPr lvl="1"/>
            <a:r>
              <a:rPr lang="en-US" sz="2400" smtClean="0"/>
              <a:t>Portable Internet access</a:t>
            </a:r>
          </a:p>
          <a:p>
            <a:pPr lvl="1"/>
            <a:r>
              <a:rPr lang="en-US" sz="2400" smtClean="0"/>
              <a:t>Mobile Internet access</a:t>
            </a:r>
          </a:p>
        </p:txBody>
      </p:sp>
      <p:sp>
        <p:nvSpPr>
          <p:cNvPr id="5120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5120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0E14C0D-90CE-4F0D-9DC0-DC786C135BDD}" type="slidenum">
              <a:rPr lang="en-US">
                <a:cs typeface="Arial" charset="0"/>
              </a:rPr>
              <a:pPr/>
              <a:t>19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Contents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Section A: Internet Technology</a:t>
            </a:r>
          </a:p>
          <a:p>
            <a:r>
              <a:rPr lang="en-US" sz="2400" smtClean="0"/>
              <a:t>Section B: Fixed Internet Access</a:t>
            </a:r>
          </a:p>
          <a:p>
            <a:r>
              <a:rPr lang="en-US" sz="2400" smtClean="0"/>
              <a:t>Section C: Portable and Mobile Internet 			     Access</a:t>
            </a:r>
          </a:p>
          <a:p>
            <a:r>
              <a:rPr lang="en-US" sz="2400" smtClean="0"/>
              <a:t>Section D: Internet Services</a:t>
            </a:r>
          </a:p>
          <a:p>
            <a:r>
              <a:rPr lang="en-US" sz="2400" smtClean="0"/>
              <a:t>Section E: Internet Security</a:t>
            </a: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70F7EAA-22C7-4085-93FC-385822CF8D77}" type="slidenum">
              <a:rPr lang="en-US">
                <a:cs typeface="Arial" charset="0"/>
              </a:rPr>
              <a:pPr/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Connection Speed</a:t>
            </a:r>
          </a:p>
        </p:txBody>
      </p:sp>
      <p:sp>
        <p:nvSpPr>
          <p:cNvPr id="5325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CB6401-EAF4-4C67-BFD3-B2BB30CFDEB2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142" y="2285195"/>
            <a:ext cx="5713415" cy="30670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Section B: Fixed Internet Access</a:t>
            </a:r>
          </a:p>
        </p:txBody>
      </p:sp>
      <p:sp>
        <p:nvSpPr>
          <p:cNvPr id="5427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Dial-up Connections</a:t>
            </a:r>
          </a:p>
          <a:p>
            <a:r>
              <a:rPr lang="en-US" sz="2800" smtClean="0"/>
              <a:t>DSL</a:t>
            </a:r>
          </a:p>
          <a:p>
            <a:r>
              <a:rPr lang="en-US" sz="2800" smtClean="0"/>
              <a:t>Cable Internet Service</a:t>
            </a:r>
          </a:p>
          <a:p>
            <a:r>
              <a:rPr lang="en-US" sz="2800" smtClean="0"/>
              <a:t>Satellite Internet Service</a:t>
            </a:r>
          </a:p>
          <a:p>
            <a:r>
              <a:rPr lang="en-US" sz="2800" smtClean="0"/>
              <a:t>Fixed Wireless Service</a:t>
            </a:r>
          </a:p>
          <a:p>
            <a:r>
              <a:rPr lang="en-US" sz="2800" smtClean="0"/>
              <a:t>Fixed Internet Connection Roundup</a:t>
            </a:r>
          </a:p>
        </p:txBody>
      </p:sp>
      <p:sp>
        <p:nvSpPr>
          <p:cNvPr id="5427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542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FD7FE0D-4DEA-44DB-A4C3-852D95893076}" type="slidenum">
              <a:rPr lang="en-US">
                <a:cs typeface="Arial" charset="0"/>
              </a:rPr>
              <a:pPr/>
              <a:t>21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56322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A6A6A6"/>
                </a:solidFill>
              </a:rPr>
              <a:t>062200</a:t>
            </a:r>
            <a:r>
              <a:rPr lang="en-US" sz="2800" dirty="0" smtClean="0"/>
              <a:t> Although ISPs offer Internet access though dial-up, satellites, </a:t>
            </a:r>
            <a:r>
              <a:rPr lang="en-US" sz="2800" dirty="0" err="1" smtClean="0"/>
              <a:t>WiMAX</a:t>
            </a:r>
            <a:r>
              <a:rPr lang="en-US" sz="2800" dirty="0" smtClean="0"/>
              <a:t>, and DSL, cable Internet is currently the preferred access method. Why?</a:t>
            </a:r>
          </a:p>
          <a:p>
            <a:pPr lvl="1"/>
            <a:r>
              <a:rPr lang="en-US" dirty="0" smtClean="0"/>
              <a:t>A.  It is the least expensive.</a:t>
            </a:r>
          </a:p>
          <a:p>
            <a:pPr lvl="1"/>
            <a:r>
              <a:rPr lang="en-US" dirty="0" smtClean="0"/>
              <a:t>B.  It is the fastest and most widely available technology.</a:t>
            </a:r>
          </a:p>
          <a:p>
            <a:pPr lvl="1"/>
            <a:r>
              <a:rPr lang="en-US" dirty="0" smtClean="0"/>
              <a:t>C.  It has the highest latency.</a:t>
            </a:r>
          </a:p>
          <a:p>
            <a:pPr lvl="1"/>
            <a:r>
              <a:rPr lang="en-US" dirty="0" smtClean="0"/>
              <a:t>D.  It was the original Internet access technology.</a:t>
            </a:r>
          </a:p>
        </p:txBody>
      </p:sp>
      <p:sp>
        <p:nvSpPr>
          <p:cNvPr id="5632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5D01C9-C8E5-44D6-BEA3-F52CBF4FCF8F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Dial-up Connections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dial-up connection is a fixed Internet connection that uses a </a:t>
            </a:r>
            <a:r>
              <a:rPr lang="en-US" sz="2800" dirty="0" err="1" smtClean="0"/>
              <a:t>voiceband</a:t>
            </a:r>
            <a:r>
              <a:rPr lang="en-US" sz="2800" dirty="0" smtClean="0"/>
              <a:t> modem and telephone lines to transport data between your computer and your ISP</a:t>
            </a:r>
          </a:p>
        </p:txBody>
      </p:sp>
      <p:sp>
        <p:nvSpPr>
          <p:cNvPr id="5837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5837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8658AEE-1A3C-4C36-B7B6-AAB4F0398B58}" type="slidenum">
              <a:rPr lang="en-US">
                <a:cs typeface="Arial" charset="0"/>
              </a:rPr>
              <a:pPr/>
              <a:t>23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418" y="3104726"/>
            <a:ext cx="5750000" cy="2768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Dial-up Connections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</a:t>
            </a:r>
            <a:r>
              <a:rPr lang="en-US" sz="2800" dirty="0" err="1" smtClean="0"/>
              <a:t>voiceband</a:t>
            </a:r>
            <a:r>
              <a:rPr lang="en-US" sz="2800" dirty="0" smtClean="0"/>
              <a:t> modem converts the signals from your computer into audible analog signals that can travel over telephone lines</a:t>
            </a:r>
          </a:p>
          <a:p>
            <a:r>
              <a:rPr lang="en-US" sz="2800" dirty="0" smtClean="0"/>
              <a:t>Modem speed is measured in bits per second</a:t>
            </a:r>
          </a:p>
        </p:txBody>
      </p:sp>
      <p:sp>
        <p:nvSpPr>
          <p:cNvPr id="6041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6042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73C61CE-B6FE-4E51-A184-28CFDF5F2C16}" type="slidenum">
              <a:rPr lang="en-US">
                <a:cs typeface="Arial" charset="0"/>
              </a:rPr>
              <a:pPr/>
              <a:t>24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606" y="3394201"/>
            <a:ext cx="5756098" cy="2859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DSL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549400"/>
            <a:ext cx="8572500" cy="4538663"/>
          </a:xfrm>
        </p:spPr>
        <p:txBody>
          <a:bodyPr/>
          <a:lstStyle/>
          <a:p>
            <a:r>
              <a:rPr lang="en-US" sz="2800" dirty="0" smtClean="0"/>
              <a:t>DSL is a high-speed, digital, always-on Internet access technology that runs over standard phone lines</a:t>
            </a:r>
          </a:p>
          <a:p>
            <a:r>
              <a:rPr lang="en-US" sz="2800" dirty="0" smtClean="0"/>
              <a:t>The speed of a DSL connection varies</a:t>
            </a:r>
          </a:p>
          <a:p>
            <a:pPr lvl="2"/>
            <a:r>
              <a:rPr lang="en-US" dirty="0" smtClean="0"/>
              <a:t>DSL modem</a:t>
            </a:r>
          </a:p>
          <a:p>
            <a:pPr lvl="2"/>
            <a:r>
              <a:rPr lang="en-US" dirty="0" smtClean="0"/>
              <a:t>DSL filter</a:t>
            </a:r>
          </a:p>
        </p:txBody>
      </p:sp>
      <p:sp>
        <p:nvSpPr>
          <p:cNvPr id="6246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6246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2185561-8441-4594-BE53-03C591992A14}" type="slidenum">
              <a:rPr lang="en-US">
                <a:cs typeface="Arial" charset="0"/>
              </a:rPr>
              <a:pPr/>
              <a:t>25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943" y="3413775"/>
            <a:ext cx="5085984" cy="2821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DSL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060" y="1771986"/>
            <a:ext cx="6080683" cy="218348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68" y="4115667"/>
            <a:ext cx="6036868" cy="1945696"/>
          </a:xfrm>
        </p:spPr>
      </p:pic>
      <p:sp>
        <p:nvSpPr>
          <p:cNvPr id="6246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6246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2185561-8441-4594-BE53-03C591992A14}" type="slidenum">
              <a:rPr lang="en-US">
                <a:cs typeface="Arial" charset="0"/>
              </a:rPr>
              <a:pPr/>
              <a:t>26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Cable Internet Service</a:t>
            </a:r>
          </a:p>
        </p:txBody>
      </p:sp>
      <p:sp>
        <p:nvSpPr>
          <p:cNvPr id="64514" name="Rectangle 5"/>
          <p:cNvSpPr>
            <a:spLocks noGrp="1" noChangeArrowheads="1"/>
          </p:cNvSpPr>
          <p:nvPr>
            <p:ph idx="1"/>
          </p:nvPr>
        </p:nvSpPr>
        <p:spPr>
          <a:xfrm>
            <a:off x="393700" y="1511300"/>
            <a:ext cx="8750300" cy="1174750"/>
          </a:xfrm>
        </p:spPr>
        <p:txBody>
          <a:bodyPr/>
          <a:lstStyle/>
          <a:p>
            <a:r>
              <a:rPr lang="en-US" sz="2800" dirty="0"/>
              <a:t>Cable Internet service is a means of distributing always-on broadband Internet access over the same infrastructure that offers cable television service</a:t>
            </a:r>
            <a:endParaRPr lang="en-US" sz="2800" dirty="0" smtClean="0"/>
          </a:p>
        </p:txBody>
      </p:sp>
      <p:sp>
        <p:nvSpPr>
          <p:cNvPr id="6451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6451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DEB4348-69AC-478A-BF16-10CF3A1AFBDC}" type="slidenum">
              <a:rPr lang="en-US">
                <a:cs typeface="Arial" charset="0"/>
              </a:rPr>
              <a:pPr/>
              <a:t>27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78" y="3822078"/>
            <a:ext cx="5621951" cy="890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Cable Internet Service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511300"/>
            <a:ext cx="8750300" cy="2422525"/>
          </a:xfrm>
        </p:spPr>
        <p:txBody>
          <a:bodyPr/>
          <a:lstStyle/>
          <a:p>
            <a:r>
              <a:rPr lang="en-US" sz="2800" dirty="0" smtClean="0"/>
              <a:t>Cable modems convert your computer’s signal into one that can travel over the CATV network</a:t>
            </a:r>
          </a:p>
          <a:p>
            <a:r>
              <a:rPr lang="en-US" sz="2800" dirty="0" smtClean="0"/>
              <a:t>Always-on connection</a:t>
            </a:r>
          </a:p>
          <a:p>
            <a:r>
              <a:rPr lang="en-US" sz="2800" dirty="0" smtClean="0"/>
              <a:t>DOCSIS-compliant cable </a:t>
            </a:r>
            <a:br>
              <a:rPr lang="en-US" sz="2800" dirty="0" smtClean="0"/>
            </a:br>
            <a:r>
              <a:rPr lang="en-US" sz="2800" dirty="0" smtClean="0"/>
              <a:t>modems</a:t>
            </a:r>
          </a:p>
        </p:txBody>
      </p:sp>
      <p:sp>
        <p:nvSpPr>
          <p:cNvPr id="6656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6656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8974D9F-B6C3-44B1-8766-7E90341007D5}" type="slidenum">
              <a:rPr lang="en-US">
                <a:cs typeface="Arial" charset="0"/>
              </a:rPr>
              <a:pPr/>
              <a:t>28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419" y="3668923"/>
            <a:ext cx="5298781" cy="2457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Satellite Internet Service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>
          <a:xfrm>
            <a:off x="393699" y="1511300"/>
            <a:ext cx="6942521" cy="4614863"/>
          </a:xfrm>
        </p:spPr>
        <p:txBody>
          <a:bodyPr/>
          <a:lstStyle/>
          <a:p>
            <a:r>
              <a:rPr lang="en-US" sz="2000" dirty="0" smtClean="0"/>
              <a:t>Satellite Internet service distributes always-on, high-speed asymmetric Internet access by broadcasting signals to and from a personal satellite dish</a:t>
            </a:r>
          </a:p>
          <a:p>
            <a:r>
              <a:rPr lang="en-US" sz="2000" dirty="0" smtClean="0"/>
              <a:t>A satellite modem is a device that modulates data signals from a computer into a frequency band that can be carried to the satellite dish where it is converted to another frequency, amplified, and transmitted</a:t>
            </a:r>
          </a:p>
        </p:txBody>
      </p:sp>
      <p:sp>
        <p:nvSpPr>
          <p:cNvPr id="6861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6861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C232228-6DD6-437B-9BE1-E15B2755EFA9}" type="slidenum">
              <a:rPr lang="en-US">
                <a:cs typeface="Arial" charset="0"/>
              </a:rPr>
              <a:pPr/>
              <a:t>29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32" y="3818731"/>
            <a:ext cx="2656109" cy="249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FastPoll True/False Questions</a:t>
            </a:r>
            <a:br>
              <a:rPr lang="en-US" smtClean="0"/>
            </a:br>
            <a:r>
              <a:rPr lang="en-US" sz="3200" smtClean="0"/>
              <a:t>Answer A for True and B for False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060100</a:t>
            </a:r>
            <a:r>
              <a:rPr lang="en-US" sz="2800" dirty="0" smtClean="0"/>
              <a:t> NAPs such as </a:t>
            </a:r>
            <a:r>
              <a:rPr lang="en-US" sz="2800" dirty="0" err="1" smtClean="0"/>
              <a:t>Earthlink</a:t>
            </a:r>
            <a:r>
              <a:rPr lang="en-US" sz="2800" dirty="0" smtClean="0"/>
              <a:t> and Comcast offer dial-up and cable Internet access. 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060200</a:t>
            </a:r>
            <a:r>
              <a:rPr lang="en-US" sz="2800" dirty="0" smtClean="0"/>
              <a:t> TCP, IP, UDP, HTTP, and FTP are examples of protocols used on the Internet.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060300</a:t>
            </a:r>
            <a:r>
              <a:rPr lang="en-US" sz="2800" dirty="0" smtClean="0"/>
              <a:t> 204.127.129.100 is an example of an IP address. 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060400</a:t>
            </a:r>
            <a:r>
              <a:rPr lang="en-US" sz="2800" dirty="0" smtClean="0"/>
              <a:t> .</a:t>
            </a:r>
            <a:r>
              <a:rPr lang="en-US" sz="2800" dirty="0" err="1" smtClean="0"/>
              <a:t>edu</a:t>
            </a:r>
            <a:r>
              <a:rPr lang="en-US" sz="2800" dirty="0" smtClean="0"/>
              <a:t> and .ca are examples of top-level domains. 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060500</a:t>
            </a:r>
            <a:r>
              <a:rPr lang="en-US" sz="2800" dirty="0" smtClean="0"/>
              <a:t> The Domain Name System stores IP addresses and their equivalent domain names. </a:t>
            </a: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721FF0-655D-4D2F-83CA-4B41DA9AAE06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Fixed Wireless Service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Fixed wireless Internet service broadcasts signals in order to offer Internet access to large areas</a:t>
            </a:r>
          </a:p>
          <a:p>
            <a:pPr lvl="1"/>
            <a:r>
              <a:rPr lang="en-US" sz="2400" dirty="0" err="1" smtClean="0"/>
              <a:t>WiMAX</a:t>
            </a:r>
            <a:endParaRPr lang="en-US" sz="2400" dirty="0" smtClean="0"/>
          </a:p>
          <a:p>
            <a:pPr lvl="1"/>
            <a:r>
              <a:rPr lang="en-US" sz="2400" dirty="0" smtClean="0"/>
              <a:t>A </a:t>
            </a:r>
            <a:r>
              <a:rPr lang="en-US" sz="2400" dirty="0" err="1" smtClean="0"/>
              <a:t>WiMAX</a:t>
            </a:r>
            <a:r>
              <a:rPr lang="en-US" sz="2400" dirty="0" smtClean="0"/>
              <a:t> system transmits data </a:t>
            </a:r>
            <a:br>
              <a:rPr lang="en-US" sz="2400" dirty="0" smtClean="0"/>
            </a:br>
            <a:r>
              <a:rPr lang="en-US" sz="2400" dirty="0" smtClean="0"/>
              <a:t>to and from </a:t>
            </a:r>
            <a:r>
              <a:rPr lang="en-US" sz="2400" dirty="0" err="1" smtClean="0"/>
              <a:t>WiMAX</a:t>
            </a:r>
            <a:r>
              <a:rPr lang="en-US" sz="2400" dirty="0" smtClean="0"/>
              <a:t> antennas </a:t>
            </a:r>
            <a:br>
              <a:rPr lang="en-US" sz="2400" dirty="0" smtClean="0"/>
            </a:br>
            <a:r>
              <a:rPr lang="en-US" sz="2400" dirty="0" smtClean="0"/>
              <a:t>mounted on towers</a:t>
            </a:r>
          </a:p>
          <a:p>
            <a:pPr lvl="1"/>
            <a:r>
              <a:rPr lang="en-US" sz="2400" dirty="0" smtClean="0"/>
              <a:t>Under ideal conditions, </a:t>
            </a:r>
            <a:r>
              <a:rPr lang="en-US" sz="2400" dirty="0" err="1" smtClean="0"/>
              <a:t>WiMAX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can transmit data at 70 Mbps</a:t>
            </a:r>
          </a:p>
          <a:p>
            <a:pPr lvl="1"/>
            <a:endParaRPr lang="en-US" sz="2400" dirty="0" smtClean="0"/>
          </a:p>
        </p:txBody>
      </p:sp>
      <p:sp>
        <p:nvSpPr>
          <p:cNvPr id="7065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7066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A9CF788-7C14-4511-B478-EFB40035E074}" type="slidenum">
              <a:rPr lang="en-US">
                <a:cs typeface="Arial" charset="0"/>
              </a:rPr>
              <a:pPr/>
              <a:t>30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418" y="3591894"/>
            <a:ext cx="3250000" cy="2445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Fixed Internet Connection Roundup</a:t>
            </a:r>
          </a:p>
        </p:txBody>
      </p:sp>
      <p:sp>
        <p:nvSpPr>
          <p:cNvPr id="727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727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1739902-13DF-47BC-A863-BE8366006539}" type="slidenum">
              <a:rPr lang="en-US">
                <a:cs typeface="Arial" charset="0"/>
              </a:rPr>
              <a:pPr/>
              <a:t>31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13" y="1553487"/>
            <a:ext cx="5817073" cy="4530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803275" y="530225"/>
            <a:ext cx="8340725" cy="884238"/>
          </a:xfrm>
        </p:spPr>
        <p:txBody>
          <a:bodyPr/>
          <a:lstStyle/>
          <a:p>
            <a:r>
              <a:rPr lang="en-US" smtClean="0"/>
              <a:t>Section C: Portable and Mobile Internet Access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Internet to Go</a:t>
            </a:r>
          </a:p>
          <a:p>
            <a:r>
              <a:rPr lang="en-US" sz="2800" smtClean="0"/>
              <a:t>Wi-Fi Hotspots</a:t>
            </a:r>
          </a:p>
          <a:p>
            <a:r>
              <a:rPr lang="en-US" sz="2800" smtClean="0"/>
              <a:t>Portable and Mobile WiMAX</a:t>
            </a:r>
          </a:p>
          <a:p>
            <a:r>
              <a:rPr lang="en-US" sz="2800" smtClean="0"/>
              <a:t>Portable Satellite Service</a:t>
            </a:r>
          </a:p>
          <a:p>
            <a:r>
              <a:rPr lang="en-US" sz="2800" smtClean="0"/>
              <a:t>Cellular Data Service</a:t>
            </a:r>
          </a:p>
        </p:txBody>
      </p:sp>
      <p:sp>
        <p:nvSpPr>
          <p:cNvPr id="7475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7475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570E28A-2BA8-483E-B5BA-62AED951C565}" type="slidenum">
              <a:rPr lang="en-US">
                <a:cs typeface="Arial" charset="0"/>
              </a:rPr>
              <a:pPr/>
              <a:t>32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76802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A6A6A6"/>
                </a:solidFill>
              </a:rPr>
              <a:t>062300</a:t>
            </a:r>
            <a:r>
              <a:rPr lang="en-US" sz="2400" dirty="0" smtClean="0"/>
              <a:t> What is the difference between portable Internet access and mobile Internet access?</a:t>
            </a:r>
          </a:p>
          <a:p>
            <a:pPr lvl="1"/>
            <a:r>
              <a:rPr lang="en-US" sz="2400" dirty="0" smtClean="0"/>
              <a:t>A.  With portable access you cannot work online while moving very far.</a:t>
            </a:r>
          </a:p>
          <a:p>
            <a:pPr lvl="1"/>
            <a:r>
              <a:rPr lang="en-US" sz="2400" dirty="0" smtClean="0"/>
              <a:t>B.  Mobile access is less expensive than portable access.</a:t>
            </a:r>
          </a:p>
          <a:p>
            <a:pPr lvl="1"/>
            <a:r>
              <a:rPr lang="en-US" sz="2400" dirty="0" smtClean="0"/>
              <a:t>C.  Portable access requires cables, whereas mobile access does not.</a:t>
            </a:r>
          </a:p>
          <a:p>
            <a:pPr lvl="1"/>
            <a:r>
              <a:rPr lang="en-US" sz="2400" dirty="0" smtClean="0"/>
              <a:t>D.  Portable access requires a cell phone, whereas mobile access requires a notebook computer.</a:t>
            </a:r>
          </a:p>
        </p:txBody>
      </p:sp>
      <p:sp>
        <p:nvSpPr>
          <p:cNvPr id="7680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91166D-A457-4665-95C5-D9F1B5D6C73F}" type="slidenum">
              <a:rPr lang="en-US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Internet To Go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3700" y="1511300"/>
            <a:ext cx="6783619" cy="4614863"/>
          </a:xfrm>
        </p:spPr>
        <p:txBody>
          <a:bodyPr/>
          <a:lstStyle/>
          <a:p>
            <a:r>
              <a:rPr lang="en-US" sz="2800" dirty="0" smtClean="0"/>
              <a:t>Portable Internet access can be defined as the ability to easily move your Internet service from one location to another</a:t>
            </a:r>
          </a:p>
          <a:p>
            <a:r>
              <a:rPr lang="en-US" sz="2800" dirty="0" smtClean="0"/>
              <a:t>Mobile Internet access offers a continuous Internet connection as you are walking or riding in a bus, car, train, or plane</a:t>
            </a:r>
          </a:p>
        </p:txBody>
      </p:sp>
      <p:sp>
        <p:nvSpPr>
          <p:cNvPr id="7885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7885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E4A6DB7-FA01-430E-8824-F4AEFCD16B10}" type="slidenum">
              <a:rPr lang="en-US">
                <a:cs typeface="Arial" charset="0"/>
              </a:rPr>
              <a:pPr/>
              <a:t>34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17" y="2099218"/>
            <a:ext cx="1585366" cy="343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Wi-Fi Hotspots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3699" y="1511300"/>
            <a:ext cx="8592645" cy="4614863"/>
          </a:xfrm>
        </p:spPr>
        <p:txBody>
          <a:bodyPr/>
          <a:lstStyle/>
          <a:p>
            <a:r>
              <a:rPr lang="en-US" sz="2400" dirty="0" smtClean="0"/>
              <a:t>A Wi-Fi hotspot is an area in which the public can access a Wi-Fi network that offers Internet service</a:t>
            </a:r>
          </a:p>
          <a:p>
            <a:r>
              <a:rPr lang="en-US" sz="2400" dirty="0" smtClean="0"/>
              <a:t>Wi-Fi does not typically provide acceptable mobile Internet access because you can only remain connected within range of the network’s hotspot</a:t>
            </a:r>
          </a:p>
        </p:txBody>
      </p:sp>
      <p:sp>
        <p:nvSpPr>
          <p:cNvPr id="8090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8090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AD57391-33A9-45D1-8DBF-D4BDC6669DC4}" type="slidenum">
              <a:rPr lang="en-US">
                <a:cs typeface="Arial" charset="0"/>
              </a:rPr>
              <a:pPr/>
              <a:t>35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546" y="3665076"/>
            <a:ext cx="4298950" cy="23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Portable and Mobile WiMAX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511300"/>
            <a:ext cx="6843679" cy="4614863"/>
          </a:xfrm>
        </p:spPr>
        <p:txBody>
          <a:bodyPr/>
          <a:lstStyle/>
          <a:p>
            <a:r>
              <a:rPr lang="en-US" sz="2800" dirty="0" err="1" smtClean="0"/>
              <a:t>WiMAX</a:t>
            </a:r>
            <a:r>
              <a:rPr lang="en-US" sz="2800" dirty="0" smtClean="0"/>
              <a:t> can be used as a portable technology because Internet access is available to subscribers anywhere within a tower’s coverage area</a:t>
            </a:r>
          </a:p>
          <a:p>
            <a:r>
              <a:rPr lang="en-US" sz="2800" dirty="0" smtClean="0"/>
              <a:t>You use the same Internet service provider whether you are at home or on the road</a:t>
            </a:r>
          </a:p>
          <a:p>
            <a:r>
              <a:rPr lang="en-US" sz="2800" dirty="0" smtClean="0"/>
              <a:t>Mobile </a:t>
            </a:r>
            <a:r>
              <a:rPr lang="en-US" sz="2800" dirty="0" err="1" smtClean="0"/>
              <a:t>WiMAX</a:t>
            </a:r>
            <a:endParaRPr lang="en-US" sz="2800" dirty="0" smtClean="0"/>
          </a:p>
        </p:txBody>
      </p:sp>
      <p:sp>
        <p:nvSpPr>
          <p:cNvPr id="8294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8294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F5FB5FF-45D4-4454-8B6F-4A2F2F0519AC}" type="slidenum">
              <a:rPr lang="en-US">
                <a:cs typeface="Arial" charset="0"/>
              </a:rPr>
              <a:pPr/>
              <a:t>36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761" y="2516407"/>
            <a:ext cx="1554878" cy="3609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Portable Satellite Service</a:t>
            </a:r>
          </a:p>
        </p:txBody>
      </p:sp>
      <p:sp>
        <p:nvSpPr>
          <p:cNvPr id="849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14848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FEEEFD-1BDF-443D-8F30-025FF0444E46}" type="slidenum">
              <a:rPr lang="en-US"/>
              <a:pPr>
                <a:defRPr/>
              </a:pPr>
              <a:t>37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33" y="1800438"/>
            <a:ext cx="3164634" cy="40365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Cellular Data Services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511300"/>
            <a:ext cx="8483600" cy="4614863"/>
          </a:xfrm>
        </p:spPr>
        <p:txBody>
          <a:bodyPr/>
          <a:lstStyle/>
          <a:p>
            <a:r>
              <a:rPr lang="en-US" sz="2800" dirty="0" smtClean="0"/>
              <a:t>Using cell phone technology to access the Internet offers mobility that is not yet possible with most of today’s wired or wireless computer network technologies</a:t>
            </a:r>
          </a:p>
        </p:txBody>
      </p:sp>
      <p:sp>
        <p:nvSpPr>
          <p:cNvPr id="8704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8704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FEC80B3-0A7F-4472-8ECA-C173B788C9FE}" type="slidenum">
              <a:rPr lang="en-US">
                <a:cs typeface="Arial" charset="0"/>
              </a:rPr>
              <a:pPr/>
              <a:t>38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987" y="3506837"/>
            <a:ext cx="3689025" cy="2365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Cellular Data Services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3700" y="1511300"/>
            <a:ext cx="4584700" cy="4614863"/>
          </a:xfrm>
        </p:spPr>
        <p:txBody>
          <a:bodyPr/>
          <a:lstStyle/>
          <a:p>
            <a:r>
              <a:rPr lang="en-US" sz="2000" dirty="0" smtClean="0"/>
              <a:t>4G technology provides peak data rates of 100 Mbps while a device is in motion, or 1 </a:t>
            </a:r>
            <a:r>
              <a:rPr lang="en-US" sz="2000" dirty="0" err="1" smtClean="0"/>
              <a:t>Gbps</a:t>
            </a:r>
            <a:r>
              <a:rPr lang="en-US" sz="2000" dirty="0" smtClean="0"/>
              <a:t> rates when a device is stationary</a:t>
            </a:r>
          </a:p>
          <a:p>
            <a:r>
              <a:rPr lang="en-US" sz="2000" dirty="0" smtClean="0"/>
              <a:t>WAP (Wireless Application Protocol) is a communications protocol that provides Internet access from handheld devices</a:t>
            </a:r>
          </a:p>
          <a:p>
            <a:r>
              <a:rPr lang="en-US" sz="2000" dirty="0" smtClean="0"/>
              <a:t>For the real Internet, cellular service providers offer data services, sometimes referred to as mobile broadband</a:t>
            </a:r>
          </a:p>
          <a:p>
            <a:r>
              <a:rPr lang="en-US" sz="2000" dirty="0" smtClean="0"/>
              <a:t>Most cellular service providers offer wireless modems for broadband data access </a:t>
            </a:r>
          </a:p>
        </p:txBody>
      </p:sp>
      <p:sp>
        <p:nvSpPr>
          <p:cNvPr id="8909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8909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CE1495A-5C0E-408B-8434-7EC8670EC757}" type="slidenum">
              <a:rPr lang="en-US">
                <a:cs typeface="Arial" charset="0"/>
              </a:rPr>
              <a:pPr/>
              <a:t>39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038" y="1766455"/>
            <a:ext cx="3503990" cy="1964241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595" y="3858490"/>
            <a:ext cx="3821735" cy="2004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FastPoll True/False Questions</a:t>
            </a:r>
            <a:br>
              <a:rPr lang="en-US" smtClean="0"/>
            </a:br>
            <a:r>
              <a:rPr lang="en-US" sz="3200" smtClean="0"/>
              <a:t>Answer A for True and B for False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060600</a:t>
            </a:r>
            <a:r>
              <a:rPr lang="en-US" sz="2800" dirty="0" smtClean="0"/>
              <a:t> Utilities such as Ping and </a:t>
            </a:r>
            <a:r>
              <a:rPr lang="en-US" sz="2800" dirty="0" err="1" smtClean="0"/>
              <a:t>Traceroute</a:t>
            </a:r>
            <a:r>
              <a:rPr lang="en-US" sz="2800" dirty="0" smtClean="0"/>
              <a:t> help you gauge the speed of your Internet connection.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060700</a:t>
            </a:r>
            <a:r>
              <a:rPr lang="en-US" sz="2800" dirty="0" smtClean="0"/>
              <a:t> 10 Mbps is a narrowband Internet connection. 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060800</a:t>
            </a:r>
            <a:r>
              <a:rPr lang="en-US" sz="2800" dirty="0" smtClean="0"/>
              <a:t> Dial-up and DSL provide Internet access using telephone cabling. 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060900</a:t>
            </a:r>
            <a:r>
              <a:rPr lang="en-US" sz="2800" dirty="0" smtClean="0"/>
              <a:t> Cable Internet service is fast because it has lots of latency. 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061000</a:t>
            </a:r>
            <a:r>
              <a:rPr lang="en-US" sz="2800" dirty="0" smtClean="0"/>
              <a:t> </a:t>
            </a:r>
            <a:r>
              <a:rPr lang="en-US" sz="2800" dirty="0" err="1" smtClean="0"/>
              <a:t>WiMAX</a:t>
            </a:r>
            <a:r>
              <a:rPr lang="en-US" sz="2800" dirty="0" smtClean="0"/>
              <a:t> uses low-earth orbiting satellites to transport data to the Internet. </a:t>
            </a: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CE9E7B-8493-4B4D-81B1-4D3F77FD1C3F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Cellular Data Services</a:t>
            </a:r>
          </a:p>
        </p:txBody>
      </p:sp>
      <p:sp>
        <p:nvSpPr>
          <p:cNvPr id="91138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MiFi</a:t>
            </a:r>
            <a:r>
              <a:rPr lang="en-US" dirty="0" smtClean="0"/>
              <a:t> is a brand name for a compact, mobile, wireless router offered by Novatel Wireless</a:t>
            </a:r>
          </a:p>
          <a:p>
            <a:r>
              <a:rPr lang="en-US" dirty="0" smtClean="0"/>
              <a:t>Some cell phones, such as the Droids and iPhones, can act as a Wi-Fi hotspot by becoming the router for a wireless network </a:t>
            </a:r>
          </a:p>
          <a:p>
            <a:pPr lvl="1"/>
            <a:r>
              <a:rPr lang="en-US" dirty="0" smtClean="0"/>
              <a:t>Tethering</a:t>
            </a:r>
          </a:p>
        </p:txBody>
      </p:sp>
      <p:sp>
        <p:nvSpPr>
          <p:cNvPr id="9114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D34CE4-44C1-48AA-B026-00A7D9245693}" type="slidenum">
              <a:rPr lang="en-US"/>
              <a:pPr>
                <a:defRPr/>
              </a:pPr>
              <a:t>40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0" y="2048845"/>
            <a:ext cx="4298950" cy="35397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Section D: Internet Services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Cloud Computing</a:t>
            </a:r>
          </a:p>
          <a:p>
            <a:r>
              <a:rPr lang="en-US" sz="2800" smtClean="0"/>
              <a:t>Real-Time Messaging</a:t>
            </a:r>
          </a:p>
          <a:p>
            <a:r>
              <a:rPr lang="en-US" sz="2800" smtClean="0"/>
              <a:t>Voice over IP</a:t>
            </a:r>
          </a:p>
          <a:p>
            <a:r>
              <a:rPr lang="en-US" sz="2800" smtClean="0"/>
              <a:t>Forums, Wikis, Blogs, and Tweets</a:t>
            </a:r>
          </a:p>
          <a:p>
            <a:r>
              <a:rPr lang="en-US" sz="2800" smtClean="0"/>
              <a:t>Grid Computing</a:t>
            </a:r>
          </a:p>
          <a:p>
            <a:r>
              <a:rPr lang="en-US" sz="2800" smtClean="0"/>
              <a:t>FTP</a:t>
            </a:r>
          </a:p>
          <a:p>
            <a:r>
              <a:rPr lang="en-US" sz="2800" smtClean="0"/>
              <a:t>File Sharing Networks</a:t>
            </a:r>
          </a:p>
        </p:txBody>
      </p:sp>
      <p:sp>
        <p:nvSpPr>
          <p:cNvPr id="9216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9216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4FE6D3D-C2E4-46F6-9DC7-ADD13020B574}" type="slidenum">
              <a:rPr lang="en-US">
                <a:cs typeface="Arial" charset="0"/>
              </a:rPr>
              <a:pPr/>
              <a:t>41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062400</a:t>
            </a:r>
            <a:r>
              <a:rPr lang="en-US" sz="2400" dirty="0" smtClean="0"/>
              <a:t> On the Internet, application protocols provide consumers with many useful services. Which one of the following correctly describes an Internet-based application protocol?</a:t>
            </a:r>
          </a:p>
          <a:p>
            <a:pPr lvl="1">
              <a:defRPr/>
            </a:pPr>
            <a:r>
              <a:rPr lang="en-US" sz="2400" dirty="0" smtClean="0"/>
              <a:t>A.  Chat and Instant messaging use Internet VoIP protocol.</a:t>
            </a:r>
          </a:p>
          <a:p>
            <a:pPr lvl="1">
              <a:defRPr/>
            </a:pPr>
            <a:r>
              <a:rPr lang="en-US" sz="2400" dirty="0" smtClean="0"/>
              <a:t>B.  Files can be shared over the Internet using FTP or </a:t>
            </a:r>
            <a:r>
              <a:rPr lang="en-US" sz="2400" dirty="0" err="1" smtClean="0"/>
              <a:t>BitTorrent</a:t>
            </a:r>
            <a:r>
              <a:rPr lang="en-US" sz="2400" dirty="0" smtClean="0"/>
              <a:t> protocols.</a:t>
            </a:r>
          </a:p>
          <a:p>
            <a:pPr lvl="1">
              <a:defRPr/>
            </a:pPr>
            <a:r>
              <a:rPr lang="en-US" sz="2400" dirty="0" smtClean="0"/>
              <a:t>C.  Cloud protocols such as SETI control distributed processing grids.</a:t>
            </a:r>
          </a:p>
          <a:p>
            <a:pPr lvl="1">
              <a:defRPr/>
            </a:pPr>
            <a:r>
              <a:rPr lang="en-US" sz="2400" dirty="0" smtClean="0"/>
              <a:t>D.  P2P is used to encrypt personal information to keep it private.</a:t>
            </a:r>
          </a:p>
        </p:txBody>
      </p:sp>
      <p:sp>
        <p:nvSpPr>
          <p:cNvPr id="9421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327CF3-5F3E-4206-AFC9-F1C05B0DE2C2}" type="slidenum">
              <a:rPr lang="en-US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</a:p>
        </p:txBody>
      </p:sp>
      <p:sp>
        <p:nvSpPr>
          <p:cNvPr id="962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Cloud computing depends on a grid of servers, storage devices, and protocols that offer Internet-accessible computing services ranging from consumer-level media sharing to office productivity applications and complex corporate data processing</a:t>
            </a:r>
          </a:p>
          <a:p>
            <a:pPr lvl="1"/>
            <a:r>
              <a:rPr lang="en-US" sz="2400" smtClean="0"/>
              <a:t>Software as a Service (SaaS)</a:t>
            </a:r>
          </a:p>
        </p:txBody>
      </p:sp>
      <p:sp>
        <p:nvSpPr>
          <p:cNvPr id="9625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BCC7D1-7C3A-436C-A2A8-8CF6619A55EF}" type="slidenum">
              <a:rPr lang="en-US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Cloud Computing</a:t>
            </a:r>
          </a:p>
        </p:txBody>
      </p:sp>
      <p:sp>
        <p:nvSpPr>
          <p:cNvPr id="983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88ABB4-2727-4FCC-99E1-FFEA3B9EC860}" type="slidenum">
              <a:rPr lang="en-US"/>
              <a:pPr>
                <a:defRPr/>
              </a:pPr>
              <a:t>44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825" y="1593121"/>
            <a:ext cx="3878049" cy="44512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Real-Time Messaging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networked-based, real-time messaging system allows people to exchange short messages while they are online</a:t>
            </a:r>
          </a:p>
          <a:p>
            <a:pPr lvl="1"/>
            <a:r>
              <a:rPr lang="en-US" sz="2400" dirty="0" smtClean="0"/>
              <a:t>Instant messaging (IM)</a:t>
            </a:r>
          </a:p>
          <a:p>
            <a:pPr lvl="1"/>
            <a:r>
              <a:rPr lang="en-US" sz="2400" dirty="0" smtClean="0"/>
              <a:t>Chat</a:t>
            </a:r>
          </a:p>
        </p:txBody>
      </p:sp>
      <p:sp>
        <p:nvSpPr>
          <p:cNvPr id="10035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10035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0AE128A-E330-486E-B8B9-EBDA5DFEC60C}" type="slidenum">
              <a:rPr lang="en-US">
                <a:cs typeface="Arial" charset="0"/>
              </a:rPr>
              <a:pPr/>
              <a:t>45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481" y="2729821"/>
            <a:ext cx="3701220" cy="3396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Voice over IP</a:t>
            </a:r>
          </a:p>
        </p:txBody>
      </p:sp>
      <p:sp>
        <p:nvSpPr>
          <p:cNvPr id="1024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3700" y="1511300"/>
            <a:ext cx="5909823" cy="4614863"/>
          </a:xfrm>
        </p:spPr>
        <p:txBody>
          <a:bodyPr/>
          <a:lstStyle/>
          <a:p>
            <a:r>
              <a:rPr lang="en-US" sz="2400" dirty="0" smtClean="0"/>
              <a:t>VoIP (Voice over Internet Protocol) or Voice over IP, is a technology in which a broadband Internet connection is used to place telephone calls instead of the regular phone system</a:t>
            </a:r>
          </a:p>
          <a:p>
            <a:r>
              <a:rPr lang="en-US" sz="2400" dirty="0" smtClean="0"/>
              <a:t>If you want to set up free computer-to-computer VoIP, you and the people you communicate with can download and install freeware or open source VoIP clients</a:t>
            </a:r>
          </a:p>
        </p:txBody>
      </p:sp>
      <p:sp>
        <p:nvSpPr>
          <p:cNvPr id="10240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10240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46E385F-7A55-44EC-AA75-6742EF6A6D6D}" type="slidenum">
              <a:rPr lang="en-US">
                <a:cs typeface="Arial" charset="0"/>
              </a:rPr>
              <a:pPr/>
              <a:t>46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466" y="1925438"/>
            <a:ext cx="2493903" cy="3786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Forums, Wikis, Blogs, </a:t>
            </a:r>
            <a:br>
              <a:rPr lang="en-US" smtClean="0"/>
            </a:br>
            <a:r>
              <a:rPr lang="en-US" smtClean="0"/>
              <a:t>and Tweets</a:t>
            </a:r>
          </a:p>
        </p:txBody>
      </p:sp>
      <p:sp>
        <p:nvSpPr>
          <p:cNvPr id="104450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An Internet forum is a Web-based online discussion site where participants post comments to discussion threads</a:t>
            </a:r>
          </a:p>
          <a:p>
            <a:r>
              <a:rPr lang="en-US" sz="2800" dirty="0" smtClean="0"/>
              <a:t>A wiki allows participants to modify posted material</a:t>
            </a:r>
          </a:p>
          <a:p>
            <a:r>
              <a:rPr lang="en-US" sz="2800" dirty="0" smtClean="0"/>
              <a:t>A blog (short for Web log) is similar to an online diary; it is maintained by one person and contains a series of entries on one or more topics</a:t>
            </a:r>
          </a:p>
          <a:p>
            <a:r>
              <a:rPr lang="en-US" sz="2800" dirty="0" smtClean="0"/>
              <a:t>A tweet is a short message of 140 characters or less, posted to the Twitter Web site</a:t>
            </a:r>
          </a:p>
        </p:txBody>
      </p:sp>
      <p:sp>
        <p:nvSpPr>
          <p:cNvPr id="10445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D39214-B786-40D2-B21B-17F86301F796}" type="slidenum">
              <a:rPr lang="en-US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Forums, Wikis, Blogs, </a:t>
            </a:r>
            <a:br>
              <a:rPr lang="en-US" smtClean="0"/>
            </a:br>
            <a:r>
              <a:rPr lang="en-US" smtClean="0"/>
              <a:t>and Tweets</a:t>
            </a:r>
          </a:p>
        </p:txBody>
      </p:sp>
      <p:sp>
        <p:nvSpPr>
          <p:cNvPr id="1064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E53036-F345-4703-B5C8-76D524123769}" type="slidenum">
              <a:rPr lang="en-US"/>
              <a:pPr>
                <a:defRPr/>
              </a:pPr>
              <a:t>48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167" y="1980317"/>
            <a:ext cx="4085366" cy="36768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Grid Computing</a:t>
            </a:r>
          </a:p>
        </p:txBody>
      </p:sp>
      <p:sp>
        <p:nvSpPr>
          <p:cNvPr id="108546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511300"/>
            <a:ext cx="6238328" cy="4614863"/>
          </a:xfrm>
        </p:spPr>
        <p:txBody>
          <a:bodyPr/>
          <a:lstStyle/>
          <a:p>
            <a:r>
              <a:rPr lang="en-US" sz="2800" dirty="0" smtClean="0"/>
              <a:t>A grid computing system is a network of computers harnessed together to perform processing tasks</a:t>
            </a:r>
          </a:p>
          <a:p>
            <a:pPr lvl="1"/>
            <a:r>
              <a:rPr lang="en-US" sz="2400" dirty="0" err="1" smtClean="0"/>
              <a:t>SETI@home</a:t>
            </a:r>
            <a:r>
              <a:rPr lang="en-US" sz="2400" dirty="0" smtClean="0"/>
              <a:t> project</a:t>
            </a:r>
          </a:p>
        </p:txBody>
      </p:sp>
      <p:sp>
        <p:nvSpPr>
          <p:cNvPr id="10854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10854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5139415-98A0-4DF2-BC3D-9D7D69A09B6C}" type="slidenum">
              <a:rPr lang="en-US">
                <a:cs typeface="Arial" charset="0"/>
              </a:rPr>
              <a:pPr/>
              <a:t>49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028" y="2105316"/>
            <a:ext cx="1628049" cy="3426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FastPoll True/False Questions</a:t>
            </a:r>
            <a:br>
              <a:rPr lang="en-US" smtClean="0"/>
            </a:br>
            <a:r>
              <a:rPr lang="en-US" sz="3200" smtClean="0"/>
              <a:t>Answer A for True and B for False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061100</a:t>
            </a:r>
            <a:r>
              <a:rPr lang="en-US" sz="2800" dirty="0" smtClean="0"/>
              <a:t> Public Wi-Fi hotspots provide mobile Internet access. 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061200</a:t>
            </a:r>
            <a:r>
              <a:rPr lang="en-US" sz="2800" dirty="0" smtClean="0"/>
              <a:t> With mobile broadband, you can use a cell phone to set up a mobile Internet connection. 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061300</a:t>
            </a:r>
            <a:r>
              <a:rPr lang="en-US" sz="2800" dirty="0" smtClean="0"/>
              <a:t> Cloud computing uses distributed grid computing to predict weather. 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061400</a:t>
            </a:r>
            <a:r>
              <a:rPr lang="en-US" sz="2800" dirty="0" smtClean="0"/>
              <a:t> VoIP uses circuit switching technology to send analog data.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061500</a:t>
            </a:r>
            <a:r>
              <a:rPr lang="en-US" sz="2800" dirty="0" smtClean="0"/>
              <a:t> </a:t>
            </a:r>
            <a:r>
              <a:rPr lang="en-US" sz="2800" dirty="0" err="1" smtClean="0"/>
              <a:t>SETI@home</a:t>
            </a:r>
            <a:r>
              <a:rPr lang="en-US" sz="2800" dirty="0" smtClean="0"/>
              <a:t> is a popular Wi-Fi service provider for non-business consumers.</a:t>
            </a: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7E8585-78B0-4B8D-B6C5-CABB2F562801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FTP</a:t>
            </a:r>
          </a:p>
        </p:txBody>
      </p:sp>
      <p:sp>
        <p:nvSpPr>
          <p:cNvPr id="1105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1105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EDFA4EA-1A49-43A2-B867-94D0D964DFF4}" type="slidenum">
              <a:rPr lang="en-US">
                <a:cs typeface="Arial" charset="0"/>
              </a:rPr>
              <a:pPr/>
              <a:t>50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11" y="1968121"/>
            <a:ext cx="5554878" cy="37012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FTP</a:t>
            </a:r>
          </a:p>
        </p:txBody>
      </p:sp>
      <p:sp>
        <p:nvSpPr>
          <p:cNvPr id="11264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965913-C264-471F-B3FD-210ACA573F23}" type="slidenum">
              <a:rPr lang="en-US"/>
              <a:pPr>
                <a:defRPr/>
              </a:pPr>
              <a:t>51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581" y="2120560"/>
            <a:ext cx="5658537" cy="33963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Sharing Networks</a:t>
            </a:r>
          </a:p>
        </p:txBody>
      </p:sp>
      <p:sp>
        <p:nvSpPr>
          <p:cNvPr id="113666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smtClean="0"/>
              <a:t>File sharing, sometimes called P2P file sharing, allows users to obtain files from other users located anywhere on the Internet </a:t>
            </a:r>
          </a:p>
          <a:p>
            <a:r>
              <a:rPr lang="en-US" sz="2400" smtClean="0"/>
              <a:t>BitTorrent is a file sharing protocol that distributes the role of file server across a collection of dispersed computers</a:t>
            </a:r>
          </a:p>
        </p:txBody>
      </p:sp>
      <p:sp>
        <p:nvSpPr>
          <p:cNvPr id="11366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11366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2B601D6-0C86-4807-9C8C-1F8410219069}" type="slidenum">
              <a:rPr lang="en-US">
                <a:cs typeface="Arial" charset="0"/>
              </a:rPr>
              <a:pPr/>
              <a:t>52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0" y="2074640"/>
            <a:ext cx="4298950" cy="34881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Section E: Internet Security</a:t>
            </a:r>
          </a:p>
        </p:txBody>
      </p:sp>
      <p:sp>
        <p:nvSpPr>
          <p:cNvPr id="1157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Intrusion Attempts</a:t>
            </a:r>
          </a:p>
          <a:p>
            <a:r>
              <a:rPr lang="en-US" sz="2800" smtClean="0"/>
              <a:t>Securing Ports</a:t>
            </a:r>
          </a:p>
          <a:p>
            <a:r>
              <a:rPr lang="en-US" sz="2800" smtClean="0"/>
              <a:t>NAT</a:t>
            </a:r>
          </a:p>
          <a:p>
            <a:r>
              <a:rPr lang="en-US" sz="2800" smtClean="0"/>
              <a:t>Virtual Private Networks</a:t>
            </a:r>
          </a:p>
        </p:txBody>
      </p:sp>
      <p:sp>
        <p:nvSpPr>
          <p:cNvPr id="11571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11571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B113E8C-C0A2-4290-B203-91BCEF2E010D}" type="slidenum">
              <a:rPr lang="en-US">
                <a:cs typeface="Arial" charset="0"/>
              </a:rPr>
              <a:pPr/>
              <a:t>53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117762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A6A6A6"/>
                </a:solidFill>
              </a:rPr>
              <a:t>062500</a:t>
            </a:r>
            <a:r>
              <a:rPr lang="en-US" sz="2800" dirty="0" smtClean="0"/>
              <a:t> Protecting your computer from Internet-based intrusions is an important aspect of computer security. Which one of the following is NOT a useful security technique?</a:t>
            </a:r>
          </a:p>
          <a:p>
            <a:pPr lvl="1"/>
            <a:r>
              <a:rPr lang="en-US" dirty="0" smtClean="0"/>
              <a:t>A.  Setting up NAT on a router</a:t>
            </a:r>
          </a:p>
          <a:p>
            <a:pPr lvl="1"/>
            <a:r>
              <a:rPr lang="en-US" dirty="0" smtClean="0"/>
              <a:t>B.  Activating firewall software</a:t>
            </a:r>
          </a:p>
          <a:p>
            <a:pPr lvl="1"/>
            <a:r>
              <a:rPr lang="en-US" dirty="0" smtClean="0"/>
              <a:t>C.  Checking the status of software ports</a:t>
            </a:r>
          </a:p>
          <a:p>
            <a:pPr lvl="1"/>
            <a:r>
              <a:rPr lang="en-US" dirty="0" smtClean="0"/>
              <a:t>D.  Activating your computer’s file sharing options</a:t>
            </a:r>
          </a:p>
        </p:txBody>
      </p:sp>
      <p:sp>
        <p:nvSpPr>
          <p:cNvPr id="11776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0F0943-23F9-44C1-9D93-B968F379FA78}" type="slidenum">
              <a:rPr lang="en-US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Intrusion Attempts</a:t>
            </a:r>
          </a:p>
        </p:txBody>
      </p:sp>
      <p:sp>
        <p:nvSpPr>
          <p:cNvPr id="1198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An intrusion is any access to data or programs by hackers, criminals, or other unauthorized persons</a:t>
            </a:r>
          </a:p>
          <a:p>
            <a:r>
              <a:rPr lang="en-US" sz="2800" smtClean="0"/>
              <a:t>A communications port is the doorway that allows a computer to exchange data with other devices </a:t>
            </a:r>
          </a:p>
          <a:p>
            <a:r>
              <a:rPr lang="en-US" sz="2800" smtClean="0"/>
              <a:t>A port probe (or port scan) uses automated software to locate computers that have open ports and are vulnerable to unauthorized access</a:t>
            </a:r>
          </a:p>
        </p:txBody>
      </p:sp>
      <p:sp>
        <p:nvSpPr>
          <p:cNvPr id="11981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11981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BBCA8F3-8CFB-4955-9771-6C93A7C10370}" type="slidenum">
              <a:rPr lang="en-US">
                <a:cs typeface="Arial" charset="0"/>
              </a:rPr>
              <a:pPr/>
              <a:t>55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Intrusion Attempts</a:t>
            </a:r>
          </a:p>
        </p:txBody>
      </p:sp>
      <p:sp>
        <p:nvSpPr>
          <p:cNvPr id="1218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1218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8CF26A1-DAD7-4020-8320-66D14C5B7B52}" type="slidenum">
              <a:rPr lang="en-US">
                <a:cs typeface="Arial" charset="0"/>
              </a:rPr>
              <a:pPr/>
              <a:t>56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61" y="1511300"/>
            <a:ext cx="5158777" cy="4614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Securing Ports</a:t>
            </a:r>
          </a:p>
        </p:txBody>
      </p:sp>
      <p:sp>
        <p:nvSpPr>
          <p:cNvPr id="1239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1239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45DA220-5306-47F3-9533-0C49E3A455C9}" type="slidenum">
              <a:rPr lang="en-US">
                <a:cs typeface="Arial" charset="0"/>
              </a:rPr>
              <a:pPr/>
              <a:t>57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216" y="1995560"/>
            <a:ext cx="3829268" cy="36463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Securing Ports</a:t>
            </a:r>
          </a:p>
        </p:txBody>
      </p:sp>
      <p:sp>
        <p:nvSpPr>
          <p:cNvPr id="125954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smtClean="0"/>
              <a:t>A firewall is software or hardware designed to filter out suspicious packets attempting to enter or leave a computer </a:t>
            </a:r>
          </a:p>
          <a:p>
            <a:r>
              <a:rPr lang="en-US" sz="2400" smtClean="0"/>
              <a:t>Sharing printers or files on a LAN or the Internet requires open ports so the data can be transferred to and from your computer</a:t>
            </a:r>
          </a:p>
        </p:txBody>
      </p:sp>
      <p:sp>
        <p:nvSpPr>
          <p:cNvPr id="12595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12595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D800719-071F-4B4A-BC15-FDEEA888E1D2}" type="slidenum">
              <a:rPr lang="en-US">
                <a:cs typeface="Arial" charset="0"/>
              </a:rPr>
              <a:pPr/>
              <a:t>58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0" y="2238914"/>
            <a:ext cx="4298950" cy="31596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NAT</a:t>
            </a:r>
          </a:p>
        </p:txBody>
      </p:sp>
      <p:sp>
        <p:nvSpPr>
          <p:cNvPr id="1280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Routers are intended to work within LANs to monitor and direct packets being transported from one device to another</a:t>
            </a:r>
          </a:p>
          <a:p>
            <a:r>
              <a:rPr lang="en-US" sz="2800" dirty="0" smtClean="0"/>
              <a:t>A routable IP address is one that can be accessed by packets on the Internet</a:t>
            </a:r>
          </a:p>
          <a:p>
            <a:r>
              <a:rPr lang="en-US" sz="2800" dirty="0" smtClean="0"/>
              <a:t>A private IP address is a non-routable IP address that can be used within a LAN, but not for Internet data transport</a:t>
            </a:r>
          </a:p>
        </p:txBody>
      </p:sp>
      <p:sp>
        <p:nvSpPr>
          <p:cNvPr id="12800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12800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3FA1764-7297-42A5-9390-50C46F424D37}" type="slidenum">
              <a:rPr lang="en-US">
                <a:cs typeface="Arial" charset="0"/>
              </a:rPr>
              <a:pPr/>
              <a:t>59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FastPoll True/False Questions</a:t>
            </a:r>
            <a:br>
              <a:rPr lang="en-US" smtClean="0"/>
            </a:br>
            <a:r>
              <a:rPr lang="en-US" sz="3200" smtClean="0"/>
              <a:t>Answer A for True and B for False</a:t>
            </a:r>
            <a:endParaRPr lang="en-US" smtClean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>
                <a:solidFill>
                  <a:srgbClr val="A6A6A6"/>
                </a:solidFill>
              </a:rPr>
              <a:t>061600</a:t>
            </a:r>
            <a:r>
              <a:rPr lang="en-US" sz="2800" smtClean="0"/>
              <a:t> FTP makes it easy to anonymously use a search engine.</a:t>
            </a:r>
          </a:p>
          <a:p>
            <a:r>
              <a:rPr lang="en-US" sz="2800" smtClean="0">
                <a:solidFill>
                  <a:srgbClr val="A6A6A6"/>
                </a:solidFill>
              </a:rPr>
              <a:t>061700</a:t>
            </a:r>
            <a:r>
              <a:rPr lang="en-US" sz="2800" smtClean="0"/>
              <a:t> BitTorrent is an Internet security protocol. </a:t>
            </a:r>
          </a:p>
          <a:p>
            <a:r>
              <a:rPr lang="en-US" sz="2800" smtClean="0">
                <a:solidFill>
                  <a:srgbClr val="A6A6A6"/>
                </a:solidFill>
              </a:rPr>
              <a:t>061800</a:t>
            </a:r>
            <a:r>
              <a:rPr lang="en-US" sz="2800" smtClean="0"/>
              <a:t> Consumers should use port probes to encrypt data sent over the Internet. </a:t>
            </a:r>
          </a:p>
          <a:p>
            <a:r>
              <a:rPr lang="en-US" sz="2800" smtClean="0">
                <a:solidFill>
                  <a:srgbClr val="A6A6A6"/>
                </a:solidFill>
              </a:rPr>
              <a:t>061900</a:t>
            </a:r>
            <a:r>
              <a:rPr lang="en-US" sz="2800" smtClean="0"/>
              <a:t> NATs are used by hackers to intercept packets traveling over the Internet.</a:t>
            </a:r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0837CE-979B-4791-9C26-AA38A804CF2D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NAT</a:t>
            </a:r>
          </a:p>
        </p:txBody>
      </p:sp>
      <p:sp>
        <p:nvSpPr>
          <p:cNvPr id="1300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18739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B2FB28-8E07-4C4F-A8CA-72424D1D3228}" type="slidenum">
              <a:rPr lang="en-US"/>
              <a:pPr>
                <a:defRPr/>
              </a:pPr>
              <a:t>60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362" y="1861414"/>
            <a:ext cx="4060976" cy="39146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NAT</a:t>
            </a:r>
          </a:p>
        </p:txBody>
      </p:sp>
      <p:sp>
        <p:nvSpPr>
          <p:cNvPr id="1320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3700" y="1511300"/>
            <a:ext cx="8550603" cy="4614863"/>
          </a:xfrm>
        </p:spPr>
        <p:txBody>
          <a:bodyPr/>
          <a:lstStyle/>
          <a:p>
            <a:r>
              <a:rPr lang="en-US" sz="2800" dirty="0" smtClean="0"/>
              <a:t>Network address translation (NAT) is the process your router uses to keep track of packets and their corresponding private or public IP addresses</a:t>
            </a:r>
          </a:p>
        </p:txBody>
      </p:sp>
      <p:sp>
        <p:nvSpPr>
          <p:cNvPr id="13209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13210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9158820-E747-49F7-A831-8A96F546FF0C}" type="slidenum">
              <a:rPr lang="en-US">
                <a:cs typeface="Arial" charset="0"/>
              </a:rPr>
              <a:pPr/>
              <a:t>61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316" y="2987767"/>
            <a:ext cx="3295369" cy="3230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Virtual Private Networks</a:t>
            </a:r>
          </a:p>
        </p:txBody>
      </p:sp>
      <p:sp>
        <p:nvSpPr>
          <p:cNvPr id="1341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It is possible to secure remote connections by setting up virtual private network (VPN) access to a remote access server in the corporate office</a:t>
            </a:r>
          </a:p>
          <a:p>
            <a:r>
              <a:rPr lang="en-US" sz="2800" dirty="0" smtClean="0"/>
              <a:t>Access to a VPN is usually by invitation only; employees who need to access a VPN are given the necessary instructions, addresses, and passwords to make connections</a:t>
            </a:r>
          </a:p>
        </p:txBody>
      </p:sp>
      <p:sp>
        <p:nvSpPr>
          <p:cNvPr id="13414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13414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A85EF8C-0C5F-449C-8753-19E4078CF0A1}" type="slidenum">
              <a:rPr lang="en-US">
                <a:cs typeface="Arial" charset="0"/>
              </a:rPr>
              <a:pPr/>
              <a:t>62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Virtual Private Networks</a:t>
            </a:r>
          </a:p>
        </p:txBody>
      </p:sp>
      <p:sp>
        <p:nvSpPr>
          <p:cNvPr id="1361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1361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7A03B98-18D4-4E95-9A78-69FADFA804A9}" type="slidenum">
              <a:rPr lang="en-US">
                <a:cs typeface="Arial" charset="0"/>
              </a:rPr>
              <a:pPr/>
              <a:t>63</a:t>
            </a:fld>
            <a:endParaRPr lang="en-US"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928" y="1511300"/>
            <a:ext cx="1541844" cy="4614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 You Think?</a:t>
            </a:r>
          </a:p>
        </p:txBody>
      </p:sp>
      <p:sp>
        <p:nvSpPr>
          <p:cNvPr id="138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>
                <a:solidFill>
                  <a:srgbClr val="A6A6A6"/>
                </a:solidFill>
              </a:rPr>
              <a:t>063100</a:t>
            </a:r>
            <a:r>
              <a:rPr lang="en-US" sz="2200" dirty="0" smtClean="0"/>
              <a:t> Does it seem plausible that your government would attempt to shut down the Internet to curtail civil unrest?</a:t>
            </a:r>
          </a:p>
          <a:p>
            <a:pPr lvl="1"/>
            <a:r>
              <a:rPr lang="en-US" sz="2200" dirty="0" smtClean="0"/>
              <a:t>A.  Yes		B.  No		C.  Not sure</a:t>
            </a:r>
          </a:p>
          <a:p>
            <a:r>
              <a:rPr lang="en-US" sz="2200" dirty="0" smtClean="0">
                <a:solidFill>
                  <a:srgbClr val="A6A6A6"/>
                </a:solidFill>
              </a:rPr>
              <a:t>063200</a:t>
            </a:r>
            <a:r>
              <a:rPr lang="en-US" sz="2200" dirty="0" smtClean="0"/>
              <a:t> Do you use the Internet to access political news?</a:t>
            </a:r>
          </a:p>
          <a:p>
            <a:pPr marL="742950" lvl="2" indent="-342900">
              <a:buFont typeface="Wingdings 2" pitchFamily="18" charset="2"/>
              <a:buChar char="ï"/>
            </a:pPr>
            <a:r>
              <a:rPr lang="en-US" sz="2200" dirty="0" smtClean="0"/>
              <a:t>A.  Yes		B.  No		C.  Not sure</a:t>
            </a:r>
          </a:p>
          <a:p>
            <a:r>
              <a:rPr lang="en-US" sz="2200" dirty="0" smtClean="0">
                <a:solidFill>
                  <a:srgbClr val="A6A6A6"/>
                </a:solidFill>
              </a:rPr>
              <a:t>063300</a:t>
            </a:r>
            <a:r>
              <a:rPr lang="en-US" sz="2200" dirty="0" smtClean="0"/>
              <a:t> Should your government have legal power to shut down the Internet?</a:t>
            </a:r>
          </a:p>
          <a:p>
            <a:pPr lvl="1"/>
            <a:r>
              <a:rPr lang="en-US" sz="2200" dirty="0" smtClean="0"/>
              <a:t>A.  Yes		B.  No		C.  Not sure</a:t>
            </a:r>
          </a:p>
          <a:p>
            <a:r>
              <a:rPr lang="en-US" sz="2200" dirty="0" smtClean="0">
                <a:solidFill>
                  <a:srgbClr val="A6A6A6"/>
                </a:solidFill>
              </a:rPr>
              <a:t>063400</a:t>
            </a:r>
            <a:r>
              <a:rPr lang="en-US" sz="2200" dirty="0" smtClean="0"/>
              <a:t> Have you experienced an Internet outage that lasted longer than 24 hours?</a:t>
            </a:r>
          </a:p>
          <a:p>
            <a:pPr lvl="1"/>
            <a:r>
              <a:rPr lang="en-US" sz="2200" dirty="0" smtClean="0"/>
              <a:t>A.  Yes		B.  No		C.  Not sure</a:t>
            </a:r>
          </a:p>
        </p:txBody>
      </p:sp>
      <p:sp>
        <p:nvSpPr>
          <p:cNvPr id="13824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4916DB-79B7-4DC2-8ED1-D82750ED17A4}" type="slidenum">
              <a:rPr lang="en-US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225550"/>
            <a:ext cx="9144000" cy="1470025"/>
          </a:xfrm>
        </p:spPr>
        <p:txBody>
          <a:bodyPr/>
          <a:lstStyle/>
          <a:p>
            <a:r>
              <a:rPr lang="en-US" sz="6000" smtClean="0"/>
              <a:t>Chapter 6 Complete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Section A: Internet Technology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Background</a:t>
            </a:r>
          </a:p>
          <a:p>
            <a:r>
              <a:rPr lang="en-US" sz="2800" smtClean="0"/>
              <a:t>Internet Infrastructure</a:t>
            </a:r>
          </a:p>
          <a:p>
            <a:r>
              <a:rPr lang="en-US" sz="2800" smtClean="0"/>
              <a:t>Internet Protocols, Addresses, and Domains</a:t>
            </a:r>
          </a:p>
          <a:p>
            <a:r>
              <a:rPr lang="en-US" sz="2800" smtClean="0"/>
              <a:t>Connection Speed</a:t>
            </a:r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6BC57EB-B8B4-4EF7-B100-19C34353B53B}" type="slidenum">
              <a:rPr lang="en-US">
                <a:cs typeface="Arial" charset="0"/>
              </a:rPr>
              <a:pPr/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30722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>
                <a:solidFill>
                  <a:srgbClr val="A6A6A6"/>
                </a:solidFill>
              </a:rPr>
              <a:t>062100</a:t>
            </a:r>
            <a:r>
              <a:rPr lang="en-US" sz="2400" smtClean="0"/>
              <a:t> One reason the Internet works is because TCP/IP offers a global addressing standard. Which one of the following is accurate in the context of Internet addresses?</a:t>
            </a:r>
          </a:p>
          <a:p>
            <a:pPr lvl="1"/>
            <a:r>
              <a:rPr lang="en-US" sz="2400" smtClean="0"/>
              <a:t>A.  IPv6 addresses such as 204.127.129.1 are dedicated to educational institutions.</a:t>
            </a:r>
          </a:p>
          <a:p>
            <a:pPr lvl="1"/>
            <a:r>
              <a:rPr lang="en-US" sz="2400" smtClean="0"/>
              <a:t>B.  Top level domains like EarthLink or AOL are adequate for most consumers.</a:t>
            </a:r>
          </a:p>
          <a:p>
            <a:pPr lvl="1"/>
            <a:r>
              <a:rPr lang="en-US" sz="2400" smtClean="0"/>
              <a:t>C.  A domain name, such as amazon.com corresponds to a unique IP address.</a:t>
            </a:r>
          </a:p>
          <a:p>
            <a:pPr lvl="1"/>
            <a:r>
              <a:rPr lang="en-US" sz="2400" smtClean="0"/>
              <a:t>D.  A dynamic IP address begins with www.</a:t>
            </a:r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022A54-6A7E-4295-B131-F993323CED5C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smtClean="0"/>
              <a:t>The ARPANET, created in 1969, connected computers at UCLA, Stanford Research Institute, University of Utah, and University of California at Santa Barbara</a:t>
            </a:r>
          </a:p>
          <a:p>
            <a:r>
              <a:rPr lang="en-US" sz="2000" smtClean="0"/>
              <a:t>Early Internet pioneers used primitive command-line user interfaces to send e-mail, transfer files, and run scientific calculations on Internet supercomputers </a:t>
            </a:r>
          </a:p>
          <a:p>
            <a:r>
              <a:rPr lang="en-US" sz="2000" smtClean="0"/>
              <a:t>With an estimated 500 million nodes and more than 2 billion users, the Internet is huge</a:t>
            </a:r>
          </a:p>
        </p:txBody>
      </p:sp>
      <p:sp>
        <p:nvSpPr>
          <p:cNvPr id="3277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6: The Internet</a:t>
            </a:r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8F843B9-EBB6-418C-BAB7-00C3FD488698}" type="slidenum">
              <a:rPr lang="en-US">
                <a:cs typeface="Arial" charset="0"/>
              </a:rPr>
              <a:pPr/>
              <a:t>9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793" y="2440682"/>
            <a:ext cx="2341464" cy="2756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p10">
  <a:themeElements>
    <a:clrScheme name="np10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399"/>
      </a:hlink>
      <a:folHlink>
        <a:srgbClr val="003399"/>
      </a:folHlink>
    </a:clrScheme>
    <a:fontScheme name="np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p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99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6535</TotalTime>
  <Words>2645</Words>
  <Application>Microsoft Office PowerPoint</Application>
  <PresentationFormat>On-screen Show (4:3)</PresentationFormat>
  <Paragraphs>458</Paragraphs>
  <Slides>65</Slides>
  <Notes>65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Arial</vt:lpstr>
      <vt:lpstr>Arial Narrow</vt:lpstr>
      <vt:lpstr>Wingdings</vt:lpstr>
      <vt:lpstr>Wingdings 2</vt:lpstr>
      <vt:lpstr>1_np10</vt:lpstr>
      <vt:lpstr>Chapter 6 The Internet</vt:lpstr>
      <vt:lpstr>Chapter Contents</vt:lpstr>
      <vt:lpstr>FastPoll True/False Questions Answer A for True and B for False</vt:lpstr>
      <vt:lpstr>FastPoll True/False Questions Answer A for True and B for False</vt:lpstr>
      <vt:lpstr>FastPoll True/False Questions Answer A for True and B for False</vt:lpstr>
      <vt:lpstr>FastPoll True/False Questions Answer A for True and B for False</vt:lpstr>
      <vt:lpstr>Section A: Internet Technology</vt:lpstr>
      <vt:lpstr>Question</vt:lpstr>
      <vt:lpstr>Background</vt:lpstr>
      <vt:lpstr>Internet Infrastructure</vt:lpstr>
      <vt:lpstr>Internet Infrastructure</vt:lpstr>
      <vt:lpstr>Internet Infrastructure</vt:lpstr>
      <vt:lpstr>Internet Protocols,  Addresses, and Domains</vt:lpstr>
      <vt:lpstr>Internet Protocols,  Addresses, and Domains</vt:lpstr>
      <vt:lpstr>Internet Protocols,  Addresses, and Domains</vt:lpstr>
      <vt:lpstr>Internet Protocols,  Addresses, and Domains</vt:lpstr>
      <vt:lpstr>Connection Speed</vt:lpstr>
      <vt:lpstr>Connection Speed</vt:lpstr>
      <vt:lpstr>Connection Speed</vt:lpstr>
      <vt:lpstr>Connection Speed</vt:lpstr>
      <vt:lpstr>Section B: Fixed Internet Access</vt:lpstr>
      <vt:lpstr>Question</vt:lpstr>
      <vt:lpstr>Dial-up Connections</vt:lpstr>
      <vt:lpstr>Dial-up Connections</vt:lpstr>
      <vt:lpstr>DSL</vt:lpstr>
      <vt:lpstr>DSL</vt:lpstr>
      <vt:lpstr>Cable Internet Service</vt:lpstr>
      <vt:lpstr>Cable Internet Service</vt:lpstr>
      <vt:lpstr>Satellite Internet Service</vt:lpstr>
      <vt:lpstr>Fixed Wireless Service</vt:lpstr>
      <vt:lpstr>Fixed Internet Connection Roundup</vt:lpstr>
      <vt:lpstr>Section C: Portable and Mobile Internet Access</vt:lpstr>
      <vt:lpstr>Question</vt:lpstr>
      <vt:lpstr>Internet To Go</vt:lpstr>
      <vt:lpstr>Wi-Fi Hotspots</vt:lpstr>
      <vt:lpstr>Portable and Mobile WiMAX</vt:lpstr>
      <vt:lpstr>Portable Satellite Service</vt:lpstr>
      <vt:lpstr>Cellular Data Services</vt:lpstr>
      <vt:lpstr>Cellular Data Services</vt:lpstr>
      <vt:lpstr>Cellular Data Services</vt:lpstr>
      <vt:lpstr>Section D: Internet Services</vt:lpstr>
      <vt:lpstr>Question</vt:lpstr>
      <vt:lpstr>Cloud Computing</vt:lpstr>
      <vt:lpstr>Cloud Computing</vt:lpstr>
      <vt:lpstr>Real-Time Messaging</vt:lpstr>
      <vt:lpstr>Voice over IP</vt:lpstr>
      <vt:lpstr>Forums, Wikis, Blogs,  and Tweets</vt:lpstr>
      <vt:lpstr>Forums, Wikis, Blogs,  and Tweets</vt:lpstr>
      <vt:lpstr>Grid Computing</vt:lpstr>
      <vt:lpstr>FTP</vt:lpstr>
      <vt:lpstr>FTP</vt:lpstr>
      <vt:lpstr>File Sharing Networks</vt:lpstr>
      <vt:lpstr>Section E: Internet Security</vt:lpstr>
      <vt:lpstr>Question</vt:lpstr>
      <vt:lpstr>Intrusion Attempts</vt:lpstr>
      <vt:lpstr>Intrusion Attempts</vt:lpstr>
      <vt:lpstr>Securing Ports</vt:lpstr>
      <vt:lpstr>Securing Ports</vt:lpstr>
      <vt:lpstr>NAT</vt:lpstr>
      <vt:lpstr>NAT</vt:lpstr>
      <vt:lpstr>NAT</vt:lpstr>
      <vt:lpstr>Virtual Private Networks</vt:lpstr>
      <vt:lpstr>Virtual Private Networks</vt:lpstr>
      <vt:lpstr>What Do You Think?</vt:lpstr>
      <vt:lpstr>Chapter 6 Complete</vt:lpstr>
    </vt:vector>
  </TitlesOfParts>
  <Company>University of Central Florida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Freund</dc:creator>
  <cp:lastModifiedBy>Steven Freund</cp:lastModifiedBy>
  <cp:revision>134</cp:revision>
  <dcterms:created xsi:type="dcterms:W3CDTF">2005-11-03T21:37:40Z</dcterms:created>
  <dcterms:modified xsi:type="dcterms:W3CDTF">2013-02-04T20:06:34Z</dcterms:modified>
</cp:coreProperties>
</file>