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328" r:id="rId4"/>
    <p:sldId id="329" r:id="rId5"/>
    <p:sldId id="330" r:id="rId6"/>
    <p:sldId id="306" r:id="rId7"/>
    <p:sldId id="331" r:id="rId8"/>
    <p:sldId id="307" r:id="rId9"/>
    <p:sldId id="308" r:id="rId10"/>
    <p:sldId id="309" r:id="rId11"/>
    <p:sldId id="310" r:id="rId12"/>
    <p:sldId id="312" r:id="rId13"/>
    <p:sldId id="313" r:id="rId14"/>
    <p:sldId id="314" r:id="rId15"/>
    <p:sldId id="315" r:id="rId16"/>
    <p:sldId id="316" r:id="rId17"/>
    <p:sldId id="269" r:id="rId18"/>
    <p:sldId id="332" r:id="rId19"/>
    <p:sldId id="273" r:id="rId20"/>
    <p:sldId id="33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17" r:id="rId31"/>
    <p:sldId id="327" r:id="rId32"/>
    <p:sldId id="284" r:id="rId33"/>
    <p:sldId id="258" r:id="rId34"/>
    <p:sldId id="333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339" r:id="rId43"/>
    <p:sldId id="270" r:id="rId44"/>
    <p:sldId id="334" r:id="rId45"/>
    <p:sldId id="292" r:id="rId46"/>
    <p:sldId id="293" r:id="rId47"/>
    <p:sldId id="294" r:id="rId48"/>
    <p:sldId id="295" r:id="rId49"/>
    <p:sldId id="296" r:id="rId50"/>
    <p:sldId id="299" r:id="rId51"/>
    <p:sldId id="301" r:id="rId52"/>
    <p:sldId id="300" r:id="rId53"/>
    <p:sldId id="302" r:id="rId54"/>
    <p:sldId id="303" r:id="rId55"/>
    <p:sldId id="337" r:id="rId56"/>
    <p:sldId id="304" r:id="rId57"/>
    <p:sldId id="305" r:id="rId58"/>
    <p:sldId id="318" r:id="rId59"/>
    <p:sldId id="335" r:id="rId60"/>
    <p:sldId id="31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36" r:id="rId70"/>
    <p:sldId id="272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2E5"/>
    <a:srgbClr val="B9D531"/>
    <a:srgbClr val="478375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1" autoAdjust="0"/>
    <p:restoredTop sz="91771" autoAdjust="0"/>
  </p:normalViewPr>
  <p:slideViewPr>
    <p:cSldViewPr snapToGrid="0">
      <p:cViewPr varScale="1">
        <p:scale>
          <a:sx n="141" d="100"/>
          <a:sy n="141" d="100"/>
        </p:scale>
        <p:origin x="10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DF72-4BF2-4ADA-A59E-2FDBA3541622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67E2D-2C53-47F2-994B-F7F8C346F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2732148-4946-43C4-A72B-87084CE2E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6ED39F-D44A-4F87-A1A9-B0A9E29509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1DC0E-4D7F-4D69-92D7-2F2F3D191214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8-4</a:t>
            </a:r>
          </a:p>
        </p:txBody>
      </p:sp>
    </p:spTree>
    <p:extLst>
      <p:ext uri="{BB962C8B-B14F-4D97-AF65-F5344CB8AC3E}">
        <p14:creationId xmlns:p14="http://schemas.microsoft.com/office/powerpoint/2010/main" val="1758142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8-6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7D013-7465-4C20-95D8-309B8389AF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86995-E589-40AD-ABD8-14BFF84CB8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58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C590A-842A-48DD-8972-59E54AC433C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8-8</a:t>
            </a:r>
          </a:p>
        </p:txBody>
      </p:sp>
    </p:spTree>
    <p:extLst>
      <p:ext uri="{BB962C8B-B14F-4D97-AF65-F5344CB8AC3E}">
        <p14:creationId xmlns:p14="http://schemas.microsoft.com/office/powerpoint/2010/main" val="283864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330D9-BE79-4390-8215-5E949B6E5F8D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8-9</a:t>
            </a:r>
          </a:p>
        </p:txBody>
      </p:sp>
    </p:spTree>
    <p:extLst>
      <p:ext uri="{BB962C8B-B14F-4D97-AF65-F5344CB8AC3E}">
        <p14:creationId xmlns:p14="http://schemas.microsoft.com/office/powerpoint/2010/main" val="235855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A4329-DBEB-4E0A-BFCE-EB968C5338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FB287-5E28-41E0-9FA8-C52183EB1A82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8-10</a:t>
            </a:r>
          </a:p>
        </p:txBody>
      </p:sp>
    </p:spTree>
    <p:extLst>
      <p:ext uri="{BB962C8B-B14F-4D97-AF65-F5344CB8AC3E}">
        <p14:creationId xmlns:p14="http://schemas.microsoft.com/office/powerpoint/2010/main" val="2915218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B7C5D-CF69-4EC0-B960-385B50E6A7F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3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2B9B7-146F-4880-AFCA-1B175F3F73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5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259A7-DB7D-4BAF-A2BA-35A984F5F980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8-11</a:t>
            </a:r>
          </a:p>
        </p:txBody>
      </p:sp>
    </p:spTree>
    <p:extLst>
      <p:ext uri="{BB962C8B-B14F-4D97-AF65-F5344CB8AC3E}">
        <p14:creationId xmlns:p14="http://schemas.microsoft.com/office/powerpoint/2010/main" val="237093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DA491-B93A-4ACF-86BC-2BD12A7642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1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8-12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732148-4946-43C4-A72B-87084CE2E5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5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BCFB6-EB91-4C8B-ACE4-55CC84175B9F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8-13</a:t>
            </a:r>
          </a:p>
        </p:txBody>
      </p:sp>
    </p:spTree>
    <p:extLst>
      <p:ext uri="{BB962C8B-B14F-4D97-AF65-F5344CB8AC3E}">
        <p14:creationId xmlns:p14="http://schemas.microsoft.com/office/powerpoint/2010/main" val="3332667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50AD2-5D03-44DF-9FEB-45455CC77F52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8-14</a:t>
            </a:r>
          </a:p>
        </p:txBody>
      </p:sp>
    </p:spTree>
    <p:extLst>
      <p:ext uri="{BB962C8B-B14F-4D97-AF65-F5344CB8AC3E}">
        <p14:creationId xmlns:p14="http://schemas.microsoft.com/office/powerpoint/2010/main" val="2426423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4EBDC-4F65-42FA-9874-D786EADDCD28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8-15</a:t>
            </a:r>
          </a:p>
        </p:txBody>
      </p:sp>
    </p:spTree>
    <p:extLst>
      <p:ext uri="{BB962C8B-B14F-4D97-AF65-F5344CB8AC3E}">
        <p14:creationId xmlns:p14="http://schemas.microsoft.com/office/powerpoint/2010/main" val="1361615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DA5F9-BC63-48AF-B36B-1B9B12C3B415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8-16</a:t>
            </a:r>
          </a:p>
        </p:txBody>
      </p:sp>
    </p:spTree>
    <p:extLst>
      <p:ext uri="{BB962C8B-B14F-4D97-AF65-F5344CB8AC3E}">
        <p14:creationId xmlns:p14="http://schemas.microsoft.com/office/powerpoint/2010/main" val="2732925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0C60-5CAE-4A69-9509-F471C27F98F5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8-17</a:t>
            </a:r>
          </a:p>
        </p:txBody>
      </p:sp>
    </p:spTree>
    <p:extLst>
      <p:ext uri="{BB962C8B-B14F-4D97-AF65-F5344CB8AC3E}">
        <p14:creationId xmlns:p14="http://schemas.microsoft.com/office/powerpoint/2010/main" val="326522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F626A-D792-4E60-98A8-F5786805CE3F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8-18</a:t>
            </a:r>
          </a:p>
        </p:txBody>
      </p:sp>
    </p:spTree>
    <p:extLst>
      <p:ext uri="{BB962C8B-B14F-4D97-AF65-F5344CB8AC3E}">
        <p14:creationId xmlns:p14="http://schemas.microsoft.com/office/powerpoint/2010/main" val="967936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77833-285A-47EB-9B06-2A480D25A192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8-19</a:t>
            </a:r>
          </a:p>
        </p:txBody>
      </p:sp>
    </p:spTree>
    <p:extLst>
      <p:ext uri="{BB962C8B-B14F-4D97-AF65-F5344CB8AC3E}">
        <p14:creationId xmlns:p14="http://schemas.microsoft.com/office/powerpoint/2010/main" val="3256942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8D19D2-E29D-48B3-9969-799AEEDC40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7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FCD87-7489-4BA5-95A6-AC67376F5AE8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8-20</a:t>
            </a:r>
          </a:p>
        </p:txBody>
      </p:sp>
    </p:spTree>
    <p:extLst>
      <p:ext uri="{BB962C8B-B14F-4D97-AF65-F5344CB8AC3E}">
        <p14:creationId xmlns:p14="http://schemas.microsoft.com/office/powerpoint/2010/main" val="61691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A898AD-FF31-4798-BBA0-173108BC1C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37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85154-E83D-4561-8F3E-4B043755E5FD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8-25</a:t>
            </a:r>
          </a:p>
        </p:txBody>
      </p:sp>
    </p:spTree>
    <p:extLst>
      <p:ext uri="{BB962C8B-B14F-4D97-AF65-F5344CB8AC3E}">
        <p14:creationId xmlns:p14="http://schemas.microsoft.com/office/powerpoint/2010/main" val="4224284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C3362-ECB6-4B2C-BB89-3AFFC91D5762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8-27</a:t>
            </a:r>
          </a:p>
        </p:txBody>
      </p:sp>
    </p:spTree>
    <p:extLst>
      <p:ext uri="{BB962C8B-B14F-4D97-AF65-F5344CB8AC3E}">
        <p14:creationId xmlns:p14="http://schemas.microsoft.com/office/powerpoint/2010/main" val="247393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D8006-D324-46DE-99F1-BAD466185E63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8-28</a:t>
            </a:r>
          </a:p>
        </p:txBody>
      </p:sp>
    </p:spTree>
    <p:extLst>
      <p:ext uri="{BB962C8B-B14F-4D97-AF65-F5344CB8AC3E}">
        <p14:creationId xmlns:p14="http://schemas.microsoft.com/office/powerpoint/2010/main" val="4270039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0CAC-F0A1-4B83-96AF-0C14E5B7D3B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88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47BAD2-3220-4DA2-9AEB-958D398756A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64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F6835-3014-430D-8726-4FC16E8131F5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8-29</a:t>
            </a:r>
          </a:p>
        </p:txBody>
      </p:sp>
    </p:spTree>
    <p:extLst>
      <p:ext uri="{BB962C8B-B14F-4D97-AF65-F5344CB8AC3E}">
        <p14:creationId xmlns:p14="http://schemas.microsoft.com/office/powerpoint/2010/main" val="2063140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FA7A0-3AC8-4A40-BB29-4143AEF2531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54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7D160-00C8-47F3-B75C-E074CF10AA09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8-32</a:t>
            </a:r>
          </a:p>
        </p:txBody>
      </p:sp>
    </p:spTree>
    <p:extLst>
      <p:ext uri="{BB962C8B-B14F-4D97-AF65-F5344CB8AC3E}">
        <p14:creationId xmlns:p14="http://schemas.microsoft.com/office/powerpoint/2010/main" val="2044852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A45A6-48F8-413E-8963-03813D087028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8-34</a:t>
            </a:r>
          </a:p>
        </p:txBody>
      </p:sp>
    </p:spTree>
    <p:extLst>
      <p:ext uri="{BB962C8B-B14F-4D97-AF65-F5344CB8AC3E}">
        <p14:creationId xmlns:p14="http://schemas.microsoft.com/office/powerpoint/2010/main" val="9730316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366A4-E57E-47D8-89CC-7BBF6D13F8C1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8-35</a:t>
            </a:r>
          </a:p>
        </p:txBody>
      </p:sp>
    </p:spTree>
    <p:extLst>
      <p:ext uri="{BB962C8B-B14F-4D97-AF65-F5344CB8AC3E}">
        <p14:creationId xmlns:p14="http://schemas.microsoft.com/office/powerpoint/2010/main" val="396981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DE4267-725D-461A-9F85-4DFDA597F4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29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ECB03-1922-4BB8-99A1-C41DCD80EE8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87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9801E-2A01-467C-AB2A-FD4B5CB69BA7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8-36</a:t>
            </a:r>
          </a:p>
        </p:txBody>
      </p:sp>
    </p:spTree>
    <p:extLst>
      <p:ext uri="{BB962C8B-B14F-4D97-AF65-F5344CB8AC3E}">
        <p14:creationId xmlns:p14="http://schemas.microsoft.com/office/powerpoint/2010/main" val="31248087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8-38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732148-4946-43C4-A72B-87084CE2E5B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13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A7FE5-16B3-4E26-886E-B7CE68D45AC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608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DFA2F-2DEC-42E8-98E7-35D2E36F7E1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121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9232A-9DE8-458B-A942-3649AB746BC0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8-40</a:t>
            </a:r>
          </a:p>
        </p:txBody>
      </p:sp>
    </p:spTree>
    <p:extLst>
      <p:ext uri="{BB962C8B-B14F-4D97-AF65-F5344CB8AC3E}">
        <p14:creationId xmlns:p14="http://schemas.microsoft.com/office/powerpoint/2010/main" val="33090226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AC247-6575-482B-8DDF-77CED1D529C2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8-41</a:t>
            </a:r>
          </a:p>
        </p:txBody>
      </p:sp>
    </p:spTree>
    <p:extLst>
      <p:ext uri="{BB962C8B-B14F-4D97-AF65-F5344CB8AC3E}">
        <p14:creationId xmlns:p14="http://schemas.microsoft.com/office/powerpoint/2010/main" val="7735923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E229E-7AF2-41A3-B450-657B0AD3D7CF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8-43</a:t>
            </a:r>
          </a:p>
        </p:txBody>
      </p:sp>
    </p:spTree>
    <p:extLst>
      <p:ext uri="{BB962C8B-B14F-4D97-AF65-F5344CB8AC3E}">
        <p14:creationId xmlns:p14="http://schemas.microsoft.com/office/powerpoint/2010/main" val="37704637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1C5D7-D68C-41F1-9835-875E74A878AE}" type="slidenum">
              <a:rPr lang="en-US" smtClean="0">
                <a:cs typeface="Arial" charset="0"/>
              </a:rPr>
              <a:pPr/>
              <a:t>48</a:t>
            </a:fld>
            <a:endParaRPr lang="en-US" smtClean="0"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8-44</a:t>
            </a:r>
          </a:p>
        </p:txBody>
      </p:sp>
    </p:spTree>
    <p:extLst>
      <p:ext uri="{BB962C8B-B14F-4D97-AF65-F5344CB8AC3E}">
        <p14:creationId xmlns:p14="http://schemas.microsoft.com/office/powerpoint/2010/main" val="25907576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AD99F-25A4-4F7F-8E19-3CF43DAC7301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8-45</a:t>
            </a:r>
          </a:p>
        </p:txBody>
      </p:sp>
    </p:spTree>
    <p:extLst>
      <p:ext uri="{BB962C8B-B14F-4D97-AF65-F5344CB8AC3E}">
        <p14:creationId xmlns:p14="http://schemas.microsoft.com/office/powerpoint/2010/main" val="115678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C542C-FBB8-4BAD-BA41-728CC927E3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21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8C070-99E0-435B-9942-53827109A9CB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8-46</a:t>
            </a:r>
          </a:p>
        </p:txBody>
      </p:sp>
    </p:spTree>
    <p:extLst>
      <p:ext uri="{BB962C8B-B14F-4D97-AF65-F5344CB8AC3E}">
        <p14:creationId xmlns:p14="http://schemas.microsoft.com/office/powerpoint/2010/main" val="15591308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0BFD2-CD6B-406E-95EE-DD0EB3AC73D5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8-47</a:t>
            </a:r>
          </a:p>
        </p:txBody>
      </p:sp>
    </p:spTree>
    <p:extLst>
      <p:ext uri="{BB962C8B-B14F-4D97-AF65-F5344CB8AC3E}">
        <p14:creationId xmlns:p14="http://schemas.microsoft.com/office/powerpoint/2010/main" val="33091405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6DFB1-E821-4C57-8F72-67FB7A5EC2DA}" type="slidenum">
              <a:rPr lang="en-US" smtClean="0">
                <a:cs typeface="Arial" charset="0"/>
              </a:rPr>
              <a:pPr/>
              <a:t>52</a:t>
            </a:fld>
            <a:endParaRPr lang="en-US" smtClean="0">
              <a:cs typeface="Arial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8-49</a:t>
            </a:r>
          </a:p>
        </p:txBody>
      </p:sp>
    </p:spTree>
    <p:extLst>
      <p:ext uri="{BB962C8B-B14F-4D97-AF65-F5344CB8AC3E}">
        <p14:creationId xmlns:p14="http://schemas.microsoft.com/office/powerpoint/2010/main" val="6389250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97151-855D-4E76-AB40-69F862DC40DC}" type="slidenum">
              <a:rPr lang="en-US" smtClean="0">
                <a:cs typeface="Arial" charset="0"/>
              </a:rPr>
              <a:pPr/>
              <a:t>53</a:t>
            </a:fld>
            <a:endParaRPr lang="en-US" smtClean="0">
              <a:cs typeface="Arial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8-50</a:t>
            </a:r>
          </a:p>
        </p:txBody>
      </p:sp>
    </p:spTree>
    <p:extLst>
      <p:ext uri="{BB962C8B-B14F-4D97-AF65-F5344CB8AC3E}">
        <p14:creationId xmlns:p14="http://schemas.microsoft.com/office/powerpoint/2010/main" val="34322274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0016B-7B1B-4A9E-B39B-ED8EB5B18FD3}" type="slidenum">
              <a:rPr lang="en-US" smtClean="0">
                <a:cs typeface="Arial" charset="0"/>
              </a:rPr>
              <a:pPr/>
              <a:t>54</a:t>
            </a:fld>
            <a:endParaRPr lang="en-US" smtClean="0">
              <a:cs typeface="Arial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70032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8-51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73413-093E-4286-9228-F6990651289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684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FE4BA-4227-459A-B7E8-BB014556BA65}" type="slidenum">
              <a:rPr lang="en-US" smtClean="0">
                <a:cs typeface="Arial" charset="0"/>
              </a:rPr>
              <a:pPr/>
              <a:t>56</a:t>
            </a:fld>
            <a:endParaRPr lang="en-US" smtClean="0">
              <a:cs typeface="Arial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8-52</a:t>
            </a:r>
          </a:p>
        </p:txBody>
      </p:sp>
    </p:spTree>
    <p:extLst>
      <p:ext uri="{BB962C8B-B14F-4D97-AF65-F5344CB8AC3E}">
        <p14:creationId xmlns:p14="http://schemas.microsoft.com/office/powerpoint/2010/main" val="35223711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6C588A-D139-41FA-BE59-77925D38190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73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67194-2C50-4DFD-BE07-1C7D0D1BD6A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548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A34BA4-0AC1-4F1C-B6C7-6DD86419958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CF0D1-2CDC-4347-9010-6B47F3C868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925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A1428-1207-48F3-8DB2-32A0DF383025}" type="slidenum">
              <a:rPr lang="en-US" smtClean="0">
                <a:cs typeface="Arial" charset="0"/>
              </a:rPr>
              <a:pPr/>
              <a:t>60</a:t>
            </a:fld>
            <a:endParaRPr lang="en-US" smtClean="0">
              <a:cs typeface="Arial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12514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8-54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732148-4946-43C4-A72B-87084CE2E5B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018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8-60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732148-4946-43C4-A72B-87084CE2E5B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567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8-61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732148-4946-43C4-A72B-87084CE2E5B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18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AB81D-FCBD-4975-88B4-82F355DEFE3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090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B4F53A-9088-49D7-845C-79F959CE56E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622CD-1EB6-4073-9911-D995BA11BB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0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23892-0D48-4455-BB72-ED9058D6956B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8-1</a:t>
            </a:r>
          </a:p>
        </p:txBody>
      </p:sp>
    </p:spTree>
    <p:extLst>
      <p:ext uri="{BB962C8B-B14F-4D97-AF65-F5344CB8AC3E}">
        <p14:creationId xmlns:p14="http://schemas.microsoft.com/office/powerpoint/2010/main" val="578758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5835D-37E0-404B-B9AD-C1D9400389D9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8-2</a:t>
            </a:r>
          </a:p>
        </p:txBody>
      </p:sp>
    </p:spTree>
    <p:extLst>
      <p:ext uri="{BB962C8B-B14F-4D97-AF65-F5344CB8AC3E}">
        <p14:creationId xmlns:p14="http://schemas.microsoft.com/office/powerpoint/2010/main" val="331297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CB034"/>
          </a:solidFill>
          <a:ln>
            <a:solidFill>
              <a:srgbClr val="FC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Computer Concepts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2014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46503" r="662"/>
          <a:stretch/>
        </p:blipFill>
        <p:spPr>
          <a:xfrm>
            <a:off x="0" y="4324865"/>
            <a:ext cx="9168714" cy="1863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D1B59-A724-415C-86A6-56AF7551E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1FC8-083E-4FEE-ADF8-876C71863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7A69-FDC9-42B0-A7FE-528686668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00E9-BF0A-414B-94A4-9C50C233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9E503-D413-4F82-9019-0F2693B94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76A52-3F2D-4706-8AA3-1B177E1FD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AD0C-B385-407F-8A01-CB7B3C63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9FE7-263D-480A-9E7C-EA6AB40A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C2600-4DA7-403F-9209-A850177E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9A2D-88EC-4782-8993-25360F153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44BB2-BD39-43DF-B210-5698FD6DC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FDB8D-ECCF-4EBF-AFE0-5F8420E13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B9D531"/>
          </a:solidFill>
          <a:ln>
            <a:solidFill>
              <a:srgbClr val="B9D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6136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8: Digital Media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AE5C02E2-C9E6-47ED-876C-A1B066151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0" y="3175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  <p:sldLayoutId id="2147483731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7238" y="1236663"/>
            <a:ext cx="7772400" cy="1470025"/>
          </a:xfrm>
        </p:spPr>
        <p:txBody>
          <a:bodyPr/>
          <a:lstStyle/>
          <a:p>
            <a:r>
              <a:rPr lang="en-US" sz="6000" smtClean="0"/>
              <a:t>Chapter 8</a:t>
            </a:r>
            <a:br>
              <a:rPr lang="en-US" sz="6000" smtClean="0"/>
            </a:br>
            <a:r>
              <a:rPr lang="en-US" smtClean="0"/>
              <a:t>Digital Media</a:t>
            </a:r>
            <a:endParaRPr lang="en-US" sz="6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Audio Basics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sound card is a device that contains a variety of input and output jacks, plus audio-processing circuitry</a:t>
            </a:r>
          </a:p>
          <a:p>
            <a:pPr lvl="1"/>
            <a:r>
              <a:rPr lang="en-US" sz="2400" dirty="0" smtClean="0"/>
              <a:t>Integrated audio</a:t>
            </a:r>
          </a:p>
          <a:p>
            <a:pPr lvl="1"/>
            <a:r>
              <a:rPr lang="en-US" sz="2400" dirty="0" smtClean="0"/>
              <a:t>Digital-to-analog converter</a:t>
            </a:r>
          </a:p>
          <a:p>
            <a:pPr lvl="1"/>
            <a:r>
              <a:rPr lang="en-US" sz="2400" dirty="0" smtClean="0"/>
              <a:t>Analog-to-digital converter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5D8943-2C67-47E3-900A-CBB7A860EE67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7" y="4272504"/>
            <a:ext cx="5500000" cy="185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Audio File Formats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5948106" cy="4614863"/>
          </a:xfrm>
        </p:spPr>
        <p:txBody>
          <a:bodyPr/>
          <a:lstStyle/>
          <a:p>
            <a:r>
              <a:rPr lang="en-US" sz="2400" dirty="0" smtClean="0"/>
              <a:t>The most popular digital audio formats include AAC, MP3, </a:t>
            </a:r>
            <a:r>
              <a:rPr lang="en-US" sz="2400" dirty="0" err="1" smtClean="0"/>
              <a:t>Ogg</a:t>
            </a:r>
            <a:r>
              <a:rPr lang="en-US" sz="2400" dirty="0" smtClean="0"/>
              <a:t> </a:t>
            </a:r>
            <a:r>
              <a:rPr lang="en-US" sz="2400" dirty="0" err="1" smtClean="0"/>
              <a:t>Vorbis</a:t>
            </a:r>
            <a:r>
              <a:rPr lang="en-US" sz="2400" dirty="0" smtClean="0"/>
              <a:t>, WAV, and WMA</a:t>
            </a:r>
          </a:p>
          <a:p>
            <a:r>
              <a:rPr lang="en-US" sz="2400" dirty="0" smtClean="0"/>
              <a:t>Audio or media player software allows you to play digital audio files</a:t>
            </a:r>
          </a:p>
          <a:p>
            <a:r>
              <a:rPr lang="en-US" sz="2400" dirty="0" smtClean="0"/>
              <a:t>You can embed digital audio files into a Web page using the HTML5 &lt;audio&gt; tag</a:t>
            </a:r>
          </a:p>
          <a:p>
            <a:r>
              <a:rPr lang="en-US" sz="2400" dirty="0" smtClean="0"/>
              <a:t>Streaming audio plays as its file is downloaded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B4D5CB-FAFB-4151-B8F1-1FD383FA9F05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11" y="2477267"/>
            <a:ext cx="2506098" cy="268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MIDI Music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MIDI (Musical Instrument Digital Interface) specifies a standard way to store music data for synthesizers, electronic MIDI instruments, and computers</a:t>
            </a:r>
          </a:p>
          <a:p>
            <a:r>
              <a:rPr lang="en-US" sz="2800" dirty="0" smtClean="0"/>
              <a:t>MIDI music is encoded as a MIDI sequence</a:t>
            </a:r>
          </a:p>
          <a:p>
            <a:r>
              <a:rPr lang="en-US" sz="2800" dirty="0" smtClean="0"/>
              <a:t>MIDI-capable sound cards contain a wavetable</a:t>
            </a:r>
          </a:p>
          <a:p>
            <a:pPr lvl="1"/>
            <a:r>
              <a:rPr lang="en-US" sz="2400" dirty="0" smtClean="0"/>
              <a:t>Set of prerecorded musical instrument sounds</a:t>
            </a:r>
          </a:p>
          <a:p>
            <a:r>
              <a:rPr lang="en-US" sz="2800" dirty="0" smtClean="0"/>
              <a:t>Does not produce high-quality vocals</a:t>
            </a:r>
          </a:p>
          <a:p>
            <a:r>
              <a:rPr lang="en-US" sz="2800" dirty="0" smtClean="0"/>
              <a:t>Does not have full resonance of real sound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D58789-51AF-47FA-860D-452E2C56F43E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MIDI Music</a:t>
            </a: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C2C396-5700-4329-BEFC-342F517FBB8B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72" y="2462024"/>
            <a:ext cx="4109756" cy="2713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MIDI Music</a:t>
            </a:r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0547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733E0C-2882-4E6F-9F30-BA55E710CA1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33" y="2129707"/>
            <a:ext cx="5664634" cy="3378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Speech Recognition </a:t>
            </a:r>
            <a:br>
              <a:rPr lang="en-US" smtClean="0"/>
            </a:br>
            <a:r>
              <a:rPr lang="en-US" smtClean="0"/>
              <a:t>and Synthesis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62100"/>
            <a:ext cx="8750300" cy="4614863"/>
          </a:xfrm>
        </p:spPr>
        <p:txBody>
          <a:bodyPr/>
          <a:lstStyle/>
          <a:p>
            <a:r>
              <a:rPr lang="en-US" sz="2800" smtClean="0"/>
              <a:t>Speech synthesis is the process by which machines produce sound resembling spoken words</a:t>
            </a:r>
          </a:p>
          <a:p>
            <a:pPr lvl="1"/>
            <a:r>
              <a:rPr lang="en-US" sz="2400" smtClean="0"/>
              <a:t>Text-to-speech software</a:t>
            </a:r>
          </a:p>
          <a:p>
            <a:r>
              <a:rPr lang="en-US" sz="2800" smtClean="0"/>
              <a:t>Speech recognition refers to the ability of a machine to understand spoken words</a:t>
            </a:r>
          </a:p>
          <a:p>
            <a:pPr lvl="1"/>
            <a:r>
              <a:rPr lang="en-US" sz="2400" smtClean="0"/>
              <a:t>Speech recognition software</a:t>
            </a:r>
          </a:p>
          <a:p>
            <a:pPr>
              <a:buFont typeface="Wingdings 2" pitchFamily="18" charset="2"/>
              <a:buNone/>
            </a:pPr>
            <a:endParaRPr lang="en-US" sz="2800" smtClean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92D73C-FE7E-49DB-A06B-6C0613A1B873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Speech Recognition </a:t>
            </a:r>
            <a:br>
              <a:rPr lang="en-US" smtClean="0"/>
            </a:br>
            <a:r>
              <a:rPr lang="en-US" smtClean="0"/>
              <a:t>and Synthesis</a:t>
            </a:r>
          </a:p>
        </p:txBody>
      </p:sp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0957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30E735-58EA-4D7B-B3FC-4104CC383D1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67" y="1511300"/>
            <a:ext cx="3992966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B: Bitmap Graphics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Bitmap Basics</a:t>
            </a:r>
          </a:p>
          <a:p>
            <a:r>
              <a:rPr lang="en-US" sz="2800" smtClean="0"/>
              <a:t>Scanners and Cameras</a:t>
            </a:r>
          </a:p>
          <a:p>
            <a:r>
              <a:rPr lang="en-US" sz="2800" smtClean="0"/>
              <a:t>Image Resolution</a:t>
            </a:r>
          </a:p>
          <a:p>
            <a:r>
              <a:rPr lang="en-US" sz="2800" smtClean="0"/>
              <a:t>Color Depth and Palettes</a:t>
            </a:r>
          </a:p>
          <a:p>
            <a:r>
              <a:rPr lang="en-US" sz="2800" smtClean="0"/>
              <a:t>Image Compression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4C5EBD-EB3D-4AEE-97CA-D06639F944E9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5325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082200</a:t>
            </a:r>
            <a:r>
              <a:rPr lang="en-US" sz="2400" smtClean="0"/>
              <a:t> Bitmap files are typically quite large and so it is handy to compress them before FTPing or e-mailing them. However, some bitmap files don’t seem to shrink very much when you use a compression utility, such as WinZip. Why?</a:t>
            </a:r>
          </a:p>
          <a:p>
            <a:pPr lvl="1"/>
            <a:r>
              <a:rPr lang="en-US" sz="2400" smtClean="0"/>
              <a:t>A.  The files are already as small as they can get.</a:t>
            </a:r>
          </a:p>
          <a:p>
            <a:pPr lvl="1"/>
            <a:r>
              <a:rPr lang="en-US" sz="2400" smtClean="0"/>
              <a:t>B.  Compression utilities use lossless compression, which won’t allow you shrink the size of a file without losing data.</a:t>
            </a:r>
          </a:p>
          <a:p>
            <a:pPr lvl="1"/>
            <a:r>
              <a:rPr lang="en-US" sz="2400" smtClean="0"/>
              <a:t>C.  Some types of files are already in compressed format, which can’t be further compressed.</a:t>
            </a:r>
          </a:p>
          <a:p>
            <a:pPr lvl="1"/>
            <a:r>
              <a:rPr lang="en-US" sz="2400" smtClean="0"/>
              <a:t>D.  The files have a small color palette that doesn’t allow compression. 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7DF4B-C7F5-4E1D-AA45-A9308AAEA639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Bitmap Basics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Composed of a grid of dots</a:t>
            </a:r>
          </a:p>
          <a:p>
            <a:pPr lvl="1"/>
            <a:r>
              <a:rPr lang="en-US" sz="2400" dirty="0" smtClean="0"/>
              <a:t>Color of each dot is stored as a binary number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BBBFEA-6F1A-4C83-94A2-C6805CE37B00}" type="slidenum">
              <a:rPr lang="en-US">
                <a:cs typeface="Arial" charset="0"/>
              </a:rPr>
              <a:pPr/>
              <a:t>19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45" y="3298329"/>
            <a:ext cx="5725610" cy="222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Contents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Section A: Digital Sound</a:t>
            </a:r>
          </a:p>
          <a:p>
            <a:r>
              <a:rPr lang="en-US" sz="2400" smtClean="0"/>
              <a:t>Section B: Bitmap Graphics</a:t>
            </a:r>
          </a:p>
          <a:p>
            <a:r>
              <a:rPr lang="en-US" sz="2400" smtClean="0"/>
              <a:t>Section C: Vector and 3-D Graphics</a:t>
            </a:r>
          </a:p>
          <a:p>
            <a:r>
              <a:rPr lang="en-US" sz="2400" smtClean="0"/>
              <a:t>Section D: Digital Video</a:t>
            </a:r>
          </a:p>
          <a:p>
            <a:r>
              <a:rPr lang="en-US" sz="2400" smtClean="0"/>
              <a:t>Section E: Digital Rights Management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CEC41C-9732-44B1-8300-C6B626417FEA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Bitmap Basics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B81EE-B278-408B-B8D4-3697BA42C65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09" y="1511300"/>
            <a:ext cx="3337281" cy="46148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Scanners and Cameras</a:t>
            </a:r>
          </a:p>
        </p:txBody>
      </p:sp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177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6213F2-BE4D-4B63-B8FC-CD9F91BB3BD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9" y="2712024"/>
            <a:ext cx="4396342" cy="2213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Scanners and Cameras</a:t>
            </a:r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198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1C9770-3755-4175-88B8-A4570131E5D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33" y="1724219"/>
            <a:ext cx="3164634" cy="418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Scanners and Cameras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416925" cy="4614863"/>
          </a:xfrm>
        </p:spPr>
        <p:txBody>
          <a:bodyPr/>
          <a:lstStyle/>
          <a:p>
            <a:r>
              <a:rPr lang="en-US" sz="2800" dirty="0" smtClean="0"/>
              <a:t>Digital cameras use storage medium</a:t>
            </a:r>
          </a:p>
          <a:p>
            <a:pPr lvl="1"/>
            <a:r>
              <a:rPr lang="en-US" sz="2400" dirty="0" smtClean="0"/>
              <a:t>Solid state memory cards</a:t>
            </a:r>
          </a:p>
          <a:p>
            <a:r>
              <a:rPr lang="en-US" sz="2800" dirty="0" smtClean="0"/>
              <a:t>Transfer images using:</a:t>
            </a:r>
          </a:p>
          <a:p>
            <a:pPr lvl="1"/>
            <a:r>
              <a:rPr lang="en-US" sz="2400" dirty="0" smtClean="0"/>
              <a:t>Card readers</a:t>
            </a:r>
          </a:p>
          <a:p>
            <a:pPr lvl="1"/>
            <a:r>
              <a:rPr lang="en-US" sz="2400" dirty="0" smtClean="0"/>
              <a:t>Direct cable transfer</a:t>
            </a:r>
          </a:p>
          <a:p>
            <a:pPr lvl="1"/>
            <a:r>
              <a:rPr lang="en-US" sz="2400" dirty="0" smtClean="0"/>
              <a:t>Infrared port</a:t>
            </a:r>
          </a:p>
          <a:p>
            <a:pPr lvl="1"/>
            <a:r>
              <a:rPr lang="en-US" sz="2400" dirty="0" smtClean="0"/>
              <a:t>Media transfer</a:t>
            </a:r>
          </a:p>
          <a:p>
            <a:pPr lvl="1"/>
            <a:r>
              <a:rPr lang="en-US" sz="2400" dirty="0" smtClean="0"/>
              <a:t>Docking station</a:t>
            </a:r>
          </a:p>
          <a:p>
            <a:pPr lvl="1"/>
            <a:r>
              <a:rPr lang="en-US" sz="2400" dirty="0" smtClean="0"/>
              <a:t>E-mail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2A89D3-1E87-4557-A653-1CF877AC4FC8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33" y="2992511"/>
            <a:ext cx="2152439" cy="165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Scanners and Cameras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112203" cy="4614863"/>
          </a:xfrm>
        </p:spPr>
        <p:txBody>
          <a:bodyPr/>
          <a:lstStyle/>
          <a:p>
            <a:r>
              <a:rPr lang="en-US" sz="2800" dirty="0" smtClean="0"/>
              <a:t>Graphics software is used to modify or edit bitmap graphics</a:t>
            </a:r>
          </a:p>
          <a:p>
            <a:pPr lvl="1"/>
            <a:r>
              <a:rPr lang="en-US" sz="2400" dirty="0" smtClean="0"/>
              <a:t>Modify individual pixels to:</a:t>
            </a:r>
          </a:p>
          <a:p>
            <a:pPr lvl="2"/>
            <a:r>
              <a:rPr lang="en-US" sz="2000" dirty="0" smtClean="0"/>
              <a:t>Wipe out red eye</a:t>
            </a:r>
          </a:p>
          <a:p>
            <a:pPr lvl="2"/>
            <a:r>
              <a:rPr lang="en-US" sz="2000" dirty="0" smtClean="0"/>
              <a:t>Erase rabbit ears</a:t>
            </a:r>
          </a:p>
          <a:p>
            <a:pPr lvl="2"/>
            <a:r>
              <a:rPr lang="en-US" sz="2000" dirty="0" smtClean="0"/>
              <a:t>Retouch photographs</a:t>
            </a:r>
          </a:p>
          <a:p>
            <a:r>
              <a:rPr lang="en-US" sz="2800" dirty="0" smtClean="0"/>
              <a:t>Require a bit of storage space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5680CA-646D-4392-A81E-585750D533A2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3" y="1419225"/>
            <a:ext cx="1531221" cy="485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Resolution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Expressed as the number of horizontal and vertical pixels</a:t>
            </a:r>
          </a:p>
          <a:p>
            <a:pPr lvl="1"/>
            <a:r>
              <a:rPr lang="en-US" sz="2400" dirty="0" smtClean="0"/>
              <a:t>Higher resolutions contain more data (larger file size) and are higher quality</a:t>
            </a:r>
          </a:p>
          <a:p>
            <a:r>
              <a:rPr lang="en-US" sz="2800" dirty="0" smtClean="0"/>
              <a:t>Bitmaps do not have a fixed physical size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A4424E-0CAD-4F53-A8A4-07C4405434AC}" type="slidenum">
              <a:rPr lang="en-US">
                <a:cs typeface="Arial" charset="0"/>
              </a:rPr>
              <a:pPr/>
              <a:t>25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52" y="4104402"/>
            <a:ext cx="5512195" cy="185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Resolution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5796893" cy="4614863"/>
          </a:xfrm>
        </p:spPr>
        <p:txBody>
          <a:bodyPr/>
          <a:lstStyle/>
          <a:p>
            <a:r>
              <a:rPr lang="en-US" sz="2800" dirty="0" smtClean="0"/>
              <a:t>File size of bitmaps can be reduced by cropping</a:t>
            </a:r>
          </a:p>
          <a:p>
            <a:r>
              <a:rPr lang="en-US" sz="2800" dirty="0" smtClean="0"/>
              <a:t>Bitmaps are resolution dependent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0F6B98-5413-4453-A11E-C030450340D6}" type="slidenum">
              <a:rPr lang="en-US">
                <a:cs typeface="Arial" charset="0"/>
              </a:rPr>
              <a:pPr/>
              <a:t>26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11" y="1593121"/>
            <a:ext cx="1743903" cy="445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Resolution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you increase the resolution of a bitmap, pixel interpolation may occur</a:t>
            </a:r>
          </a:p>
          <a:p>
            <a:pPr lvl="1"/>
            <a:r>
              <a:rPr lang="en-US" sz="2400" dirty="0" smtClean="0"/>
              <a:t>Some images may appear pixilated</a:t>
            </a:r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410ABC-3F47-4885-AB4E-0D604AD509DE}" type="slidenum">
              <a:rPr lang="en-US">
                <a:cs typeface="Arial" charset="0"/>
              </a:rPr>
              <a:pPr/>
              <a:t>27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72" y="3350472"/>
            <a:ext cx="5609756" cy="2310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Depth and Palettes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Color depth is the number of colors available for use in an image</a:t>
            </a:r>
          </a:p>
          <a:p>
            <a:pPr lvl="1"/>
            <a:r>
              <a:rPr lang="en-US" sz="2400" dirty="0" smtClean="0"/>
              <a:t>Monochrome bitmap</a:t>
            </a:r>
          </a:p>
          <a:p>
            <a:r>
              <a:rPr lang="en-US" sz="2800" dirty="0" smtClean="0"/>
              <a:t>Increasing color depth increases file size</a:t>
            </a:r>
          </a:p>
          <a:p>
            <a:r>
              <a:rPr lang="en-US" sz="2800" dirty="0" smtClean="0"/>
              <a:t>Color palettes are used to control color depth</a:t>
            </a:r>
          </a:p>
          <a:p>
            <a:pPr lvl="1"/>
            <a:r>
              <a:rPr lang="en-US" sz="2400" dirty="0" smtClean="0"/>
              <a:t>Grayscale palette</a:t>
            </a:r>
          </a:p>
          <a:p>
            <a:pPr lvl="1"/>
            <a:r>
              <a:rPr lang="en-US" sz="2400" dirty="0" smtClean="0"/>
              <a:t>System palette</a:t>
            </a:r>
          </a:p>
          <a:p>
            <a:pPr lvl="1"/>
            <a:r>
              <a:rPr lang="en-US" sz="2400" dirty="0" smtClean="0"/>
              <a:t>Web palette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5569D6-27F0-4E12-8961-8DCDA4246A8F}" type="slidenum">
              <a:rPr lang="en-US">
                <a:cs typeface="Arial" charset="0"/>
              </a:rPr>
              <a:pPr/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Depth and Palettes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2" y="2321780"/>
            <a:ext cx="5713415" cy="2993903"/>
          </a:xfrm>
        </p:spPr>
      </p:pic>
      <p:sp>
        <p:nvSpPr>
          <p:cNvPr id="747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AA5531-24A4-4FAD-8990-D49A4C1093A9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080100</a:t>
            </a:r>
            <a:r>
              <a:rPr lang="en-US" sz="2400" dirty="0" smtClean="0"/>
              <a:t> Audio is digitized by dividing a sound wave into samples and storing the numbers that represent the height of each sample. </a:t>
            </a:r>
          </a:p>
          <a:p>
            <a:r>
              <a:rPr lang="en-US" sz="2400" dirty="0" smtClean="0">
                <a:solidFill>
                  <a:srgbClr val="A6A6A6"/>
                </a:solidFill>
              </a:rPr>
              <a:t>080200</a:t>
            </a:r>
            <a:r>
              <a:rPr lang="en-US" sz="2400" dirty="0" smtClean="0"/>
              <a:t> A higher sampling rate produces higher quality sound than lower sampling rates. </a:t>
            </a:r>
          </a:p>
          <a:p>
            <a:r>
              <a:rPr lang="en-US" sz="2400" dirty="0" smtClean="0">
                <a:solidFill>
                  <a:srgbClr val="A6A6A6"/>
                </a:solidFill>
              </a:rPr>
              <a:t>080300</a:t>
            </a:r>
            <a:r>
              <a:rPr lang="en-US" sz="2400" dirty="0" smtClean="0"/>
              <a:t> MP3 and BMP are examples of two popular digital music formats. </a:t>
            </a:r>
          </a:p>
          <a:p>
            <a:r>
              <a:rPr lang="en-US" sz="2400" smtClean="0">
                <a:solidFill>
                  <a:srgbClr val="A6A6A6"/>
                </a:solidFill>
              </a:rPr>
              <a:t>080400</a:t>
            </a:r>
            <a:r>
              <a:rPr lang="en-US" sz="2400" smtClean="0"/>
              <a:t> WAV is a format for synthesized sound. </a:t>
            </a:r>
          </a:p>
          <a:p>
            <a:r>
              <a:rPr lang="en-US" sz="2400" dirty="0" smtClean="0">
                <a:solidFill>
                  <a:srgbClr val="A6A6A6"/>
                </a:solidFill>
              </a:rPr>
              <a:t>080500</a:t>
            </a:r>
            <a:r>
              <a:rPr lang="en-US" sz="2400" dirty="0" smtClean="0"/>
              <a:t> Software with speech synthesis capabilities can convert your spoken dictation into a digital document.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FABFF-E814-4F40-948B-8CA292FF1F2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Compression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Any technique that recodes data in an image file so that it contains fewer bits</a:t>
            </a:r>
          </a:p>
          <a:p>
            <a:pPr lvl="1"/>
            <a:r>
              <a:rPr lang="en-US" sz="2400" dirty="0" smtClean="0"/>
              <a:t>Lossless compression</a:t>
            </a:r>
          </a:p>
          <a:p>
            <a:pPr lvl="1"/>
            <a:r>
              <a:rPr lang="en-US" sz="2400" dirty="0" err="1" smtClean="0"/>
              <a:t>Lossy</a:t>
            </a:r>
            <a:r>
              <a:rPr lang="en-US" sz="2400" dirty="0" smtClean="0"/>
              <a:t> compression</a:t>
            </a:r>
          </a:p>
          <a:p>
            <a:r>
              <a:rPr lang="en-US" sz="2800" dirty="0" smtClean="0"/>
              <a:t>Run-length encoding</a:t>
            </a:r>
          </a:p>
          <a:p>
            <a:r>
              <a:rPr lang="en-US" sz="2800" dirty="0" smtClean="0"/>
              <a:t>File compression utility</a:t>
            </a: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84811F-FC75-4359-9A07-4004E9CB3D0E}" type="slidenum">
              <a:rPr lang="en-US">
                <a:cs typeface="Arial" charset="0"/>
              </a:rPr>
              <a:pPr/>
              <a:t>30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83" y="3759199"/>
            <a:ext cx="4403182" cy="231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Compression</a:t>
            </a:r>
          </a:p>
        </p:txBody>
      </p:sp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3824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999BAB-F4F9-4F82-8899-9FECF406125F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30" y="1511300"/>
            <a:ext cx="5250639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Compression</a:t>
            </a:r>
          </a:p>
        </p:txBody>
      </p:sp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46FE6C-359F-42D3-A423-4098B4E0B8DE}" type="slidenum">
              <a:rPr lang="en-US">
                <a:cs typeface="Arial" charset="0"/>
              </a:rPr>
              <a:pPr/>
              <a:t>32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86" y="2065682"/>
            <a:ext cx="5682927" cy="3506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C: Vector </a:t>
            </a:r>
            <a:br>
              <a:rPr lang="en-US" smtClean="0"/>
            </a:br>
            <a:r>
              <a:rPr lang="en-US" smtClean="0"/>
              <a:t>and 3-D Graphics</a:t>
            </a:r>
          </a:p>
        </p:txBody>
      </p:sp>
      <p:sp>
        <p:nvSpPr>
          <p:cNvPr id="8294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Vector Graphics Basics</a:t>
            </a:r>
          </a:p>
          <a:p>
            <a:r>
              <a:rPr lang="en-US" sz="2800" smtClean="0"/>
              <a:t>Vector-to-Bitmap Conversion</a:t>
            </a:r>
          </a:p>
          <a:p>
            <a:r>
              <a:rPr lang="en-US" sz="2800" smtClean="0"/>
              <a:t>Vector Graphics on the Web</a:t>
            </a:r>
          </a:p>
          <a:p>
            <a:r>
              <a:rPr lang="en-US" sz="2800" smtClean="0"/>
              <a:t>3-D Graphics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6FE8EC-DE23-4B15-A91D-16DACB41CF88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8499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082300</a:t>
            </a:r>
            <a:r>
              <a:rPr lang="en-US" sz="2400" smtClean="0"/>
              <a:t> 2-D vectors don’t look very realistic, whereas </a:t>
            </a:r>
            <a:br>
              <a:rPr lang="en-US" sz="2400" smtClean="0"/>
            </a:br>
            <a:r>
              <a:rPr lang="en-US" sz="2400" smtClean="0"/>
              <a:t>3-D vectors tend to look very realistic. Why is this the case?</a:t>
            </a:r>
          </a:p>
          <a:p>
            <a:pPr lvl="1"/>
            <a:r>
              <a:rPr lang="en-US" sz="2400" smtClean="0"/>
              <a:t>A.  3-D images use a more realistic color palette than 2-D images.</a:t>
            </a:r>
          </a:p>
          <a:p>
            <a:pPr lvl="1"/>
            <a:r>
              <a:rPr lang="en-US" sz="2400" smtClean="0"/>
              <a:t>B.  3-D images constructed using a wireframe can be rendered with surface textures and lighted with realistic ray tracing.</a:t>
            </a:r>
          </a:p>
          <a:p>
            <a:pPr lvl="1"/>
            <a:r>
              <a:rPr lang="en-US" sz="2400" smtClean="0"/>
              <a:t>C.  3-D images can be enlarged or shrunk more realistically than 2-D images.</a:t>
            </a:r>
          </a:p>
          <a:p>
            <a:pPr lvl="1"/>
            <a:r>
              <a:rPr lang="en-US" sz="2400" smtClean="0"/>
              <a:t>D.  3-D images can be animated, whereas 2-D images cannot.</a:t>
            </a:r>
          </a:p>
        </p:txBody>
      </p:sp>
      <p:sp>
        <p:nvSpPr>
          <p:cNvPr id="849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72CCE1-8B6A-4BBB-A89B-8959A200E118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Graphic Basics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Contain instructions for re-creating a picture</a:t>
            </a:r>
          </a:p>
        </p:txBody>
      </p:sp>
      <p:sp>
        <p:nvSpPr>
          <p:cNvPr id="870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74537E-05E4-4B47-A8B5-756B705511AE}" type="slidenum">
              <a:rPr lang="en-US">
                <a:cs typeface="Arial" charset="0"/>
              </a:rPr>
              <a:pPr/>
              <a:t>35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28" y="2289920"/>
            <a:ext cx="3890244" cy="376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Graphic Basics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Vector graphics resize better than bitmaps</a:t>
            </a:r>
          </a:p>
          <a:p>
            <a:r>
              <a:rPr lang="en-US" sz="2800" smtClean="0"/>
              <a:t>Vector graphics usually require less storage space than bitmaps</a:t>
            </a:r>
          </a:p>
          <a:p>
            <a:r>
              <a:rPr lang="en-US" sz="2800" smtClean="0"/>
              <a:t>Vector graphics are not usually as realistic as bitmap images</a:t>
            </a:r>
          </a:p>
          <a:p>
            <a:r>
              <a:rPr lang="en-US" sz="2800" smtClean="0"/>
              <a:t>It is easier to edit an object in a vector graphic than an object in a bitmap graphic</a:t>
            </a: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903BA4-60EA-45D4-B25B-D4F4F779A559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Graphic Basics</a:t>
            </a:r>
          </a:p>
        </p:txBody>
      </p:sp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E10AE2-D7D7-4DF1-A553-104198048AA2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90" y="1511300"/>
            <a:ext cx="5030520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Vector-to-Bitmap Conversion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511300"/>
            <a:ext cx="4937125" cy="4614863"/>
          </a:xfrm>
        </p:spPr>
        <p:txBody>
          <a:bodyPr/>
          <a:lstStyle/>
          <a:p>
            <a:r>
              <a:rPr lang="en-US" sz="2800" dirty="0" err="1" smtClean="0"/>
              <a:t>Rasterization</a:t>
            </a:r>
            <a:r>
              <a:rPr lang="en-US" sz="2800" dirty="0" smtClean="0"/>
              <a:t> superimposes a grid over a vector image and determines the color for each pixel</a:t>
            </a:r>
          </a:p>
          <a:p>
            <a:r>
              <a:rPr lang="en-US" sz="2800" dirty="0" smtClean="0"/>
              <a:t>Tracing software locates the edges of objects in a bitmap image and converts the resulting shapes into vector graphic objects</a:t>
            </a:r>
          </a:p>
        </p:txBody>
      </p:sp>
      <p:sp>
        <p:nvSpPr>
          <p:cNvPr id="931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9318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75449A-D7FD-4EA1-B5BE-DF5561452832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59" y="2090073"/>
            <a:ext cx="2670732" cy="3457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 Graphics on the Web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4614863"/>
          </a:xfrm>
        </p:spPr>
        <p:txBody>
          <a:bodyPr/>
          <a:lstStyle/>
          <a:p>
            <a:r>
              <a:rPr lang="en-US" sz="2800" dirty="0" smtClean="0"/>
              <a:t>SVG (Scalable Vector Graphics) and Flash are vector graphic formats for the Web</a:t>
            </a:r>
          </a:p>
          <a:p>
            <a:r>
              <a:rPr lang="en-US" sz="2800" dirty="0" smtClean="0"/>
              <a:t>Advantages of using </a:t>
            </a:r>
            <a:br>
              <a:rPr lang="en-US" sz="2800" dirty="0" smtClean="0"/>
            </a:br>
            <a:r>
              <a:rPr lang="en-US" sz="2800" dirty="0" smtClean="0"/>
              <a:t>vector graphics</a:t>
            </a:r>
          </a:p>
          <a:p>
            <a:pPr lvl="1"/>
            <a:r>
              <a:rPr lang="en-US" sz="2400" dirty="0" smtClean="0"/>
              <a:t>Consistent quality</a:t>
            </a:r>
          </a:p>
          <a:p>
            <a:pPr lvl="1"/>
            <a:r>
              <a:rPr lang="en-US" sz="2400" dirty="0" smtClean="0"/>
              <a:t>Searchable</a:t>
            </a:r>
          </a:p>
          <a:p>
            <a:pPr lvl="1"/>
            <a:r>
              <a:rPr lang="en-US" sz="2400" dirty="0" smtClean="0"/>
              <a:t>Compact file size</a:t>
            </a:r>
          </a:p>
        </p:txBody>
      </p:sp>
      <p:sp>
        <p:nvSpPr>
          <p:cNvPr id="952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49E6B1-F12E-4CD4-BDF1-A702ADCC00D3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17" y="3112981"/>
            <a:ext cx="4750733" cy="3105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080600</a:t>
            </a:r>
            <a:r>
              <a:rPr lang="en-US" sz="2400" dirty="0" smtClean="0"/>
              <a:t> RAW, PNG, TIFF, and JPEG formats store graphics as bitmaps.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080700</a:t>
            </a:r>
            <a:r>
              <a:rPr lang="en-US" sz="2400" dirty="0" smtClean="0"/>
              <a:t> Bitmap graphics are resolution dependent.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080800</a:t>
            </a:r>
            <a:r>
              <a:rPr lang="en-US" sz="2400" dirty="0" smtClean="0"/>
              <a:t> When bitmaps are enlarged, pixel interpolation can result in the graphic becoming pixilated.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080900</a:t>
            </a:r>
            <a:r>
              <a:rPr lang="en-US" sz="2400" dirty="0" smtClean="0"/>
              <a:t> Images that have been compressed with lossless compression can be reconstituted to their original appearance without any data loss.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081000</a:t>
            </a:r>
            <a:r>
              <a:rPr lang="en-US" sz="2400" dirty="0" smtClean="0"/>
              <a:t> Vector graphics maintain their quality better than bitmaps when resized.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03AD59-2F1E-485A-BB90-4F67626F43FE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3-D Graphics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Stored as a set of instructions</a:t>
            </a:r>
          </a:p>
          <a:p>
            <a:pPr lvl="1"/>
            <a:r>
              <a:rPr lang="en-US" sz="2400" smtClean="0"/>
              <a:t>Contain locations and lengths of lines forming a wireframe</a:t>
            </a:r>
          </a:p>
          <a:p>
            <a:r>
              <a:rPr lang="en-US" sz="2800" smtClean="0"/>
              <a:t>Rendering covers a wireframe with surface color and texture</a:t>
            </a:r>
          </a:p>
          <a:p>
            <a:r>
              <a:rPr lang="en-US" sz="2800" smtClean="0"/>
              <a:t>Ray tracing adds light and shadows to a 3-D image</a:t>
            </a:r>
          </a:p>
        </p:txBody>
      </p:sp>
      <p:sp>
        <p:nvSpPr>
          <p:cNvPr id="972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972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D8D36E-DD2A-4D91-9710-74E68A34769D}" type="slidenum">
              <a:rPr lang="en-US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3-D Graphics</a:t>
            </a:r>
          </a:p>
        </p:txBody>
      </p:sp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587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70EF6D-A39A-4DAF-9A87-E3D11B9D411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11" y="2748609"/>
            <a:ext cx="5554878" cy="2140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3-D Graphics</a:t>
            </a:r>
          </a:p>
        </p:txBody>
      </p:sp>
      <p:sp>
        <p:nvSpPr>
          <p:cNvPr id="1013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039BD3-D1B1-47E1-9D5F-4941DA3E629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7" y="2181536"/>
            <a:ext cx="5689025" cy="327439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D: Digital Video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Digital Video Basics</a:t>
            </a:r>
          </a:p>
          <a:p>
            <a:r>
              <a:rPr lang="en-US" sz="2800" smtClean="0"/>
              <a:t>Producing Video Footage</a:t>
            </a:r>
          </a:p>
          <a:p>
            <a:r>
              <a:rPr lang="en-US" sz="2800" smtClean="0"/>
              <a:t>Video Transfer</a:t>
            </a:r>
          </a:p>
          <a:p>
            <a:r>
              <a:rPr lang="en-US" sz="2800" smtClean="0"/>
              <a:t>Video Editing</a:t>
            </a:r>
          </a:p>
          <a:p>
            <a:r>
              <a:rPr lang="en-US" sz="2800" smtClean="0"/>
              <a:t>Video Output</a:t>
            </a:r>
          </a:p>
          <a:p>
            <a:r>
              <a:rPr lang="en-US" sz="2800" smtClean="0"/>
              <a:t>Web Video</a:t>
            </a:r>
          </a:p>
          <a:p>
            <a:r>
              <a:rPr lang="en-US" sz="2800" smtClean="0"/>
              <a:t>DVD-Video</a:t>
            </a:r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4561B5-0E9D-4429-8705-6577FEEEDDA9}" type="slidenum">
              <a:rPr lang="en-US">
                <a:cs typeface="Arial" charset="0"/>
              </a:rPr>
              <a:pPr/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0445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6A6A6"/>
                </a:solidFill>
              </a:rPr>
              <a:t>082400</a:t>
            </a:r>
            <a:r>
              <a:rPr lang="en-US" sz="2800" dirty="0" smtClean="0"/>
              <a:t> YouTube is popular video site. Which one of the following statements is NOT true about these videos?</a:t>
            </a:r>
          </a:p>
          <a:p>
            <a:pPr lvl="1"/>
            <a:r>
              <a:rPr lang="en-US" dirty="0" smtClean="0"/>
              <a:t>A.  YouTube supports streaming video.</a:t>
            </a:r>
          </a:p>
          <a:p>
            <a:pPr lvl="1"/>
            <a:r>
              <a:rPr lang="en-US" dirty="0" smtClean="0"/>
              <a:t>B.  You need the </a:t>
            </a:r>
            <a:r>
              <a:rPr lang="en-US" dirty="0" err="1" smtClean="0"/>
              <a:t>UTube</a:t>
            </a:r>
            <a:r>
              <a:rPr lang="en-US" dirty="0" smtClean="0"/>
              <a:t> Show browser plug-in to view videos on the YouTube site.</a:t>
            </a:r>
          </a:p>
          <a:p>
            <a:pPr lvl="1"/>
            <a:r>
              <a:rPr lang="en-US" dirty="0" smtClean="0"/>
              <a:t>C.  YouTube videos have a low compression ratio and a high </a:t>
            </a:r>
            <a:r>
              <a:rPr lang="en-US" dirty="0" err="1" smtClean="0"/>
              <a:t>bitrate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D.  Each YouTube video has a unique URL.</a:t>
            </a:r>
          </a:p>
        </p:txBody>
      </p:sp>
      <p:sp>
        <p:nvSpPr>
          <p:cNvPr id="1044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65EE7F-0F28-4A4E-A7A2-764062603DFF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Video Basics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721475" cy="4614863"/>
          </a:xfrm>
        </p:spPr>
        <p:txBody>
          <a:bodyPr/>
          <a:lstStyle/>
          <a:p>
            <a:r>
              <a:rPr lang="en-US" sz="2800" dirty="0" smtClean="0"/>
              <a:t>Uses bits to store color and brightness data for each video frame</a:t>
            </a:r>
          </a:p>
          <a:p>
            <a:r>
              <a:rPr lang="en-US" sz="2800" dirty="0" smtClean="0"/>
              <a:t>The color for each pixel is represented by a binary number</a:t>
            </a:r>
          </a:p>
          <a:p>
            <a:r>
              <a:rPr lang="en-US" sz="2800" dirty="0" smtClean="0"/>
              <a:t>Footage for digital videos can be supplied from a digital source, or from an analog source that requires conversion</a:t>
            </a:r>
          </a:p>
        </p:txBody>
      </p:sp>
      <p:sp>
        <p:nvSpPr>
          <p:cNvPr id="1064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04C1DA-DACE-4391-9BAE-36B7933858EE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12" y="1772438"/>
            <a:ext cx="1560976" cy="425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Video Basics</a:t>
            </a:r>
          </a:p>
        </p:txBody>
      </p:sp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085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E505B4-E6F7-4EA4-A021-2BFFDF6AC619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84" y="2172390"/>
            <a:ext cx="5670732" cy="3292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Producing Video Footage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420273" cy="4614863"/>
          </a:xfrm>
        </p:spPr>
        <p:txBody>
          <a:bodyPr/>
          <a:lstStyle/>
          <a:p>
            <a:r>
              <a:rPr lang="en-US" sz="2400" dirty="0" smtClean="0"/>
              <a:t>Use digital or analog video camera to shoot video footage</a:t>
            </a:r>
          </a:p>
          <a:p>
            <a:pPr lvl="1"/>
            <a:r>
              <a:rPr lang="en-US" sz="2000" dirty="0" smtClean="0"/>
              <a:t>Digital video cameras store footage as a series of bits</a:t>
            </a:r>
          </a:p>
          <a:p>
            <a:pPr lvl="1"/>
            <a:r>
              <a:rPr lang="en-US" sz="2000" dirty="0" smtClean="0"/>
              <a:t>Analog video cameras store video signals as a continuous track of magnetic patterns</a:t>
            </a:r>
          </a:p>
          <a:p>
            <a:pPr lvl="1"/>
            <a:r>
              <a:rPr lang="en-US" sz="2000" dirty="0" smtClean="0"/>
              <a:t>Another option for shooting video footage is a small, </a:t>
            </a:r>
            <a:br>
              <a:rPr lang="en-US" sz="2000" dirty="0" smtClean="0"/>
            </a:br>
            <a:r>
              <a:rPr lang="en-US" sz="2000" dirty="0" smtClean="0"/>
              <a:t>inexpensive webcam</a:t>
            </a:r>
            <a:r>
              <a:rPr lang="en-US" sz="2000" b="1" dirty="0" smtClean="0"/>
              <a:t> </a:t>
            </a:r>
            <a:r>
              <a:rPr lang="en-US" sz="2000" dirty="0" smtClean="0"/>
              <a:t>that is built in over the screen </a:t>
            </a:r>
            <a:br>
              <a:rPr lang="en-US" sz="2000" dirty="0" smtClean="0"/>
            </a:br>
            <a:r>
              <a:rPr lang="en-US" sz="2000" dirty="0" smtClean="0"/>
              <a:t>of a notebook computer or attached as a peripheral </a:t>
            </a:r>
            <a:br>
              <a:rPr lang="en-US" sz="2000" dirty="0" smtClean="0"/>
            </a:br>
            <a:r>
              <a:rPr lang="en-US" sz="2000" dirty="0" smtClean="0"/>
              <a:t>device</a:t>
            </a:r>
            <a:endParaRPr lang="en-US" sz="6600" dirty="0" smtClean="0"/>
          </a:p>
        </p:txBody>
      </p:sp>
      <p:sp>
        <p:nvSpPr>
          <p:cNvPr id="1105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105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CF32BC-513B-4F36-A334-FCA22D0DD983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75" y="2084692"/>
            <a:ext cx="1725610" cy="373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Producing Video Footage</a:t>
            </a:r>
          </a:p>
        </p:txBody>
      </p:sp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8095A8-69C9-4736-8754-67151051B96A}" type="slidenum">
              <a:rPr lang="en-US">
                <a:cs typeface="Arial" charset="0"/>
              </a:rPr>
              <a:pPr/>
              <a:t>48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25" y="2663243"/>
            <a:ext cx="5878049" cy="2310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Transfer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basic method for transferring digital video footage to your computer’s hard disk for editing is to remove the SD card from the camera and insert it into a card reader on your computer</a:t>
            </a:r>
          </a:p>
          <a:p>
            <a:pPr lvl="1"/>
            <a:r>
              <a:rPr lang="en-US" sz="2400" dirty="0" smtClean="0"/>
              <a:t>Video capture converts analog video signals into digital format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8942F82-B012-4D4A-A0F1-927905853E8D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32" y="3745653"/>
            <a:ext cx="2392520" cy="247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081100</a:t>
            </a:r>
            <a:r>
              <a:rPr lang="en-US" sz="2400" dirty="0" smtClean="0"/>
              <a:t> The technique for adding light and shadows to a 3-D graphic is called rasterizing.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081200</a:t>
            </a:r>
            <a:r>
              <a:rPr lang="en-US" sz="2400" dirty="0" smtClean="0"/>
              <a:t> Videos with a low compression rate tend to be small, low-quality files.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081300</a:t>
            </a:r>
            <a:r>
              <a:rPr lang="en-US" sz="2400" dirty="0" smtClean="0"/>
              <a:t> A video with a </a:t>
            </a:r>
            <a:r>
              <a:rPr lang="en-US" sz="2400" dirty="0" err="1" smtClean="0"/>
              <a:t>bitrate</a:t>
            </a:r>
            <a:r>
              <a:rPr lang="en-US" sz="2400" dirty="0" smtClean="0"/>
              <a:t> of 340 will have less compression and better quality than a video with a </a:t>
            </a:r>
            <a:r>
              <a:rPr lang="en-US" sz="2400" dirty="0" err="1" smtClean="0"/>
              <a:t>bitrate</a:t>
            </a:r>
            <a:r>
              <a:rPr lang="en-US" sz="2400" dirty="0" smtClean="0"/>
              <a:t> of 150.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081400</a:t>
            </a:r>
            <a:r>
              <a:rPr lang="en-US" sz="2400" dirty="0" smtClean="0"/>
              <a:t> Recording a television show to watch at a later time is an example of digital rights management.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081500</a:t>
            </a:r>
            <a:r>
              <a:rPr lang="en-US" sz="2400" dirty="0" smtClean="0"/>
              <a:t> Digital watermarks, HDCP, and broadcast flags rely on compliant hardware devices to protect content.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935E0-9CFC-492A-8DDE-09C50F17CD4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Editing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Linear editing</a:t>
            </a:r>
          </a:p>
          <a:p>
            <a:pPr lvl="1"/>
            <a:r>
              <a:rPr lang="en-US" smtClean="0"/>
              <a:t>Requires at least two VCRs</a:t>
            </a:r>
          </a:p>
          <a:p>
            <a:r>
              <a:rPr lang="en-US" smtClean="0"/>
              <a:t>Nonlinear editing</a:t>
            </a:r>
          </a:p>
          <a:p>
            <a:pPr lvl="1"/>
            <a:r>
              <a:rPr lang="en-US" smtClean="0"/>
              <a:t>Requires a computer </a:t>
            </a:r>
            <a:br>
              <a:rPr lang="en-US" smtClean="0"/>
            </a:br>
            <a:r>
              <a:rPr lang="en-US" smtClean="0"/>
              <a:t>hard disk and video </a:t>
            </a:r>
            <a:br>
              <a:rPr lang="en-US" smtClean="0"/>
            </a:br>
            <a:r>
              <a:rPr lang="en-US" smtClean="0"/>
              <a:t>editing software</a:t>
            </a:r>
          </a:p>
        </p:txBody>
      </p:sp>
      <p:sp>
        <p:nvSpPr>
          <p:cNvPr id="1167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A7031D-E3F2-4C82-B37C-BF7507258E07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24" y="2208107"/>
            <a:ext cx="4853502" cy="2915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Output</a:t>
            </a:r>
          </a:p>
        </p:txBody>
      </p:sp>
      <p:sp>
        <p:nvSpPr>
          <p:cNvPr id="1187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187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2E2D8A-5A50-4594-B3E8-2A6B6FE8E37F}" type="slidenum">
              <a:rPr lang="en-US">
                <a:cs typeface="Arial" charset="0"/>
              </a:rPr>
              <a:pPr/>
              <a:t>51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89" y="2111414"/>
            <a:ext cx="5695122" cy="3414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Output</a:t>
            </a:r>
          </a:p>
        </p:txBody>
      </p:sp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208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CD5C78-AFC4-4028-A752-F40F4D41769D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52" y="2123609"/>
            <a:ext cx="5762195" cy="3390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Video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video for a Web page is stored on a Web server in a file</a:t>
            </a:r>
          </a:p>
          <a:p>
            <a:r>
              <a:rPr lang="en-US" sz="2800" dirty="0" smtClean="0"/>
              <a:t>Streaming video</a:t>
            </a:r>
          </a:p>
          <a:p>
            <a:r>
              <a:rPr lang="en-US" sz="2800" dirty="0" smtClean="0"/>
              <a:t>YouTube is a video-sharing Web site that encourages members to</a:t>
            </a:r>
            <a:br>
              <a:rPr lang="en-US" sz="2800" dirty="0" smtClean="0"/>
            </a:br>
            <a:r>
              <a:rPr lang="en-US" sz="2800" dirty="0" smtClean="0"/>
              <a:t>upload, view, and rate </a:t>
            </a:r>
            <a:br>
              <a:rPr lang="en-US" sz="2800" dirty="0" smtClean="0"/>
            </a:br>
            <a:r>
              <a:rPr lang="en-US" sz="2800" dirty="0" smtClean="0"/>
              <a:t>video clips</a:t>
            </a:r>
          </a:p>
        </p:txBody>
      </p:sp>
      <p:sp>
        <p:nvSpPr>
          <p:cNvPr id="1228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228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C514EC-0560-4AED-85F5-CE0257584FAA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0" y="3826934"/>
            <a:ext cx="4410502" cy="2511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Video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 today’s Web, most videos are embedded in Web pages so that they appear to play in place</a:t>
            </a:r>
          </a:p>
          <a:p>
            <a:r>
              <a:rPr lang="en-US" sz="2800" dirty="0" smtClean="0"/>
              <a:t>The HTML5 &lt;video&gt; tag supports several video formats, but it does not designate a common video format for all HTML5-compliant browsers</a:t>
            </a:r>
          </a:p>
          <a:p>
            <a:r>
              <a:rPr lang="en-US" sz="2800" dirty="0" smtClean="0"/>
              <a:t>Several ways to reuse &amp; share Web videos</a:t>
            </a:r>
          </a:p>
          <a:p>
            <a:pPr lvl="1"/>
            <a:r>
              <a:rPr lang="en-US" sz="2400" dirty="0" smtClean="0"/>
              <a:t>Video sharing sites</a:t>
            </a:r>
          </a:p>
          <a:p>
            <a:pPr lvl="1"/>
            <a:r>
              <a:rPr lang="en-US" sz="2400" dirty="0" smtClean="0"/>
              <a:t>E-mailing videos</a:t>
            </a:r>
          </a:p>
        </p:txBody>
      </p:sp>
      <p:sp>
        <p:nvSpPr>
          <p:cNvPr id="1249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249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04171D-439D-4DF6-A3E5-D4831CD83DD9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Video</a:t>
            </a:r>
          </a:p>
        </p:txBody>
      </p:sp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84BD24-AB3B-4F7D-9995-C92BEC311C97}" type="slidenum">
              <a:rPr lang="en-US"/>
              <a:pPr>
                <a:defRPr/>
              </a:pPr>
              <a:t>55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40" y="2230317"/>
            <a:ext cx="5701220" cy="3176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DVD-Video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Incorporate digital videos onto DVDs with interactive menus</a:t>
            </a:r>
          </a:p>
          <a:p>
            <a:pPr lvl="1"/>
            <a:r>
              <a:rPr lang="en-US" sz="2400" dirty="0" smtClean="0"/>
              <a:t>DVD authoring software</a:t>
            </a:r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FA395C-9B6F-4609-8821-8DB473453F7A}" type="slidenum">
              <a:rPr lang="en-US">
                <a:cs typeface="Arial" charset="0"/>
              </a:rPr>
              <a:pPr/>
              <a:t>56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05" y="2465867"/>
            <a:ext cx="4411508" cy="3752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DVD-Video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With advance planning, menus are easy to create</a:t>
            </a:r>
          </a:p>
          <a:p>
            <a:r>
              <a:rPr lang="en-US" sz="2800" smtClean="0"/>
              <a:t>Output video in DVD-Video format</a:t>
            </a:r>
          </a:p>
          <a:p>
            <a:r>
              <a:rPr lang="en-US" sz="2800" smtClean="0"/>
              <a:t>A DVD image is a prototype of your DVD</a:t>
            </a:r>
          </a:p>
          <a:p>
            <a:pPr lvl="1"/>
            <a:r>
              <a:rPr lang="en-US" sz="2400" smtClean="0"/>
              <a:t>Stored on your computer’s hard disk</a:t>
            </a:r>
          </a:p>
          <a:p>
            <a:r>
              <a:rPr lang="en-US" sz="2800" smtClean="0"/>
              <a:t>Thoroughly test DVD on your computer before you burn it</a:t>
            </a:r>
          </a:p>
          <a:p>
            <a:r>
              <a:rPr lang="en-US" sz="2800" smtClean="0"/>
              <a:t>Recordable vs. rewritable DVDs</a:t>
            </a:r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8CD06D-FB58-492D-92B9-2A6D1241D168}" type="slidenum">
              <a:rPr lang="en-US">
                <a:cs typeface="Arial" charset="0"/>
              </a:rPr>
              <a:pPr/>
              <a:t>57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E: Digital Rights Management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Content Basics</a:t>
            </a:r>
          </a:p>
          <a:p>
            <a:r>
              <a:rPr lang="en-US" sz="2800" dirty="0" smtClean="0"/>
              <a:t>DRM Technologies</a:t>
            </a:r>
          </a:p>
          <a:p>
            <a:r>
              <a:rPr lang="en-US" sz="2800" dirty="0" smtClean="0"/>
              <a:t>Music DRM</a:t>
            </a:r>
          </a:p>
          <a:p>
            <a:r>
              <a:rPr lang="en-US" sz="2800" dirty="0" smtClean="0"/>
              <a:t>Movie DRM</a:t>
            </a:r>
          </a:p>
          <a:p>
            <a:r>
              <a:rPr lang="en-US" sz="2800" dirty="0" err="1" smtClean="0"/>
              <a:t>Ebook</a:t>
            </a:r>
            <a:r>
              <a:rPr lang="en-US" sz="2800" dirty="0" smtClean="0"/>
              <a:t> DRM</a:t>
            </a:r>
          </a:p>
          <a:p>
            <a:r>
              <a:rPr lang="en-US" sz="2800" dirty="0" smtClean="0"/>
              <a:t>Enforcement</a:t>
            </a:r>
          </a:p>
        </p:txBody>
      </p:sp>
      <p:sp>
        <p:nvSpPr>
          <p:cNvPr id="133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BD8547-D251-4737-90F5-C82740357CD7}" type="slidenum">
              <a:rPr lang="en-US">
                <a:cs typeface="Arial" charset="0"/>
              </a:rPr>
              <a:pPr/>
              <a:t>58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35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082500</a:t>
            </a:r>
            <a:r>
              <a:rPr lang="en-US" sz="2400" smtClean="0"/>
              <a:t> Digital rights management is an important aspect of protecting digital music and movies from illegal distribution. Opponents believe that:</a:t>
            </a:r>
          </a:p>
          <a:p>
            <a:pPr lvl="1"/>
            <a:r>
              <a:rPr lang="en-US" sz="2400" smtClean="0"/>
              <a:t>A.  Digital rights management is too hard to break.</a:t>
            </a:r>
          </a:p>
          <a:p>
            <a:pPr lvl="1"/>
            <a:r>
              <a:rPr lang="en-US" sz="2400" smtClean="0"/>
              <a:t>B.  Digital rights management has not been effective for preventing large-scale piracy.</a:t>
            </a:r>
          </a:p>
          <a:p>
            <a:pPr lvl="1"/>
            <a:r>
              <a:rPr lang="en-US" sz="2400" smtClean="0"/>
              <a:t>C.  Digital right management for movies is effective, but it is not effective for music.</a:t>
            </a:r>
          </a:p>
          <a:p>
            <a:pPr lvl="1"/>
            <a:r>
              <a:rPr lang="en-US" sz="2400" smtClean="0"/>
              <a:t>D.  Digital rights management should apply to CDs and DVDs, but not to downloads.</a:t>
            </a:r>
          </a:p>
        </p:txBody>
      </p:sp>
      <p:sp>
        <p:nvSpPr>
          <p:cNvPr id="135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43DD39-1F4B-4320-9B0C-436AF73C41C4}" type="slidenum">
              <a:rPr lang="en-US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A: Digital Sound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Digital Audio Basics</a:t>
            </a:r>
          </a:p>
          <a:p>
            <a:r>
              <a:rPr lang="en-US" sz="2800" smtClean="0"/>
              <a:t>Digital Audio File Formats</a:t>
            </a:r>
          </a:p>
          <a:p>
            <a:r>
              <a:rPr lang="en-US" sz="2800" smtClean="0"/>
              <a:t>MIDI Music</a:t>
            </a:r>
          </a:p>
          <a:p>
            <a:r>
              <a:rPr lang="en-US" sz="2800" smtClean="0"/>
              <a:t>Speech Recognition and Synthesis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1095D3-018B-4ADB-9341-B38F7C13E613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Basics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Media content (or simply content) includes television shows, movies, music, and books. </a:t>
            </a:r>
          </a:p>
          <a:p>
            <a:r>
              <a:rPr lang="en-US" sz="2800" smtClean="0"/>
              <a:t>Digital content is a term used for movies and other content that is stored digitally</a:t>
            </a:r>
          </a:p>
          <a:p>
            <a:r>
              <a:rPr lang="en-US" sz="2800" smtClean="0"/>
              <a:t>Consumers expect to be able to manipulate media content so that they can use it on multiple devices at a convenient time and place </a:t>
            </a:r>
          </a:p>
          <a:p>
            <a:pPr lvl="1"/>
            <a:r>
              <a:rPr lang="en-US" sz="2400" smtClean="0"/>
              <a:t>Time shifting</a:t>
            </a:r>
          </a:p>
          <a:p>
            <a:pPr lvl="1"/>
            <a:r>
              <a:rPr lang="en-US" sz="2400" smtClean="0"/>
              <a:t>Place shifting</a:t>
            </a:r>
          </a:p>
          <a:p>
            <a:pPr lvl="1"/>
            <a:r>
              <a:rPr lang="en-US" sz="2400" smtClean="0"/>
              <a:t>Format shifting</a:t>
            </a:r>
            <a:endParaRPr lang="en-US" sz="2000" smtClean="0"/>
          </a:p>
        </p:txBody>
      </p:sp>
      <p:sp>
        <p:nvSpPr>
          <p:cNvPr id="137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1372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D5A604-01F3-49A3-94FD-D5664D7808E7}" type="slidenum">
              <a:rPr lang="en-US">
                <a:cs typeface="Arial" charset="0"/>
              </a:rPr>
              <a:pPr/>
              <a:t>60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Basics</a:t>
            </a:r>
          </a:p>
        </p:txBody>
      </p:sp>
      <p:sp>
        <p:nvSpPr>
          <p:cNvPr id="139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378772-FBB9-4501-AA90-800FB3C1B1EE}" type="slidenum">
              <a:rPr lang="en-US"/>
              <a:pPr>
                <a:defRPr/>
              </a:pPr>
              <a:t>61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3" y="1511300"/>
            <a:ext cx="5068693" cy="4614863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DRM Technologies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Digital rights management (DRM) is a collection of techniques used by copyright holders to limit access to and use of digital content</a:t>
            </a:r>
          </a:p>
          <a:p>
            <a:pPr lvl="1"/>
            <a:r>
              <a:rPr lang="en-US" sz="2000" smtClean="0"/>
              <a:t>Apple’s FairPlay</a:t>
            </a:r>
          </a:p>
          <a:p>
            <a:pPr lvl="1"/>
            <a:r>
              <a:rPr lang="en-US" sz="2000" smtClean="0"/>
              <a:t>Microsoft’s Windows Media DRM</a:t>
            </a:r>
          </a:p>
          <a:p>
            <a:r>
              <a:rPr lang="en-US" sz="2400" smtClean="0"/>
              <a:t>Authentication is a very simple form of digital rights management that allows content to be accessed only by authorized individuals</a:t>
            </a:r>
          </a:p>
          <a:p>
            <a:r>
              <a:rPr lang="en-US" sz="2400" smtClean="0"/>
              <a:t>A digital watermark is a pattern of bits, inserted at various places in an image or a content stream, that can be used to track, identify, verify, and control content use </a:t>
            </a:r>
          </a:p>
        </p:txBody>
      </p:sp>
      <p:sp>
        <p:nvSpPr>
          <p:cNvPr id="1402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C3C8DB-4F41-4BE6-9313-A017B3EAFFC3}" type="slidenum">
              <a:rPr lang="en-US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Music DRM</a:t>
            </a: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Between 2000 and 2005, the recording industry produced copy protected CDs that did not play correctly on computers or when copied</a:t>
            </a:r>
          </a:p>
          <a:p>
            <a:r>
              <a:rPr lang="en-US" sz="2800" smtClean="0"/>
              <a:t>Ripping tracks from these CDs is difficult, but not impossible</a:t>
            </a:r>
          </a:p>
          <a:p>
            <a:r>
              <a:rPr lang="en-US" sz="2800" smtClean="0"/>
              <a:t>It is easier to protect streamed content than downloaded content </a:t>
            </a:r>
          </a:p>
        </p:txBody>
      </p:sp>
      <p:sp>
        <p:nvSpPr>
          <p:cNvPr id="1413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52441F-8D41-4D2D-A3BF-1D7362BD95F2}" type="slidenum">
              <a:rPr lang="en-US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Movie DRM</a:t>
            </a:r>
          </a:p>
        </p:txBody>
      </p:sp>
      <p:sp>
        <p:nvSpPr>
          <p:cNvPr id="142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CSS (Content Scramble System) is a digital rights management technology designed to encrypt and control the use of content stored on DVDs</a:t>
            </a:r>
          </a:p>
          <a:p>
            <a:r>
              <a:rPr lang="en-US" sz="2800" smtClean="0"/>
              <a:t>The primary DRM technology for Blu-ray discs is AACS (Advanced Access Content System)</a:t>
            </a:r>
          </a:p>
        </p:txBody>
      </p:sp>
      <p:sp>
        <p:nvSpPr>
          <p:cNvPr id="1423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7B0831-658A-4233-947C-E75D5823A4C7}" type="slidenum">
              <a:rPr lang="en-US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Movie DRM</a:t>
            </a:r>
          </a:p>
        </p:txBody>
      </p:sp>
      <p:sp>
        <p:nvSpPr>
          <p:cNvPr id="143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47435-9DFC-4D35-A28E-FA54B3AAB736}" type="slidenum">
              <a:rPr lang="en-US"/>
              <a:pPr>
                <a:defRPr/>
              </a:pPr>
              <a:t>65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47" y="1751658"/>
            <a:ext cx="3237805" cy="4134147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Movie DRM</a:t>
            </a: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Movie downloads tend to have more rigorous DRM protection than music downloads </a:t>
            </a:r>
          </a:p>
          <a:p>
            <a:r>
              <a:rPr lang="en-US" sz="2800" smtClean="0"/>
              <a:t>Streaming movie DRM technologies</a:t>
            </a:r>
          </a:p>
          <a:p>
            <a:pPr lvl="1"/>
            <a:r>
              <a:rPr lang="en-US" sz="2400" smtClean="0"/>
              <a:t>Encryption</a:t>
            </a:r>
          </a:p>
          <a:p>
            <a:pPr lvl="1"/>
            <a:r>
              <a:rPr lang="en-US" sz="2400" smtClean="0"/>
              <a:t>HDCP</a:t>
            </a:r>
          </a:p>
          <a:p>
            <a:pPr lvl="2"/>
            <a:r>
              <a:rPr lang="en-US" sz="2000" smtClean="0"/>
              <a:t>HDCP (High-bandwidth Digital Content Protection) is a hardware-based DRM technology that requires compliant devices for content playback </a:t>
            </a:r>
          </a:p>
        </p:txBody>
      </p:sp>
      <p:sp>
        <p:nvSpPr>
          <p:cNvPr id="1443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DE8CC-C0F2-41C5-A8A9-3AD3142B117D}" type="slidenum">
              <a:rPr lang="en-US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Ebook DRM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Early DRM efforts for </a:t>
            </a:r>
            <a:r>
              <a:rPr lang="en-US" sz="2800" dirty="0" err="1" smtClean="0"/>
              <a:t>ebooks</a:t>
            </a:r>
            <a:r>
              <a:rPr lang="en-US" sz="2800" dirty="0" smtClean="0"/>
              <a:t> tied books to dedicated </a:t>
            </a:r>
            <a:r>
              <a:rPr lang="en-US" sz="2800" dirty="0" err="1" smtClean="0"/>
              <a:t>ebook</a:t>
            </a:r>
            <a:r>
              <a:rPr lang="en-US" sz="2800" dirty="0" smtClean="0"/>
              <a:t> readers</a:t>
            </a:r>
          </a:p>
          <a:p>
            <a:r>
              <a:rPr lang="en-US" sz="2800" dirty="0" smtClean="0"/>
              <a:t>In response to consumer demand, </a:t>
            </a:r>
            <a:r>
              <a:rPr lang="en-US" sz="2800" dirty="0" err="1" smtClean="0"/>
              <a:t>ebook</a:t>
            </a:r>
            <a:r>
              <a:rPr lang="en-US" sz="2800" dirty="0" smtClean="0"/>
              <a:t> distributors expanded the platforms on which digital books can be read</a:t>
            </a:r>
          </a:p>
        </p:txBody>
      </p:sp>
      <p:sp>
        <p:nvSpPr>
          <p:cNvPr id="1454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AA8A34-FF0F-40D4-9697-961D4EF7EDDA}" type="slidenum">
              <a:rPr lang="en-US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70" y="3339323"/>
            <a:ext cx="1487805" cy="291463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Enforcement</a:t>
            </a:r>
          </a:p>
        </p:txBody>
      </p:sp>
      <p:sp>
        <p:nvSpPr>
          <p:cNvPr id="146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using digital content, make sure you know the rules</a:t>
            </a:r>
          </a:p>
          <a:p>
            <a:r>
              <a:rPr lang="en-US" sz="2800" dirty="0" smtClean="0"/>
              <a:t>The copyright owner is entitled to recover monetary damages resulting from infringement, and any profits made from illegal sales of the work</a:t>
            </a:r>
          </a:p>
          <a:p>
            <a:r>
              <a:rPr lang="en-US" sz="2800" dirty="0" smtClean="0"/>
              <a:t>Copyright holders periodically crack down on infringers </a:t>
            </a:r>
          </a:p>
        </p:txBody>
      </p:sp>
      <p:sp>
        <p:nvSpPr>
          <p:cNvPr id="146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483FA-8BC1-419A-BDCC-414DBBB516FE}" type="slidenum">
              <a:rPr lang="en-US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Think?</a:t>
            </a: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083100</a:t>
            </a:r>
            <a:r>
              <a:rPr lang="en-US" sz="2400" smtClean="0"/>
              <a:t> Have you had trouble using software, music CDs, or movie DVDs because of copy protection?</a:t>
            </a:r>
          </a:p>
          <a:p>
            <a:pPr lvl="1"/>
            <a:r>
              <a:rPr lang="en-US" sz="2400" smtClean="0"/>
              <a:t>A.  Yes		B.  No		C.  Not sure</a:t>
            </a:r>
          </a:p>
          <a:p>
            <a:r>
              <a:rPr lang="en-US" sz="2400" smtClean="0">
                <a:solidFill>
                  <a:srgbClr val="A6A6A6"/>
                </a:solidFill>
              </a:rPr>
              <a:t>083200</a:t>
            </a:r>
            <a:r>
              <a:rPr lang="en-US" sz="2400" smtClean="0"/>
              <a:t> In your opinion, do sites like the iTunes Music Store provide consumers with enough flexibility for copying files and creating playlists?</a:t>
            </a:r>
          </a:p>
          <a:p>
            <a:pPr lvl="1"/>
            <a:r>
              <a:rPr lang="en-US" sz="2400" smtClean="0"/>
              <a:t>A.  Yes		B.  No		C.  Not sure</a:t>
            </a:r>
          </a:p>
          <a:p>
            <a:r>
              <a:rPr lang="en-US" sz="2400" smtClean="0">
                <a:solidFill>
                  <a:srgbClr val="A6A6A6"/>
                </a:solidFill>
              </a:rPr>
              <a:t>083300</a:t>
            </a:r>
            <a:r>
              <a:rPr lang="en-US" sz="2400" smtClean="0"/>
              <a:t> Do you think digital rights management technologies are justified because of the high rate of piracy?</a:t>
            </a:r>
          </a:p>
          <a:p>
            <a:pPr lvl="1"/>
            <a:r>
              <a:rPr lang="en-US" sz="2400" smtClean="0"/>
              <a:t>A.  Yes		B.  No		C.  Not sure</a:t>
            </a:r>
          </a:p>
        </p:txBody>
      </p:sp>
      <p:sp>
        <p:nvSpPr>
          <p:cNvPr id="1474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FFE57-3200-4EC9-82B4-C8A404839DE6}" type="slidenum">
              <a:rPr lang="en-US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286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082100</a:t>
            </a:r>
            <a:r>
              <a:rPr lang="en-US" sz="2400" smtClean="0"/>
              <a:t> Computers can work with digital audio as well as MIDI music. Which is the more prevalent format and why?</a:t>
            </a:r>
          </a:p>
          <a:p>
            <a:pPr lvl="1"/>
            <a:r>
              <a:rPr lang="en-US" sz="2400" smtClean="0"/>
              <a:t>A.  Digital audio is more prevalent because it is used for music downloads.</a:t>
            </a:r>
          </a:p>
          <a:p>
            <a:pPr lvl="1"/>
            <a:r>
              <a:rPr lang="en-US" sz="2400" smtClean="0"/>
              <a:t>B.  Digital audio is more prevalent because it is a far more compact format than MIDI.</a:t>
            </a:r>
          </a:p>
          <a:p>
            <a:pPr lvl="1"/>
            <a:r>
              <a:rPr lang="en-US" sz="2400" smtClean="0"/>
              <a:t>C.  MIDI is more prevalent because browsers can play it without a plug-in.</a:t>
            </a:r>
          </a:p>
          <a:p>
            <a:pPr lvl="1"/>
            <a:r>
              <a:rPr lang="en-US" sz="2400" smtClean="0"/>
              <a:t>D.  MIDI is more prevalent because the Americans with Disabilities Act mandates its use for reading computer screens.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320A2F-676D-4278-94BC-41EF952B1FE5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75" y="874713"/>
            <a:ext cx="7772400" cy="1470025"/>
          </a:xfrm>
        </p:spPr>
        <p:txBody>
          <a:bodyPr/>
          <a:lstStyle/>
          <a:p>
            <a:r>
              <a:rPr lang="en-US" sz="6000" smtClean="0"/>
              <a:t>Chapter 8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Audio Basics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Sampling a sound wave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BEBC37-25AA-4F0A-87FF-5CCBB3EC68D5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73" y="2138103"/>
            <a:ext cx="5768293" cy="411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Audio Basics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Sampling rate refers to number of times per second that a sound is measured during the recording process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8: Digital Media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C4938F-B2E3-4359-BEFB-F86D2503ABB8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1" y="2552992"/>
            <a:ext cx="5628049" cy="357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2578</Words>
  <Application>Microsoft Office PowerPoint</Application>
  <PresentationFormat>On-screen Show (4:3)</PresentationFormat>
  <Paragraphs>515</Paragraphs>
  <Slides>70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Arial Narrow</vt:lpstr>
      <vt:lpstr>Wingdings</vt:lpstr>
      <vt:lpstr>Wingdings 2</vt:lpstr>
      <vt:lpstr>1_np10</vt:lpstr>
      <vt:lpstr>Chapter 8 Digital Media</vt:lpstr>
      <vt:lpstr>Chapter Contents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Section A: Digital Sound</vt:lpstr>
      <vt:lpstr>Question</vt:lpstr>
      <vt:lpstr>Digital Audio Basics</vt:lpstr>
      <vt:lpstr>Digital Audio Basics</vt:lpstr>
      <vt:lpstr>Digital Audio Basics</vt:lpstr>
      <vt:lpstr>Digital Audio File Formats</vt:lpstr>
      <vt:lpstr>MIDI Music</vt:lpstr>
      <vt:lpstr>MIDI Music</vt:lpstr>
      <vt:lpstr>MIDI Music</vt:lpstr>
      <vt:lpstr>Speech Recognition  and Synthesis</vt:lpstr>
      <vt:lpstr>Speech Recognition  and Synthesis</vt:lpstr>
      <vt:lpstr>Section B: Bitmap Graphics</vt:lpstr>
      <vt:lpstr>Question</vt:lpstr>
      <vt:lpstr>Bitmap Basics</vt:lpstr>
      <vt:lpstr>Bitmap Basics</vt:lpstr>
      <vt:lpstr>Scanners and Cameras</vt:lpstr>
      <vt:lpstr>Scanners and Cameras</vt:lpstr>
      <vt:lpstr>Scanners and Cameras</vt:lpstr>
      <vt:lpstr>Scanners and Cameras</vt:lpstr>
      <vt:lpstr>Image Resolution</vt:lpstr>
      <vt:lpstr>Image Resolution</vt:lpstr>
      <vt:lpstr>Image Resolution</vt:lpstr>
      <vt:lpstr>Color Depth and Palettes</vt:lpstr>
      <vt:lpstr>Color Depth and Palettes</vt:lpstr>
      <vt:lpstr>Image Compression</vt:lpstr>
      <vt:lpstr>Image Compression</vt:lpstr>
      <vt:lpstr>Image Compression</vt:lpstr>
      <vt:lpstr>Section C: Vector  and 3-D Graphics</vt:lpstr>
      <vt:lpstr>Question</vt:lpstr>
      <vt:lpstr>Vector Graphic Basics</vt:lpstr>
      <vt:lpstr>Vector Graphic Basics</vt:lpstr>
      <vt:lpstr>Vector Graphic Basics</vt:lpstr>
      <vt:lpstr>Vector-to-Bitmap Conversion</vt:lpstr>
      <vt:lpstr>Vector Graphics on the Web</vt:lpstr>
      <vt:lpstr>3-D Graphics</vt:lpstr>
      <vt:lpstr>3-D Graphics</vt:lpstr>
      <vt:lpstr>3-D Graphics</vt:lpstr>
      <vt:lpstr>Section D: Digital Video</vt:lpstr>
      <vt:lpstr>Question</vt:lpstr>
      <vt:lpstr>Digital Video Basics</vt:lpstr>
      <vt:lpstr>Digital Video Basics</vt:lpstr>
      <vt:lpstr>Producing Video Footage</vt:lpstr>
      <vt:lpstr>Producing Video Footage</vt:lpstr>
      <vt:lpstr>Video Transfer</vt:lpstr>
      <vt:lpstr>Video Editing</vt:lpstr>
      <vt:lpstr>Video Output</vt:lpstr>
      <vt:lpstr>Video Output</vt:lpstr>
      <vt:lpstr>Web Video</vt:lpstr>
      <vt:lpstr>Web Video</vt:lpstr>
      <vt:lpstr>Web Video</vt:lpstr>
      <vt:lpstr>DVD-Video</vt:lpstr>
      <vt:lpstr>DVD-Video</vt:lpstr>
      <vt:lpstr>Section E: Digital Rights Management</vt:lpstr>
      <vt:lpstr>Question</vt:lpstr>
      <vt:lpstr>Content Basics</vt:lpstr>
      <vt:lpstr>Content Basics</vt:lpstr>
      <vt:lpstr>DRM Technologies</vt:lpstr>
      <vt:lpstr>Music DRM</vt:lpstr>
      <vt:lpstr>Movie DRM</vt:lpstr>
      <vt:lpstr>Movie DRM</vt:lpstr>
      <vt:lpstr>Movie DRM</vt:lpstr>
      <vt:lpstr>Ebook DRM</vt:lpstr>
      <vt:lpstr>Enforcement</vt:lpstr>
      <vt:lpstr>What Do You Think?</vt:lpstr>
      <vt:lpstr>Chapter 8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192</cp:revision>
  <dcterms:created xsi:type="dcterms:W3CDTF">2005-11-03T21:37:40Z</dcterms:created>
  <dcterms:modified xsi:type="dcterms:W3CDTF">2013-02-04T20:01:39Z</dcterms:modified>
</cp:coreProperties>
</file>