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324" r:id="rId4"/>
    <p:sldId id="325" r:id="rId5"/>
    <p:sldId id="326" r:id="rId6"/>
    <p:sldId id="269" r:id="rId7"/>
    <p:sldId id="327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58" r:id="rId19"/>
    <p:sldId id="328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70" r:id="rId30"/>
    <p:sldId id="329" r:id="rId31"/>
    <p:sldId id="293" r:id="rId32"/>
    <p:sldId id="294" r:id="rId33"/>
    <p:sldId id="295" r:id="rId34"/>
    <p:sldId id="296" r:id="rId35"/>
    <p:sldId id="297" r:id="rId36"/>
    <p:sldId id="298" r:id="rId37"/>
    <p:sldId id="311" r:id="rId38"/>
    <p:sldId id="312" r:id="rId39"/>
    <p:sldId id="313" r:id="rId40"/>
    <p:sldId id="333" r:id="rId41"/>
    <p:sldId id="299" r:id="rId42"/>
    <p:sldId id="300" r:id="rId43"/>
    <p:sldId id="271" r:id="rId44"/>
    <p:sldId id="330" r:id="rId45"/>
    <p:sldId id="302" r:id="rId46"/>
    <p:sldId id="308" r:id="rId47"/>
    <p:sldId id="309" r:id="rId48"/>
    <p:sldId id="310" r:id="rId49"/>
    <p:sldId id="305" r:id="rId50"/>
    <p:sldId id="306" r:id="rId51"/>
    <p:sldId id="307" r:id="rId52"/>
    <p:sldId id="303" r:id="rId53"/>
    <p:sldId id="304" r:id="rId54"/>
    <p:sldId id="314" r:id="rId55"/>
    <p:sldId id="331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32" r:id="rId66"/>
    <p:sldId id="272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2E5"/>
    <a:srgbClr val="B9D531"/>
    <a:srgbClr val="FFCC66"/>
    <a:srgbClr val="EAEAEA"/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046" autoAdjust="0"/>
  </p:normalViewPr>
  <p:slideViewPr>
    <p:cSldViewPr snapToGrid="0">
      <p:cViewPr varScale="1">
        <p:scale>
          <a:sx n="144" d="100"/>
          <a:sy n="144" d="100"/>
        </p:scale>
        <p:origin x="126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B8A82-1DBA-4129-B747-C0EB1615B4A8}" type="datetimeFigureOut">
              <a:rPr lang="en-US" smtClean="0"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8DE2-478E-4BFB-8C67-3B5A7264C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4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9730C0D-9B64-4EBC-874F-5EB43289E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9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22D832-D237-4806-AF44-52405DFE48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5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F117F0-DB38-4FE2-90C8-BEB848369C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9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EA3BD-92A1-45AA-83FD-1A6FF98D0E6C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9-3</a:t>
            </a:r>
          </a:p>
        </p:txBody>
      </p:sp>
    </p:spTree>
    <p:extLst>
      <p:ext uri="{BB962C8B-B14F-4D97-AF65-F5344CB8AC3E}">
        <p14:creationId xmlns:p14="http://schemas.microsoft.com/office/powerpoint/2010/main" val="2315209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D5FC3-72B7-4058-8488-99B120E241C2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9-4</a:t>
            </a:r>
          </a:p>
        </p:txBody>
      </p:sp>
    </p:spTree>
    <p:extLst>
      <p:ext uri="{BB962C8B-B14F-4D97-AF65-F5344CB8AC3E}">
        <p14:creationId xmlns:p14="http://schemas.microsoft.com/office/powerpoint/2010/main" val="370311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0F03C-A838-4E46-8A1A-CA832624C012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9-5</a:t>
            </a:r>
          </a:p>
        </p:txBody>
      </p:sp>
    </p:spTree>
    <p:extLst>
      <p:ext uri="{BB962C8B-B14F-4D97-AF65-F5344CB8AC3E}">
        <p14:creationId xmlns:p14="http://schemas.microsoft.com/office/powerpoint/2010/main" val="441770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BC66F-241F-4284-92CF-941A0C3B26BE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9-6 and 9-8</a:t>
            </a:r>
          </a:p>
        </p:txBody>
      </p:sp>
    </p:spTree>
    <p:extLst>
      <p:ext uri="{BB962C8B-B14F-4D97-AF65-F5344CB8AC3E}">
        <p14:creationId xmlns:p14="http://schemas.microsoft.com/office/powerpoint/2010/main" val="1124340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90D3C-50D8-4E6A-AD2F-35C8B77B3667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9-10, 9-11</a:t>
            </a:r>
          </a:p>
        </p:txBody>
      </p:sp>
    </p:spTree>
    <p:extLst>
      <p:ext uri="{BB962C8B-B14F-4D97-AF65-F5344CB8AC3E}">
        <p14:creationId xmlns:p14="http://schemas.microsoft.com/office/powerpoint/2010/main" val="2733190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862EE-C61D-42E6-83E3-52A4088ED3AF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9-12, 9-13</a:t>
            </a:r>
          </a:p>
        </p:txBody>
      </p:sp>
    </p:spTree>
    <p:extLst>
      <p:ext uri="{BB962C8B-B14F-4D97-AF65-F5344CB8AC3E}">
        <p14:creationId xmlns:p14="http://schemas.microsoft.com/office/powerpoint/2010/main" val="2028992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31E57-0312-4DA6-A77D-5CB434375FDA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9-14, 9-15</a:t>
            </a:r>
          </a:p>
        </p:txBody>
      </p:sp>
    </p:spTree>
    <p:extLst>
      <p:ext uri="{BB962C8B-B14F-4D97-AF65-F5344CB8AC3E}">
        <p14:creationId xmlns:p14="http://schemas.microsoft.com/office/powerpoint/2010/main" val="1852316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596CFB-C25E-429F-9445-871BEFFEBF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03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EE16FB-B24E-4BBC-8EF2-1262B2F373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6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C29ED-90A6-462C-9979-CF58F9D64D3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2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A61A0-8C92-4A01-A988-188C6AE91B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6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Figure 9-18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EBD77-4A44-4E50-BB44-B9D09C317A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2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D7D8EC-1BBD-4D7C-8605-236370C438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99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AF25C-B091-4A49-A7C3-65ED12BECB5E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9-22</a:t>
            </a:r>
          </a:p>
        </p:txBody>
      </p:sp>
    </p:spTree>
    <p:extLst>
      <p:ext uri="{BB962C8B-B14F-4D97-AF65-F5344CB8AC3E}">
        <p14:creationId xmlns:p14="http://schemas.microsoft.com/office/powerpoint/2010/main" val="7394918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9C87EA-3F77-4AEF-AEFA-CBFA9E350C8B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9-24</a:t>
            </a:r>
          </a:p>
        </p:txBody>
      </p:sp>
    </p:spTree>
    <p:extLst>
      <p:ext uri="{BB962C8B-B14F-4D97-AF65-F5344CB8AC3E}">
        <p14:creationId xmlns:p14="http://schemas.microsoft.com/office/powerpoint/2010/main" val="1140484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AF528-11F7-4210-ABAA-7C498713324D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9-25</a:t>
            </a:r>
          </a:p>
        </p:txBody>
      </p:sp>
    </p:spTree>
    <p:extLst>
      <p:ext uri="{BB962C8B-B14F-4D97-AF65-F5344CB8AC3E}">
        <p14:creationId xmlns:p14="http://schemas.microsoft.com/office/powerpoint/2010/main" val="38695216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32E44-7441-4B74-8BE4-08F410592B62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9-26</a:t>
            </a:r>
          </a:p>
        </p:txBody>
      </p:sp>
    </p:spTree>
    <p:extLst>
      <p:ext uri="{BB962C8B-B14F-4D97-AF65-F5344CB8AC3E}">
        <p14:creationId xmlns:p14="http://schemas.microsoft.com/office/powerpoint/2010/main" val="1881120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ADC02-A5E8-41E2-8FF3-48E47E1147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9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CCC37-93FA-43D8-A9ED-EA8B248C984F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9-27</a:t>
            </a:r>
          </a:p>
        </p:txBody>
      </p:sp>
    </p:spTree>
    <p:extLst>
      <p:ext uri="{BB962C8B-B14F-4D97-AF65-F5344CB8AC3E}">
        <p14:creationId xmlns:p14="http://schemas.microsoft.com/office/powerpoint/2010/main" val="3340900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55143-BACC-4E63-A88D-97E275A94AD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EAEE4-8821-4C55-A78A-B6B9E33786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955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C620CF-4A20-408E-98A6-B25569E94AD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6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CD251F-11E3-4583-B29B-0461707A806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1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0B788-4E91-4631-A619-6C49DEE1EA5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5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388C21-A160-49E9-BC6E-7A68CA81F3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06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4A91BD-78DF-41B0-8AE0-22540D3AC4E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32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BB9BB-684D-4A67-A683-A85D73B11337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9-33</a:t>
            </a:r>
          </a:p>
        </p:txBody>
      </p:sp>
    </p:spTree>
    <p:extLst>
      <p:ext uri="{BB962C8B-B14F-4D97-AF65-F5344CB8AC3E}">
        <p14:creationId xmlns:p14="http://schemas.microsoft.com/office/powerpoint/2010/main" val="8228295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945BE-5090-4B8E-B612-375C7F92665A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9-34</a:t>
            </a:r>
          </a:p>
        </p:txBody>
      </p:sp>
    </p:spTree>
    <p:extLst>
      <p:ext uri="{BB962C8B-B14F-4D97-AF65-F5344CB8AC3E}">
        <p14:creationId xmlns:p14="http://schemas.microsoft.com/office/powerpoint/2010/main" val="2305658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BC64A-7F87-4413-9185-7D9463189983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9-35</a:t>
            </a:r>
          </a:p>
        </p:txBody>
      </p:sp>
    </p:spTree>
    <p:extLst>
      <p:ext uri="{BB962C8B-B14F-4D97-AF65-F5344CB8AC3E}">
        <p14:creationId xmlns:p14="http://schemas.microsoft.com/office/powerpoint/2010/main" val="42595912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025F0-8FFB-4912-B709-D477AA4A59A0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9-36</a:t>
            </a:r>
          </a:p>
        </p:txBody>
      </p:sp>
    </p:spTree>
    <p:extLst>
      <p:ext uri="{BB962C8B-B14F-4D97-AF65-F5344CB8AC3E}">
        <p14:creationId xmlns:p14="http://schemas.microsoft.com/office/powerpoint/2010/main" val="32303292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F808BC-436C-41B7-8733-5045B2E6598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04C787-8C91-4587-AA2A-7347BA40E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39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9C2F3B-019B-4739-BB28-7D0A31721ED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3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7839C-7934-44AE-89D6-63B0642989A9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9-38</a:t>
            </a:r>
          </a:p>
        </p:txBody>
      </p:sp>
    </p:spTree>
    <p:extLst>
      <p:ext uri="{BB962C8B-B14F-4D97-AF65-F5344CB8AC3E}">
        <p14:creationId xmlns:p14="http://schemas.microsoft.com/office/powerpoint/2010/main" val="3899195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183B3-2726-424C-97B4-3D399ED6880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770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6E72C0-9B82-4D41-9DED-207DCD7DD4A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70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35E21A-1E84-40B3-9076-726D77225FE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8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ED7D4-EC15-4B92-B21F-7D0904D15BB0}" type="slidenum">
              <a:rPr lang="en-US" smtClean="0">
                <a:cs typeface="Arial" charset="0"/>
              </a:rPr>
              <a:pPr/>
              <a:t>46</a:t>
            </a:fld>
            <a:endParaRPr lang="en-US" smtClean="0">
              <a:cs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9-42</a:t>
            </a:r>
          </a:p>
        </p:txBody>
      </p:sp>
    </p:spTree>
    <p:extLst>
      <p:ext uri="{BB962C8B-B14F-4D97-AF65-F5344CB8AC3E}">
        <p14:creationId xmlns:p14="http://schemas.microsoft.com/office/powerpoint/2010/main" val="38237622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946DDD-D0FF-41F4-BB51-11CAC02E549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2251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29AFD1-7F67-4456-A17B-5595E00D1A8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80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562675-ED76-49ED-AD55-8A9F5F71A0C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28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B7B3-2268-4BD0-AF40-1E7641C0557B}" type="slidenum">
              <a:rPr lang="en-US" smtClean="0">
                <a:cs typeface="Arial" charset="0"/>
              </a:rPr>
              <a:pPr/>
              <a:t>50</a:t>
            </a:fld>
            <a:endParaRPr lang="en-US" smtClean="0"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9-49</a:t>
            </a:r>
          </a:p>
        </p:txBody>
      </p:sp>
    </p:spTree>
    <p:extLst>
      <p:ext uri="{BB962C8B-B14F-4D97-AF65-F5344CB8AC3E}">
        <p14:creationId xmlns:p14="http://schemas.microsoft.com/office/powerpoint/2010/main" val="260753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92CE6E-2CB3-49C9-B0DF-699DAEC07F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8433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7E798-E553-4C5A-8388-54140587203B}" type="slidenum">
              <a:rPr lang="en-US" smtClean="0">
                <a:cs typeface="Arial" charset="0"/>
              </a:rPr>
              <a:pPr/>
              <a:t>51</a:t>
            </a:fld>
            <a:endParaRPr lang="en-US" smtClean="0">
              <a:cs typeface="Arial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9-50</a:t>
            </a:r>
          </a:p>
        </p:txBody>
      </p:sp>
    </p:spTree>
    <p:extLst>
      <p:ext uri="{BB962C8B-B14F-4D97-AF65-F5344CB8AC3E}">
        <p14:creationId xmlns:p14="http://schemas.microsoft.com/office/powerpoint/2010/main" val="35145705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6A0E78-9DC5-416E-ACE3-08B3F796861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538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E84B64-A36B-4B69-886D-727E0D4ED65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563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AD3CE-1AA6-4512-9C39-7419D2583A6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195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2A846-DC93-479E-9682-C5022C859FF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472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0202B-33F5-4990-AED5-BE2A5CA05AE2}" type="slidenum">
              <a:rPr lang="en-US" smtClean="0">
                <a:cs typeface="Arial" charset="0"/>
              </a:rPr>
              <a:pPr/>
              <a:t>56</a:t>
            </a:fld>
            <a:endParaRPr lang="en-US" smtClean="0">
              <a:cs typeface="Arial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9-52</a:t>
            </a:r>
          </a:p>
        </p:txBody>
      </p:sp>
    </p:spTree>
    <p:extLst>
      <p:ext uri="{BB962C8B-B14F-4D97-AF65-F5344CB8AC3E}">
        <p14:creationId xmlns:p14="http://schemas.microsoft.com/office/powerpoint/2010/main" val="40780208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20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F96343-A3B0-4C01-9C06-5585FF9A3E4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590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AEC1C-D90B-4656-BEAF-D3B6B765BFF9}" type="slidenum">
              <a:rPr lang="en-US" smtClean="0">
                <a:cs typeface="Arial" charset="0"/>
              </a:rPr>
              <a:pPr/>
              <a:t>58</a:t>
            </a:fld>
            <a:endParaRPr lang="en-US" smtClean="0">
              <a:cs typeface="Arial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9-54</a:t>
            </a:r>
          </a:p>
        </p:txBody>
      </p:sp>
    </p:spTree>
    <p:extLst>
      <p:ext uri="{BB962C8B-B14F-4D97-AF65-F5344CB8AC3E}">
        <p14:creationId xmlns:p14="http://schemas.microsoft.com/office/powerpoint/2010/main" val="30884819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6F464-34A4-4F40-AF57-7B2B4818D64E}" type="slidenum">
              <a:rPr lang="en-US" smtClean="0">
                <a:cs typeface="Arial" charset="0"/>
              </a:rPr>
              <a:pPr/>
              <a:t>59</a:t>
            </a:fld>
            <a:endParaRPr lang="en-US" smtClean="0"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9-55</a:t>
            </a:r>
          </a:p>
        </p:txBody>
      </p:sp>
    </p:spTree>
    <p:extLst>
      <p:ext uri="{BB962C8B-B14F-4D97-AF65-F5344CB8AC3E}">
        <p14:creationId xmlns:p14="http://schemas.microsoft.com/office/powerpoint/2010/main" val="33992474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5BF8E-75BC-4502-A1EA-6FA734A0A4C6}" type="slidenum">
              <a:rPr lang="en-US" smtClean="0">
                <a:cs typeface="Arial" charset="0"/>
              </a:rPr>
              <a:pPr/>
              <a:t>60</a:t>
            </a:fld>
            <a:endParaRPr lang="en-US" smtClean="0">
              <a:cs typeface="Arial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9-56</a:t>
            </a:r>
          </a:p>
        </p:txBody>
      </p:sp>
    </p:spTree>
    <p:extLst>
      <p:ext uri="{BB962C8B-B14F-4D97-AF65-F5344CB8AC3E}">
        <p14:creationId xmlns:p14="http://schemas.microsoft.com/office/powerpoint/2010/main" val="302872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D73495-74B2-4EE9-85D2-D48C5F64E2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81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93DD2-C477-4892-AD12-2F1A77D11221}" type="slidenum">
              <a:rPr lang="en-US" smtClean="0">
                <a:cs typeface="Arial" charset="0"/>
              </a:rPr>
              <a:pPr/>
              <a:t>61</a:t>
            </a:fld>
            <a:endParaRPr lang="en-US" smtClean="0">
              <a:cs typeface="Arial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9-57</a:t>
            </a:r>
          </a:p>
        </p:txBody>
      </p:sp>
    </p:spTree>
    <p:extLst>
      <p:ext uri="{BB962C8B-B14F-4D97-AF65-F5344CB8AC3E}">
        <p14:creationId xmlns:p14="http://schemas.microsoft.com/office/powerpoint/2010/main" val="8093395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31CD3D-99BF-403D-8A34-84BC0B663102}" type="slidenum">
              <a:rPr lang="en-US" smtClean="0">
                <a:cs typeface="Arial" charset="0"/>
              </a:rPr>
              <a:pPr/>
              <a:t>62</a:t>
            </a:fld>
            <a:endParaRPr lang="en-US" smtClean="0">
              <a:cs typeface="Arial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9-59</a:t>
            </a:r>
          </a:p>
        </p:txBody>
      </p:sp>
    </p:spTree>
    <p:extLst>
      <p:ext uri="{BB962C8B-B14F-4D97-AF65-F5344CB8AC3E}">
        <p14:creationId xmlns:p14="http://schemas.microsoft.com/office/powerpoint/2010/main" val="328589391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82C1B6-6F2B-4CD6-BEF7-83E549BA93F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46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2BBED-662B-47BA-9C5F-1AEF43DA185C}" type="slidenum">
              <a:rPr lang="en-US" smtClean="0">
                <a:cs typeface="Arial" charset="0"/>
              </a:rPr>
              <a:pPr/>
              <a:t>64</a:t>
            </a:fld>
            <a:endParaRPr lang="en-US" smtClean="0">
              <a:cs typeface="Arial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9-60</a:t>
            </a:r>
          </a:p>
        </p:txBody>
      </p:sp>
    </p:spTree>
    <p:extLst>
      <p:ext uri="{BB962C8B-B14F-4D97-AF65-F5344CB8AC3E}">
        <p14:creationId xmlns:p14="http://schemas.microsoft.com/office/powerpoint/2010/main" val="36021908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7715E6-4BD3-4F11-8EA7-A740EE728B2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542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6D574B-FEBE-4336-B17B-CFFEF65B745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8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C3A011-89D8-46AB-A01A-7DDCE5F306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73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92A26-89B8-4532-B774-3C9E4B0D5B01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9-1</a:t>
            </a:r>
          </a:p>
        </p:txBody>
      </p:sp>
    </p:spTree>
    <p:extLst>
      <p:ext uri="{BB962C8B-B14F-4D97-AF65-F5344CB8AC3E}">
        <p14:creationId xmlns:p14="http://schemas.microsoft.com/office/powerpoint/2010/main" val="427305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6830C-D951-444E-A608-038AC4423B8C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Figure 9-2</a:t>
            </a:r>
          </a:p>
        </p:txBody>
      </p:sp>
    </p:spTree>
    <p:extLst>
      <p:ext uri="{BB962C8B-B14F-4D97-AF65-F5344CB8AC3E}">
        <p14:creationId xmlns:p14="http://schemas.microsoft.com/office/powerpoint/2010/main" val="399438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FCB034"/>
          </a:solidFill>
          <a:ln>
            <a:solidFill>
              <a:srgbClr val="FCB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+mn-lt"/>
              </a:rPr>
              <a:t>Computer Concepts 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</a:rPr>
              <a:t>2014</a:t>
            </a:r>
            <a:endParaRPr lang="en-US" sz="5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t="46503" r="662"/>
          <a:stretch/>
        </p:blipFill>
        <p:spPr>
          <a:xfrm>
            <a:off x="0" y="4324865"/>
            <a:ext cx="9168714" cy="1863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D25B0-7EA6-4CDD-B24F-F208E8DC2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FC38-18B1-4DE9-968D-59929718D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6907F-99AF-43C8-BD54-30C7F6F7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4EA40-165B-41A2-BA49-26A46EF77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EB05D-67CA-4621-95E0-727563BFD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02BFC-88DF-45B6-8A40-D6101EF59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5E66A-BCDF-4917-85C3-767624224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4716-8E67-47A7-B556-3BDCE5F36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348E2-F4EF-464F-8705-D6BD1786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0F50-C123-44B5-B50D-4F789F2C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5948-C12C-4D73-9A3A-93815B730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2C99-3880-44AB-97C3-005421329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B9D531"/>
          </a:solidFill>
          <a:ln>
            <a:solidFill>
              <a:srgbClr val="B9D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782638" y="338138"/>
            <a:ext cx="836136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Chapter 9: The Computer Industry: History, Careers, and Ethics</a:t>
            </a:r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EA8A1B73-B1ED-4C90-A08E-CC561C9EF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4EB2E5"/>
          </a:solidFill>
          <a:ln w="9525">
            <a:solidFill>
              <a:srgbClr val="4EB2E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  <p:sldLayoutId id="2147483732" r:id="rId12"/>
    <p:sldLayoutId id="2147483731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A95C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14375" y="1339850"/>
            <a:ext cx="7772400" cy="1470025"/>
          </a:xfrm>
        </p:spPr>
        <p:txBody>
          <a:bodyPr/>
          <a:lstStyle/>
          <a:p>
            <a:r>
              <a:rPr lang="en-US" sz="6000" smtClean="0"/>
              <a:t>Chapter 9</a:t>
            </a:r>
            <a:br>
              <a:rPr lang="en-US" sz="6000" smtClean="0"/>
            </a:br>
            <a:r>
              <a:rPr lang="en-US" smtClean="0"/>
              <a:t>The Computer Industry: History, Careers, and Ethics</a:t>
            </a:r>
            <a:endParaRPr lang="en-US" b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Calculators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Implement algorithms autonomously</a:t>
            </a:r>
          </a:p>
          <a:p>
            <a:pPr lvl="1"/>
            <a:r>
              <a:rPr lang="en-US" sz="2400" smtClean="0"/>
              <a:t>Schickard’s Calculator</a:t>
            </a:r>
          </a:p>
          <a:p>
            <a:pPr lvl="1"/>
            <a:r>
              <a:rPr lang="en-US" sz="2400" smtClean="0"/>
              <a:t>Pascaline</a:t>
            </a:r>
          </a:p>
          <a:p>
            <a:pPr lvl="1"/>
            <a:r>
              <a:rPr lang="en-US" sz="2400" smtClean="0"/>
              <a:t>Leibniz Calculator</a:t>
            </a:r>
          </a:p>
          <a:p>
            <a:pPr lvl="1"/>
            <a:r>
              <a:rPr lang="en-US" sz="2400" smtClean="0"/>
              <a:t>de Colmar’s Arithmometer</a:t>
            </a:r>
          </a:p>
          <a:p>
            <a:pPr lvl="1"/>
            <a:r>
              <a:rPr lang="en-US" sz="2400" smtClean="0"/>
              <a:t>Difference Engine</a:t>
            </a:r>
          </a:p>
          <a:p>
            <a:pPr lvl="1"/>
            <a:r>
              <a:rPr lang="en-US" sz="2400" smtClean="0"/>
              <a:t>Analytical Engine</a:t>
            </a:r>
          </a:p>
          <a:p>
            <a:pPr lvl="1"/>
            <a:r>
              <a:rPr lang="en-US" sz="2400" smtClean="0"/>
              <a:t>Hollerith Tabulating Machine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977019-4354-45C1-BF0F-39A28E951894}" type="slidenum">
              <a:rPr lang="en-US">
                <a:cs typeface="Arial" charset="0"/>
              </a:rPr>
              <a:pPr/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Mechanical Calculators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B975CE8-BD0C-45C9-8A96-00C7F3A3D215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89" y="2041292"/>
            <a:ext cx="5695122" cy="35548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Prototypes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Experimental devices that typically must be further developed and perfected</a:t>
            </a:r>
          </a:p>
          <a:p>
            <a:pPr lvl="1"/>
            <a:r>
              <a:rPr lang="en-US" sz="2400" dirty="0" err="1" smtClean="0"/>
              <a:t>Atanasoff</a:t>
            </a:r>
            <a:r>
              <a:rPr lang="en-US" sz="2400" dirty="0" smtClean="0"/>
              <a:t>-Berry Computer (ABC)</a:t>
            </a:r>
          </a:p>
          <a:p>
            <a:pPr lvl="1"/>
            <a:r>
              <a:rPr lang="en-US" sz="2400" dirty="0" smtClean="0"/>
              <a:t>Z3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D29447F-A1A1-4FA9-B0A4-A2AD2CD21BB5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35" y="2887897"/>
            <a:ext cx="2974210" cy="3393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Computer Prototypes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Harvard </a:t>
            </a:r>
            <a:r>
              <a:rPr lang="en-US" dirty="0"/>
              <a:t>Mark </a:t>
            </a:r>
            <a:r>
              <a:rPr lang="en-US" dirty="0" smtClean="0"/>
              <a:t>I</a:t>
            </a:r>
            <a:r>
              <a:rPr lang="en-US" dirty="0"/>
              <a:t> </a:t>
            </a:r>
            <a:r>
              <a:rPr lang="en-US" dirty="0" smtClean="0"/>
              <a:t>(IBM Automatic Sequence Controlled Calculator) COLOSSUS</a:t>
            </a:r>
          </a:p>
          <a:p>
            <a:pPr lvl="1"/>
            <a:r>
              <a:rPr lang="en-US" dirty="0" smtClean="0"/>
              <a:t>ENIAC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1F99842-B854-4129-A70E-516AEA75F830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05" y="3379946"/>
            <a:ext cx="5591464" cy="223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Generations of Computers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UNIVAC is considered the first commercially successful digital computer</a:t>
            </a:r>
          </a:p>
          <a:p>
            <a:r>
              <a:rPr lang="en-US" sz="2800" dirty="0" smtClean="0"/>
              <a:t>First-generation computers</a:t>
            </a:r>
          </a:p>
          <a:p>
            <a:pPr lvl="1"/>
            <a:r>
              <a:rPr lang="en-US" sz="2400" dirty="0" smtClean="0"/>
              <a:t>Vacuum tubes</a:t>
            </a:r>
          </a:p>
          <a:p>
            <a:r>
              <a:rPr lang="en-US" sz="2800" dirty="0" smtClean="0"/>
              <a:t>Second-generation computers</a:t>
            </a:r>
          </a:p>
          <a:p>
            <a:pPr lvl="1"/>
            <a:r>
              <a:rPr lang="en-US" sz="2400" dirty="0" smtClean="0"/>
              <a:t>Transistors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E4325A4-5AC2-4E9C-BF01-91A737F55CD6}" type="slidenum">
              <a:rPr lang="en-US">
                <a:cs typeface="Arial" charset="0"/>
              </a:rPr>
              <a:pPr/>
              <a:t>14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52" y="4413088"/>
            <a:ext cx="3720722" cy="180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587" y="2470981"/>
            <a:ext cx="2304878" cy="370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Generations of Computers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4614863"/>
          </a:xfrm>
        </p:spPr>
        <p:txBody>
          <a:bodyPr/>
          <a:lstStyle/>
          <a:p>
            <a:r>
              <a:rPr lang="en-US" sz="2800" dirty="0" smtClean="0"/>
              <a:t>Third-generation computers</a:t>
            </a:r>
          </a:p>
          <a:p>
            <a:pPr lvl="1"/>
            <a:r>
              <a:rPr lang="en-US" sz="2400" dirty="0" smtClean="0"/>
              <a:t>Integrated circuits</a:t>
            </a:r>
          </a:p>
          <a:p>
            <a:pPr lvl="2"/>
            <a:r>
              <a:rPr lang="en-US" sz="2000" dirty="0" smtClean="0"/>
              <a:t>RCA Spectra 70</a:t>
            </a:r>
          </a:p>
          <a:p>
            <a:pPr lvl="2"/>
            <a:r>
              <a:rPr lang="en-US" sz="2000" dirty="0" smtClean="0"/>
              <a:t>IBM 360</a:t>
            </a:r>
          </a:p>
          <a:p>
            <a:pPr lvl="2"/>
            <a:r>
              <a:rPr lang="en-US" sz="2000" dirty="0" smtClean="0"/>
              <a:t>DEC PDP-8</a:t>
            </a:r>
          </a:p>
          <a:p>
            <a:pPr lvl="2"/>
            <a:r>
              <a:rPr lang="en-US" sz="2000" dirty="0" smtClean="0"/>
              <a:t>IBM AS/400</a:t>
            </a:r>
          </a:p>
          <a:p>
            <a:r>
              <a:rPr lang="en-US" sz="2800" dirty="0" smtClean="0"/>
              <a:t>Fourth-generation computers</a:t>
            </a:r>
          </a:p>
          <a:p>
            <a:pPr lvl="1"/>
            <a:r>
              <a:rPr lang="en-US" sz="2400" dirty="0" smtClean="0"/>
              <a:t>Microprocessor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49AC6E-58F4-4DD4-97C0-99C397E7AFFF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42" y="1368707"/>
            <a:ext cx="2291665" cy="2132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73" y="3593236"/>
            <a:ext cx="1443405" cy="2788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Computers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Mark-8</a:t>
            </a:r>
          </a:p>
          <a:p>
            <a:r>
              <a:rPr lang="en-US" sz="2800" dirty="0" smtClean="0"/>
              <a:t>MITS Altair</a:t>
            </a:r>
          </a:p>
          <a:p>
            <a:r>
              <a:rPr lang="en-US" sz="2800" dirty="0" smtClean="0"/>
              <a:t>Apple I / Apple II</a:t>
            </a:r>
          </a:p>
          <a:p>
            <a:r>
              <a:rPr lang="en-US" sz="2800" dirty="0" smtClean="0"/>
              <a:t>VisiCalc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A11863-7DDD-4905-9A29-A353B10343C2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96" y="1674812"/>
            <a:ext cx="2353659" cy="4195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41" y="2958975"/>
            <a:ext cx="1792683" cy="1719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Personal Computers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IBM PC</a:t>
            </a:r>
          </a:p>
          <a:p>
            <a:pPr lvl="1"/>
            <a:r>
              <a:rPr lang="en-US" sz="2400" dirty="0" smtClean="0"/>
              <a:t>IBM PC XT</a:t>
            </a:r>
          </a:p>
          <a:p>
            <a:r>
              <a:rPr lang="en-US" sz="2800" dirty="0" smtClean="0"/>
              <a:t>Apple Lisa</a:t>
            </a:r>
          </a:p>
          <a:p>
            <a:r>
              <a:rPr lang="en-US" sz="2800" dirty="0" smtClean="0"/>
              <a:t>Xerox Alto</a:t>
            </a:r>
          </a:p>
          <a:p>
            <a:r>
              <a:rPr lang="en-US" sz="2800" dirty="0" smtClean="0"/>
              <a:t>Apple Macintosh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BC2FA0C-51F3-43CF-BDC4-40707EC117AA}" type="slidenum">
              <a:rPr lang="en-US">
                <a:cs typeface="Arial" charset="0"/>
              </a:rPr>
              <a:pPr/>
              <a:t>17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49" y="1255713"/>
            <a:ext cx="1629929" cy="2326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27" y="3674689"/>
            <a:ext cx="2371951" cy="2579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B: The Computer </a:t>
            </a:r>
            <a:br>
              <a:rPr lang="en-US" smtClean="0"/>
            </a:br>
            <a:r>
              <a:rPr lang="en-US" smtClean="0"/>
              <a:t>and IT Industries</a:t>
            </a:r>
          </a:p>
        </p:txBody>
      </p:sp>
      <p:sp>
        <p:nvSpPr>
          <p:cNvPr id="5120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Industry Overview</a:t>
            </a:r>
          </a:p>
          <a:p>
            <a:r>
              <a:rPr lang="en-US" sz="2800" smtClean="0"/>
              <a:t>Economic Factors</a:t>
            </a:r>
          </a:p>
          <a:p>
            <a:r>
              <a:rPr lang="en-US" sz="2800" smtClean="0"/>
              <a:t>Product Life Cycles</a:t>
            </a:r>
          </a:p>
          <a:p>
            <a:r>
              <a:rPr lang="en-US" sz="2800" smtClean="0"/>
              <a:t>Market Share</a:t>
            </a:r>
          </a:p>
          <a:p>
            <a:r>
              <a:rPr lang="en-US" sz="2800" smtClean="0"/>
              <a:t>Marketing Channels</a:t>
            </a:r>
          </a:p>
          <a:p>
            <a:r>
              <a:rPr lang="en-US" sz="2800" smtClean="0"/>
              <a:t>Industry Regulation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ED8E19-036D-4539-82C0-420B67301F34}" type="slidenum">
              <a:rPr lang="en-US">
                <a:cs typeface="Arial" charset="0"/>
              </a:rPr>
              <a:pPr/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53250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092200</a:t>
            </a:r>
            <a:r>
              <a:rPr lang="en-US" sz="2400" dirty="0" smtClean="0"/>
              <a:t> Understanding the computer industry can be useful when purchasing a computer or making investment decisions. Which one of the following is the LEAST important aspect of the computer marketplace for consumers and investors?</a:t>
            </a:r>
          </a:p>
          <a:p>
            <a:pPr lvl="1"/>
            <a:r>
              <a:rPr lang="en-US" sz="2400" dirty="0" smtClean="0"/>
              <a:t>A.  Market share</a:t>
            </a:r>
          </a:p>
          <a:p>
            <a:pPr lvl="1"/>
            <a:r>
              <a:rPr lang="en-US" sz="2400" dirty="0" smtClean="0"/>
              <a:t>B.  Market valuation</a:t>
            </a:r>
          </a:p>
          <a:p>
            <a:pPr lvl="1"/>
            <a:r>
              <a:rPr lang="en-US" sz="2400" dirty="0" smtClean="0"/>
              <a:t>C.  Market channels</a:t>
            </a:r>
          </a:p>
          <a:p>
            <a:pPr lvl="1"/>
            <a:r>
              <a:rPr lang="en-US" sz="2400" dirty="0" smtClean="0"/>
              <a:t>D.  Market synthesis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8F208B-2F00-4739-A81E-A7AB83C0D27F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Section A: Computer History</a:t>
            </a:r>
          </a:p>
          <a:p>
            <a:r>
              <a:rPr lang="en-US" sz="2400" smtClean="0"/>
              <a:t>Section B: The Computer and IT Industries</a:t>
            </a:r>
          </a:p>
          <a:p>
            <a:r>
              <a:rPr lang="en-US" sz="2400" smtClean="0"/>
              <a:t>Section C: Careers for Computer Professionals</a:t>
            </a:r>
          </a:p>
          <a:p>
            <a:r>
              <a:rPr lang="en-US" sz="2400" smtClean="0"/>
              <a:t>Section D: Professional Ethics</a:t>
            </a:r>
          </a:p>
          <a:p>
            <a:r>
              <a:rPr lang="en-US" sz="2400" smtClean="0"/>
              <a:t>Section E: Work Area Safety and Ergonomics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96B5AD2-E22A-42A3-AC33-71C7D06CC5DC}" type="slidenum">
              <a:rPr lang="en-US">
                <a:cs typeface="Arial" charset="0"/>
              </a:rPr>
              <a:pPr/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Overview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computer industry encompasses companies that manufacture computers and computer components</a:t>
            </a:r>
          </a:p>
          <a:p>
            <a:r>
              <a:rPr lang="en-US" sz="2800" smtClean="0"/>
              <a:t>The information technology industry refers to companies that develop, produce, sell, or support computers, software, and computer-related products</a:t>
            </a:r>
          </a:p>
          <a:p>
            <a:pPr lvl="1"/>
            <a:r>
              <a:rPr lang="en-US" sz="2400" smtClean="0"/>
              <a:t>Equipment manufacturers, chipmakers, software publishers, IT service companies, and computer retailers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3560274-EAA7-4CB8-BFC1-599453CC5B89}" type="slidenum">
              <a:rPr lang="en-US">
                <a:cs typeface="Arial" charset="0"/>
              </a:rPr>
              <a:pPr/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Overview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5448835" cy="4614863"/>
          </a:xfrm>
        </p:spPr>
        <p:txBody>
          <a:bodyPr/>
          <a:lstStyle/>
          <a:p>
            <a:r>
              <a:rPr lang="en-US" sz="2800" dirty="0" smtClean="0"/>
              <a:t>Dot coms refer to the group of Internet-based companies</a:t>
            </a:r>
          </a:p>
          <a:p>
            <a:r>
              <a:rPr lang="en-US" sz="2800" dirty="0" smtClean="0"/>
              <a:t>Silicon Valley was the birthplace of integrated circuits, microprocessors, and personal computers</a:t>
            </a:r>
          </a:p>
          <a:p>
            <a:r>
              <a:rPr lang="en-US" sz="2800" dirty="0" smtClean="0"/>
              <a:t>Outsourcing vs. offshoring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2AF83B-4003-4034-B52A-7DC40EA38D54}" type="slidenum">
              <a:rPr lang="en-US">
                <a:cs typeface="Arial" charset="0"/>
              </a:rPr>
              <a:pPr/>
              <a:t>21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48" y="1511300"/>
            <a:ext cx="2884146" cy="4536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Factors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The IT industry is dynamic, prosperous, and economically beneficial</a:t>
            </a:r>
          </a:p>
          <a:p>
            <a:r>
              <a:rPr lang="en-US" sz="2800" smtClean="0"/>
              <a:t>The dot com business failures in 2001 and 2002</a:t>
            </a:r>
          </a:p>
          <a:p>
            <a:r>
              <a:rPr lang="en-US" sz="2800" smtClean="0"/>
              <a:t>Population growth and business globalization contributed to the success of the IT industry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8AA06B-28A0-4CA9-9D94-19D25E8CB7EC}" type="slidenum">
              <a:rPr lang="en-US">
                <a:cs typeface="Arial" charset="0"/>
              </a:rPr>
              <a:pPr/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Life Cycles</a:t>
            </a:r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D6BCD4-B326-48DB-99AB-CF975178D538}" type="slidenum">
              <a:rPr lang="en-US">
                <a:cs typeface="Arial" charset="0"/>
              </a:rPr>
              <a:pPr/>
              <a:t>23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07" y="1511300"/>
            <a:ext cx="5452885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 Share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Refers to a company’s share, or total percentage, of the total market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1FE7FA-2615-4BDF-87C8-F363A9276ACF}" type="slidenum">
              <a:rPr lang="en-US">
                <a:cs typeface="Arial" charset="0"/>
              </a:rPr>
              <a:pPr/>
              <a:t>24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25" y="2711774"/>
            <a:ext cx="5378049" cy="325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Channels</a:t>
            </a:r>
          </a:p>
        </p:txBody>
      </p:sp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871FF70-8D50-4296-A8FF-C4B39358D1FC}" type="slidenum">
              <a:rPr lang="en-US">
                <a:cs typeface="Arial" charset="0"/>
              </a:rPr>
              <a:pPr/>
              <a:t>25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91" y="1782146"/>
            <a:ext cx="5957317" cy="4073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Channels</a:t>
            </a:r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3005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47B310-9FA5-469D-A2EE-82AFD1EAFB7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654" y="1511300"/>
            <a:ext cx="5320392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Channels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Value-added resellers (VARs) combine commercially available products with specialty hardware or software</a:t>
            </a:r>
          </a:p>
          <a:p>
            <a:r>
              <a:rPr lang="en-US" sz="2800" smtClean="0"/>
              <a:t>Consumers can benefit from a variety of channels</a:t>
            </a:r>
          </a:p>
          <a:p>
            <a:pPr lvl="1"/>
            <a:r>
              <a:rPr lang="en-US" sz="2400" smtClean="0"/>
              <a:t>Channel conflict occurs when vendors within the channel find other channel vendors pirating their sales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82CA646-5997-47FF-8638-1C4B6CFEA9D2}" type="slidenum">
              <a:rPr lang="en-US">
                <a:cs typeface="Arial" charset="0"/>
              </a:rPr>
              <a:pPr/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 Regulation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Some aspects regulated by </a:t>
            </a:r>
            <a:br>
              <a:rPr lang="en-US" sz="2800" dirty="0" smtClean="0"/>
            </a:br>
            <a:r>
              <a:rPr lang="en-US" sz="2800" dirty="0" smtClean="0"/>
              <a:t>government agencies</a:t>
            </a:r>
          </a:p>
          <a:p>
            <a:pPr lvl="1"/>
            <a:r>
              <a:rPr lang="en-US" sz="2400" dirty="0" smtClean="0"/>
              <a:t>FCC</a:t>
            </a:r>
          </a:p>
          <a:p>
            <a:pPr lvl="1"/>
            <a:r>
              <a:rPr lang="en-US" sz="2400" dirty="0" smtClean="0"/>
              <a:t>FTC</a:t>
            </a:r>
          </a:p>
          <a:p>
            <a:r>
              <a:rPr lang="en-US" sz="2800" dirty="0" smtClean="0"/>
              <a:t>Most IT industry leaders</a:t>
            </a:r>
            <a:br>
              <a:rPr lang="en-US" sz="2800" dirty="0" smtClean="0"/>
            </a:br>
            <a:r>
              <a:rPr lang="en-US" sz="2800" dirty="0" smtClean="0"/>
              <a:t>oppose further regulation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6FCC4BC-C8AA-496A-B78E-1EA772A1E91F}" type="slidenum">
              <a:rPr lang="en-US">
                <a:cs typeface="Arial" charset="0"/>
              </a:rPr>
              <a:pPr/>
              <a:t>28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701" y="790541"/>
            <a:ext cx="1774390" cy="546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C: Careers for Computer Professionals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Jobs and Salaries</a:t>
            </a:r>
          </a:p>
          <a:p>
            <a:r>
              <a:rPr lang="en-US" sz="2800" dirty="0" smtClean="0"/>
              <a:t>Education and Certification</a:t>
            </a:r>
          </a:p>
          <a:p>
            <a:r>
              <a:rPr lang="en-US" sz="2800" dirty="0" smtClean="0"/>
              <a:t>Job Hunting Basics</a:t>
            </a:r>
          </a:p>
          <a:p>
            <a:r>
              <a:rPr lang="en-US" sz="2800" dirty="0" smtClean="0"/>
              <a:t>Resumes and Web Portfolios</a:t>
            </a:r>
          </a:p>
          <a:p>
            <a:r>
              <a:rPr lang="en-US" sz="2800" dirty="0" smtClean="0"/>
              <a:t>Professional Networking Sites</a:t>
            </a:r>
          </a:p>
          <a:p>
            <a:r>
              <a:rPr lang="en-US" sz="2800" dirty="0" smtClean="0"/>
              <a:t>Job Listings</a:t>
            </a:r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893029-153C-4971-9FAD-70C2B655885D}" type="slidenum">
              <a:rPr lang="en-US">
                <a:cs typeface="Arial" charset="0"/>
              </a:rPr>
              <a:pPr/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090100</a:t>
            </a:r>
            <a:r>
              <a:rPr lang="en-US" sz="2400" dirty="0" smtClean="0"/>
              <a:t> Charles Babbage invented the first digital circuits.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090200</a:t>
            </a:r>
            <a:r>
              <a:rPr lang="en-US" sz="2400" dirty="0" smtClean="0"/>
              <a:t> The ABC, Harvard Mark I, COLOSSUS, and ENIAC can be classified as computer prototypes.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090300</a:t>
            </a:r>
            <a:r>
              <a:rPr lang="en-US" sz="2400" dirty="0" smtClean="0"/>
              <a:t> UNIVAC was one of the first personal computers.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090400</a:t>
            </a:r>
            <a:r>
              <a:rPr lang="en-US" sz="2400" dirty="0" smtClean="0"/>
              <a:t> Transistors were an important technology in radios and second-generation computers.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090500</a:t>
            </a:r>
            <a:r>
              <a:rPr lang="en-US" sz="2400" dirty="0" smtClean="0"/>
              <a:t> Integrated circuits were a key technology in third-generation computers.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090600</a:t>
            </a:r>
            <a:r>
              <a:rPr lang="en-US" sz="2400" dirty="0" smtClean="0"/>
              <a:t> The dot com bubble refers to the period when domain names were added to the Internet.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6CA898-9986-4F47-A15D-16E468710751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75778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092300</a:t>
            </a:r>
            <a:r>
              <a:rPr lang="en-US" sz="2400" dirty="0" smtClean="0"/>
              <a:t> Suppose you’re considering a computing career. Which one of the following would give you the LEAST marketable resume for a career in the computer industry?</a:t>
            </a:r>
          </a:p>
          <a:p>
            <a:pPr lvl="1"/>
            <a:r>
              <a:rPr lang="en-US" sz="2400" dirty="0" smtClean="0"/>
              <a:t>A.  An associate degree in computer information systems and a network certificate</a:t>
            </a:r>
          </a:p>
          <a:p>
            <a:pPr lvl="1"/>
            <a:r>
              <a:rPr lang="en-US" sz="2400" dirty="0" smtClean="0"/>
              <a:t>B.  A Ph. D. in information technology with 4 years of work experience at Apple</a:t>
            </a:r>
          </a:p>
          <a:p>
            <a:pPr lvl="1"/>
            <a:r>
              <a:rPr lang="en-US" sz="2400" dirty="0" smtClean="0"/>
              <a:t>C.  A four-year degree in software engineering</a:t>
            </a:r>
          </a:p>
          <a:p>
            <a:pPr lvl="1"/>
            <a:r>
              <a:rPr lang="en-US" sz="2400" dirty="0" smtClean="0"/>
              <a:t>D.  An MBA with an emphasis on information systems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222658-CA06-47E6-A400-036243447F08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Jobs and Salaries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Information Systems department</a:t>
            </a:r>
          </a:p>
          <a:p>
            <a:pPr lvl="1"/>
            <a:r>
              <a:rPr lang="en-US" sz="2400" smtClean="0"/>
              <a:t>Chief Information Officer</a:t>
            </a:r>
          </a:p>
          <a:p>
            <a:pPr lvl="1"/>
            <a:r>
              <a:rPr lang="en-US" sz="2400" smtClean="0"/>
              <a:t>Systems Analyst</a:t>
            </a:r>
          </a:p>
          <a:p>
            <a:pPr lvl="1"/>
            <a:r>
              <a:rPr lang="en-US" sz="2400" smtClean="0"/>
              <a:t>Computer Programmer</a:t>
            </a:r>
          </a:p>
          <a:p>
            <a:pPr lvl="1"/>
            <a:r>
              <a:rPr lang="en-US" sz="2400" smtClean="0"/>
              <a:t>Security Specialist</a:t>
            </a:r>
          </a:p>
          <a:p>
            <a:pPr lvl="1"/>
            <a:r>
              <a:rPr lang="en-US" sz="2400" smtClean="0"/>
              <a:t>Database Administrator</a:t>
            </a:r>
          </a:p>
          <a:p>
            <a:pPr lvl="1"/>
            <a:r>
              <a:rPr lang="en-US" sz="2400" smtClean="0"/>
              <a:t>Network Specialist/Administrator</a:t>
            </a:r>
          </a:p>
          <a:p>
            <a:pPr lvl="1"/>
            <a:r>
              <a:rPr lang="en-US" sz="2400" smtClean="0"/>
              <a:t>Computer Operator</a:t>
            </a:r>
          </a:p>
          <a:p>
            <a:pPr lvl="1"/>
            <a:r>
              <a:rPr lang="en-US" sz="2400" smtClean="0"/>
              <a:t>Technical Support Specialist</a:t>
            </a:r>
          </a:p>
          <a:p>
            <a:pPr lvl="1"/>
            <a:r>
              <a:rPr lang="en-US" sz="2400" smtClean="0"/>
              <a:t>Web site designer</a:t>
            </a:r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AB96321-B2E7-4614-B624-4B5D6454A6D6}" type="slidenum">
              <a:rPr lang="en-US">
                <a:cs typeface="Arial" charset="0"/>
              </a:rPr>
              <a:pPr/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Jobs and Salaries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Outside the IS department</a:t>
            </a:r>
          </a:p>
          <a:p>
            <a:pPr lvl="1"/>
            <a:r>
              <a:rPr lang="en-US" sz="2400" smtClean="0"/>
              <a:t>Technical Writer</a:t>
            </a:r>
          </a:p>
          <a:p>
            <a:pPr lvl="1"/>
            <a:r>
              <a:rPr lang="en-US" sz="2400" smtClean="0"/>
              <a:t>Computer Salesperson</a:t>
            </a:r>
          </a:p>
          <a:p>
            <a:pPr lvl="1"/>
            <a:r>
              <a:rPr lang="en-US" sz="2400" smtClean="0"/>
              <a:t>Quality Assurance Specialist</a:t>
            </a:r>
          </a:p>
          <a:p>
            <a:pPr lvl="1"/>
            <a:r>
              <a:rPr lang="en-US" sz="2400" smtClean="0"/>
              <a:t>Computer Engineer</a:t>
            </a:r>
          </a:p>
          <a:p>
            <a:pPr lvl="1"/>
            <a:r>
              <a:rPr lang="en-US" sz="2400" smtClean="0"/>
              <a:t>Manufacturing Technician</a:t>
            </a:r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F4F2477-E7DB-41E5-ADFD-7FB500B175B6}" type="slidenum">
              <a:rPr lang="en-US">
                <a:cs typeface="Arial" charset="0"/>
              </a:rPr>
              <a:pPr/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Jobs and Salaries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Contract workers are typically hired as consultants and are not official employees</a:t>
            </a:r>
          </a:p>
          <a:p>
            <a:r>
              <a:rPr lang="en-US" sz="2800" smtClean="0"/>
              <a:t>Telecommuting allows workers in many industries to work from home and makes financial sense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EE215B-A452-40E3-876B-1A7BC76F4857}" type="slidenum">
              <a:rPr lang="en-US">
                <a:cs typeface="Arial" charset="0"/>
              </a:rPr>
              <a:pPr/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 and Certification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Computer engineering</a:t>
            </a:r>
          </a:p>
          <a:p>
            <a:r>
              <a:rPr lang="en-US" sz="2800" smtClean="0"/>
              <a:t>Computer science</a:t>
            </a:r>
          </a:p>
          <a:p>
            <a:r>
              <a:rPr lang="en-US" sz="2800" smtClean="0"/>
              <a:t>Information systems</a:t>
            </a:r>
          </a:p>
          <a:p>
            <a:r>
              <a:rPr lang="en-US" sz="2800" smtClean="0"/>
              <a:t>Information technology</a:t>
            </a:r>
          </a:p>
          <a:p>
            <a:r>
              <a:rPr lang="en-US" sz="2800" smtClean="0"/>
              <a:t>Software engineering</a:t>
            </a:r>
          </a:p>
          <a:p>
            <a:r>
              <a:rPr lang="en-US" sz="2800" smtClean="0"/>
              <a:t>The Peterson’s Web site is a comprehensive resource for educational services</a:t>
            </a:r>
          </a:p>
          <a:p>
            <a:pPr lvl="1"/>
            <a:r>
              <a:rPr lang="en-US" sz="2400" smtClean="0"/>
              <a:t>www.petersons.com</a:t>
            </a:r>
          </a:p>
        </p:txBody>
      </p:sp>
      <p:sp>
        <p:nvSpPr>
          <p:cNvPr id="839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7D37BF-FCFA-4632-A535-2E03E81A419E}" type="slidenum">
              <a:rPr lang="en-US">
                <a:cs typeface="Arial" charset="0"/>
              </a:rPr>
              <a:pPr/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Education and Certification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certification exam is an objective test that verifies your level of knowledge about a particular technology or subject </a:t>
            </a:r>
          </a:p>
          <a:p>
            <a:pPr lvl="1"/>
            <a:r>
              <a:rPr lang="en-US" sz="2400" dirty="0" smtClean="0"/>
              <a:t>General computer knowledge</a:t>
            </a:r>
          </a:p>
          <a:p>
            <a:pPr lvl="1"/>
            <a:r>
              <a:rPr lang="en-US" sz="2400" dirty="0" smtClean="0"/>
              <a:t>Software applications</a:t>
            </a:r>
          </a:p>
          <a:p>
            <a:pPr lvl="1"/>
            <a:r>
              <a:rPr lang="en-US" sz="2400" dirty="0" smtClean="0"/>
              <a:t>Database administration</a:t>
            </a:r>
          </a:p>
          <a:p>
            <a:pPr lvl="1"/>
            <a:r>
              <a:rPr lang="en-US" sz="2400" dirty="0" smtClean="0"/>
              <a:t>Networking</a:t>
            </a:r>
          </a:p>
          <a:p>
            <a:pPr lvl="1"/>
            <a:r>
              <a:rPr lang="en-US" sz="2400" dirty="0" smtClean="0"/>
              <a:t>Computer hardware</a:t>
            </a:r>
          </a:p>
          <a:p>
            <a:pPr lvl="1"/>
            <a:r>
              <a:rPr lang="en-US" sz="2400" dirty="0" smtClean="0"/>
              <a:t>Computer security</a:t>
            </a:r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AE23378-4C57-4148-90EA-BD37BCB27B9B}" type="slidenum">
              <a:rPr lang="en-US">
                <a:cs typeface="Arial" charset="0"/>
              </a:rPr>
              <a:pPr/>
              <a:t>35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92" y="2644579"/>
            <a:ext cx="1713415" cy="330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Hunting Basics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Job hunting steps</a:t>
            </a:r>
          </a:p>
          <a:p>
            <a:r>
              <a:rPr lang="en-US" sz="2800" dirty="0" smtClean="0"/>
              <a:t>The Internet is a great resource for finding a job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6736E6-EE19-4AB8-9255-2A30130E64A2}" type="slidenum">
              <a:rPr lang="en-US">
                <a:cs typeface="Arial" charset="0"/>
              </a:rPr>
              <a:pPr/>
              <a:t>36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655" y="3088604"/>
            <a:ext cx="2274390" cy="269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Resumes and Web Portfolios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 smtClean="0"/>
              <a:t>You can prepare your resume in formats suitable for different computer platforms and delivery methods</a:t>
            </a:r>
          </a:p>
          <a:p>
            <a:pPr lvl="1"/>
            <a:r>
              <a:rPr lang="en-US" sz="2400" dirty="0" smtClean="0"/>
              <a:t>Print</a:t>
            </a:r>
          </a:p>
          <a:p>
            <a:pPr lvl="1"/>
            <a:r>
              <a:rPr lang="en-US" sz="2400" dirty="0" smtClean="0"/>
              <a:t>E-mail</a:t>
            </a:r>
          </a:p>
          <a:p>
            <a:pPr lvl="1"/>
            <a:r>
              <a:rPr lang="en-US" sz="2400" dirty="0" smtClean="0"/>
              <a:t>HTML</a:t>
            </a:r>
            <a:endParaRPr lang="en-US" dirty="0" smtClean="0"/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36C725A-77F1-40E7-B8E6-0ABD7F8703D9}" type="slidenum">
              <a:rPr lang="en-US">
                <a:cs typeface="Arial" charset="0"/>
              </a:rPr>
              <a:pPr/>
              <a:t>37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26" y="1362709"/>
            <a:ext cx="1953395" cy="4885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Resumes and Web Portfolios</a:t>
            </a:r>
          </a:p>
        </p:txBody>
      </p:sp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5462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1A53A6-FA6D-43CA-A025-C7F20FDCDBAF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66" y="1511300"/>
            <a:ext cx="2469167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Resumes and Web Portfolios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Web portfolio is a hypertext version of your resume, which might contain links to relevant Web sites</a:t>
            </a:r>
          </a:p>
          <a:p>
            <a:r>
              <a:rPr lang="en-US" sz="2800" dirty="0" smtClean="0"/>
              <a:t>You can post your Web portfolio on your personal Web site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D73C2B1-184A-4F39-A087-5A492999D50C}" type="slidenum">
              <a:rPr lang="en-US">
                <a:cs typeface="Arial" charset="0"/>
              </a:rPr>
              <a:pPr/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090700</a:t>
            </a:r>
            <a:r>
              <a:rPr lang="en-US" sz="2400" dirty="0" smtClean="0"/>
              <a:t> VARs are online discount computer dealers.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090800</a:t>
            </a:r>
            <a:r>
              <a:rPr lang="en-US" sz="2400" dirty="0" smtClean="0"/>
              <a:t> The Internet is regulated in the U.S. by the FDIC.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090900</a:t>
            </a:r>
            <a:r>
              <a:rPr lang="en-US" sz="2400" dirty="0" smtClean="0"/>
              <a:t> Many computer professionals work in IT departments.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091000</a:t>
            </a:r>
            <a:r>
              <a:rPr lang="en-US" sz="2400" dirty="0" smtClean="0"/>
              <a:t> The computer industry employs very few contract workers.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091100</a:t>
            </a:r>
            <a:r>
              <a:rPr lang="en-US" sz="2400" dirty="0" smtClean="0"/>
              <a:t> The Association for Computing Machinery has identified five major computing disciplines. 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091200</a:t>
            </a:r>
            <a:r>
              <a:rPr lang="en-US" sz="2400" dirty="0" smtClean="0"/>
              <a:t> In the computer industry, certification works just as well as a 4-year degree. 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CB26D3-8973-4AB4-8098-EC183D7402A6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Networking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person who has serious career ambitions should have a LinkedIn account</a:t>
            </a:r>
          </a:p>
          <a:p>
            <a:pPr lvl="1"/>
            <a:r>
              <a:rPr lang="en-US" dirty="0" smtClean="0"/>
              <a:t>Complete your profile</a:t>
            </a:r>
          </a:p>
          <a:p>
            <a:pPr lvl="1"/>
            <a:r>
              <a:rPr lang="en-US" dirty="0" smtClean="0"/>
              <a:t>Request recommendations</a:t>
            </a:r>
          </a:p>
          <a:p>
            <a:pPr lvl="1"/>
            <a:r>
              <a:rPr lang="en-US" dirty="0" smtClean="0"/>
              <a:t>Add connections</a:t>
            </a:r>
          </a:p>
          <a:p>
            <a:pPr lvl="1"/>
            <a:r>
              <a:rPr lang="en-US" dirty="0" smtClean="0"/>
              <a:t>Join groups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9: The Computer Industry: History, Careers, and Ethics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7EB05D-67CA-4621-95E0-727563BFDE6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2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Listings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Sources of job listings</a:t>
            </a:r>
          </a:p>
          <a:p>
            <a:pPr lvl="1"/>
            <a:r>
              <a:rPr lang="en-US" sz="2400" dirty="0" smtClean="0"/>
              <a:t>Newspaper’s Help Wanted section</a:t>
            </a:r>
          </a:p>
          <a:p>
            <a:pPr lvl="1"/>
            <a:r>
              <a:rPr lang="en-US" sz="2400" dirty="0" smtClean="0"/>
              <a:t>School’s career placement office</a:t>
            </a:r>
          </a:p>
          <a:p>
            <a:pPr lvl="1"/>
            <a:r>
              <a:rPr lang="en-US" sz="2400" dirty="0" smtClean="0"/>
              <a:t>Local state employment agency</a:t>
            </a:r>
          </a:p>
          <a:p>
            <a:pPr lvl="1"/>
            <a:r>
              <a:rPr lang="en-US" sz="2400" dirty="0" smtClean="0"/>
              <a:t>Online newspapers</a:t>
            </a:r>
          </a:p>
          <a:p>
            <a:pPr lvl="1"/>
            <a:r>
              <a:rPr lang="en-US" sz="2400" dirty="0" smtClean="0"/>
              <a:t>Company Web sites</a:t>
            </a:r>
          </a:p>
          <a:p>
            <a:pPr lvl="1"/>
            <a:r>
              <a:rPr lang="en-US" sz="2400" dirty="0" smtClean="0"/>
              <a:t>Employment services</a:t>
            </a:r>
          </a:p>
        </p:txBody>
      </p:sp>
      <p:sp>
        <p:nvSpPr>
          <p:cNvPr id="962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962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B5BF70-F3E7-420D-B3DA-21B4C6AE0FBD}" type="slidenum">
              <a:rPr lang="en-US">
                <a:cs typeface="Arial" charset="0"/>
              </a:rPr>
              <a:pPr/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Listings</a:t>
            </a:r>
          </a:p>
        </p:txBody>
      </p:sp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6077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9B1D5E-A22E-40C8-B1C5-A393240CA9B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386" y="2224219"/>
            <a:ext cx="5682927" cy="3189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D: Professional Ethics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Ethics Basics</a:t>
            </a:r>
          </a:p>
          <a:p>
            <a:r>
              <a:rPr lang="en-US" sz="2800" smtClean="0"/>
              <a:t>IT Ethics</a:t>
            </a:r>
          </a:p>
          <a:p>
            <a:r>
              <a:rPr lang="en-US" sz="2800" smtClean="0"/>
              <a:t>Ethical Decision Making</a:t>
            </a:r>
          </a:p>
          <a:p>
            <a:r>
              <a:rPr lang="en-US" sz="2800" smtClean="0"/>
              <a:t>Whistleblowing</a:t>
            </a:r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069810-0B50-4CCB-9335-863FC826421E}" type="slidenum">
              <a:rPr lang="en-US">
                <a:cs typeface="Arial" charset="0"/>
              </a:rPr>
              <a:pPr/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A6A6A6"/>
                </a:solidFill>
              </a:rPr>
              <a:t>092400</a:t>
            </a:r>
            <a:r>
              <a:rPr lang="en-US" sz="2400" smtClean="0"/>
              <a:t> It is not unusual to encounter situations at work that call for ethical decisions. Which one of the following is the LEAST useful way to prepare for such situations?</a:t>
            </a:r>
          </a:p>
          <a:p>
            <a:pPr lvl="1"/>
            <a:r>
              <a:rPr lang="en-US" sz="2400" smtClean="0"/>
              <a:t>A.  Accumulate as much proprietary information as possible that pertains to your company and its employees.</a:t>
            </a:r>
          </a:p>
          <a:p>
            <a:pPr lvl="1"/>
            <a:r>
              <a:rPr lang="en-US" sz="2400" smtClean="0"/>
              <a:t>B.  Become familiar with relevant laws and legal decisions.</a:t>
            </a:r>
          </a:p>
          <a:p>
            <a:pPr lvl="1"/>
            <a:r>
              <a:rPr lang="en-US" sz="2400" smtClean="0"/>
              <a:t>C.  Take time to look at one or more codes of ethics.</a:t>
            </a:r>
          </a:p>
          <a:p>
            <a:pPr lvl="1"/>
            <a:r>
              <a:rPr lang="en-US" sz="2400" smtClean="0"/>
              <a:t>D.  Get to know your employer’s policies.</a:t>
            </a:r>
          </a:p>
        </p:txBody>
      </p:sp>
      <p:sp>
        <p:nvSpPr>
          <p:cNvPr id="1044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B0BC2DB-67B0-48D5-A203-501B69FD815C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Ethics Basics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Professional ethics refers to on-the-job choices and actions that reflect a person’s values</a:t>
            </a:r>
          </a:p>
          <a:p>
            <a:r>
              <a:rPr lang="en-US" sz="2800" smtClean="0"/>
              <a:t>Laws try to promote ethical behavior</a:t>
            </a:r>
          </a:p>
          <a:p>
            <a:pPr lvl="1"/>
            <a:r>
              <a:rPr lang="en-US" sz="2400" smtClean="0"/>
              <a:t>Laws and ethics are not necessarily the same</a:t>
            </a:r>
          </a:p>
          <a:p>
            <a:r>
              <a:rPr lang="en-US" sz="2800" smtClean="0"/>
              <a:t>Ethical values apply to any career field</a:t>
            </a:r>
          </a:p>
          <a:p>
            <a:r>
              <a:rPr lang="en-US" sz="2800" smtClean="0"/>
              <a:t>Ethical decisions can vary from one field to another</a:t>
            </a:r>
          </a:p>
        </p:txBody>
      </p:sp>
      <p:sp>
        <p:nvSpPr>
          <p:cNvPr id="1064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68BB56-9EE3-462C-A914-5520FFF09BB2}" type="slidenum">
              <a:rPr lang="en-US">
                <a:cs typeface="Arial" charset="0"/>
              </a:rPr>
              <a:pPr/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Ethics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Situations that require computer professionals to make ethical decisions often involve </a:t>
            </a:r>
          </a:p>
          <a:p>
            <a:pPr lvl="1"/>
            <a:r>
              <a:rPr lang="en-US" sz="2400" dirty="0" smtClean="0"/>
              <a:t>Software copyrights</a:t>
            </a:r>
          </a:p>
          <a:p>
            <a:pPr lvl="1"/>
            <a:r>
              <a:rPr lang="en-US" sz="2400" dirty="0" smtClean="0"/>
              <a:t>Privacy</a:t>
            </a:r>
          </a:p>
          <a:p>
            <a:pPr lvl="1"/>
            <a:r>
              <a:rPr lang="en-US" sz="2400" dirty="0" smtClean="0"/>
              <a:t>Conflict of interest</a:t>
            </a:r>
          </a:p>
          <a:p>
            <a:pPr lvl="1"/>
            <a:r>
              <a:rPr lang="en-US" sz="2400" dirty="0" smtClean="0"/>
              <a:t>Use of work computers</a:t>
            </a:r>
          </a:p>
          <a:p>
            <a:pPr lvl="1"/>
            <a:r>
              <a:rPr lang="en-US" sz="2400" dirty="0" smtClean="0"/>
              <a:t>Software quality</a:t>
            </a:r>
          </a:p>
          <a:p>
            <a:pPr lvl="1"/>
            <a:r>
              <a:rPr lang="en-US" sz="2400" dirty="0" smtClean="0"/>
              <a:t>Hacking</a:t>
            </a:r>
          </a:p>
          <a:p>
            <a:pPr lvl="1"/>
            <a:r>
              <a:rPr lang="en-US" sz="2400" dirty="0" smtClean="0"/>
              <a:t>Social responsibility</a:t>
            </a:r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7825FFB-EAC0-4E5E-987F-60559BAA63C2}" type="slidenum">
              <a:rPr lang="en-US">
                <a:cs typeface="Arial" charset="0"/>
              </a:rPr>
              <a:pPr/>
              <a:t>46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57" y="3009091"/>
            <a:ext cx="2554878" cy="2695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Ethics</a:t>
            </a:r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Confidentiality is the obligation not to disclose willingly any information that should be kept private</a:t>
            </a:r>
          </a:p>
          <a:p>
            <a:pPr lvl="1"/>
            <a:r>
              <a:rPr lang="en-US" sz="2400" smtClean="0"/>
              <a:t>Applies to individuals and organizations</a:t>
            </a:r>
          </a:p>
          <a:p>
            <a:pPr lvl="1"/>
            <a:r>
              <a:rPr lang="en-US" sz="2400" smtClean="0"/>
              <a:t>Proprietary information</a:t>
            </a:r>
          </a:p>
          <a:p>
            <a:r>
              <a:rPr lang="en-US" sz="2800" smtClean="0"/>
              <a:t>It is never good practice to use facilities at work for personal activities</a:t>
            </a:r>
          </a:p>
        </p:txBody>
      </p:sp>
      <p:sp>
        <p:nvSpPr>
          <p:cNvPr id="1105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A833E61-5853-4673-995A-672D6D11AB9D}" type="slidenum">
              <a:rPr lang="en-US">
                <a:cs typeface="Arial" charset="0"/>
              </a:rPr>
              <a:pPr/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Ethics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Computer professionals have to keep up with the latest threats from viruses and intrusion attempts</a:t>
            </a:r>
          </a:p>
          <a:p>
            <a:pPr lvl="1"/>
            <a:r>
              <a:rPr lang="en-US" sz="2400" smtClean="0"/>
              <a:t>Hacking</a:t>
            </a:r>
          </a:p>
          <a:p>
            <a:r>
              <a:rPr lang="en-US" sz="2800" smtClean="0"/>
              <a:t>Computer professionals should consider the repercussions of shortened software test cycles</a:t>
            </a:r>
          </a:p>
          <a:p>
            <a:r>
              <a:rPr lang="en-US" sz="2800" smtClean="0"/>
              <a:t>Software developers should consider whether they will be responsible for how their software is used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2DA72E-C1F6-45A4-9730-0C3A887F7F99}" type="slidenum">
              <a:rPr lang="en-US">
                <a:cs typeface="Arial" charset="0"/>
              </a:rPr>
              <a:pPr/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Decision Making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Talk to people whose judgment you respect</a:t>
            </a:r>
          </a:p>
          <a:p>
            <a:r>
              <a:rPr lang="en-US" sz="2800" smtClean="0"/>
              <a:t>Consider what the most ethical person you know would decide to do</a:t>
            </a:r>
          </a:p>
          <a:p>
            <a:r>
              <a:rPr lang="en-US" sz="2800" smtClean="0"/>
              <a:t>Think about what you would do if your actions were made public</a:t>
            </a:r>
          </a:p>
          <a:p>
            <a:r>
              <a:rPr lang="en-US" sz="2800" smtClean="0"/>
              <a:t>Look at the problem from the opposite perspective</a:t>
            </a:r>
          </a:p>
          <a:p>
            <a:r>
              <a:rPr lang="en-US" sz="2800" smtClean="0"/>
              <a:t>Consult a code of professional ethics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83A2D93-D268-4836-97B1-FF6FDF319845}" type="slidenum">
              <a:rPr lang="en-US">
                <a:cs typeface="Arial" charset="0"/>
              </a:rPr>
              <a:pPr/>
              <a:t>49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FastPoll True/False Questions</a:t>
            </a:r>
            <a:br>
              <a:rPr lang="en-US" smtClean="0"/>
            </a:br>
            <a:r>
              <a:rPr lang="en-US" sz="3200" smtClean="0"/>
              <a:t>Answer A for True and B for False</a:t>
            </a: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A6A6A6"/>
                </a:solidFill>
              </a:rPr>
              <a:t>091300</a:t>
            </a:r>
            <a:r>
              <a:rPr lang="en-US" sz="2400" dirty="0" smtClean="0"/>
              <a:t> A </a:t>
            </a:r>
            <a:r>
              <a:rPr lang="en-US" sz="2400" dirty="0" err="1" smtClean="0"/>
              <a:t>metasearch</a:t>
            </a:r>
            <a:r>
              <a:rPr lang="en-US" sz="2400" dirty="0" smtClean="0"/>
              <a:t> tool can search more than one online database at a time. 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091400</a:t>
            </a:r>
            <a:r>
              <a:rPr lang="en-US" sz="2400" dirty="0" smtClean="0"/>
              <a:t> The Digital Millennium Copyright Act was replaced by the USA Patriot Act. 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091500</a:t>
            </a:r>
            <a:r>
              <a:rPr lang="en-US" sz="2400" dirty="0" smtClean="0"/>
              <a:t> CRTs are safer to use than LCDs. </a:t>
            </a:r>
          </a:p>
          <a:p>
            <a:r>
              <a:rPr lang="en-US" sz="2400" dirty="0" smtClean="0">
                <a:solidFill>
                  <a:srgbClr val="A6A6A6"/>
                </a:solidFill>
              </a:rPr>
              <a:t>091600</a:t>
            </a:r>
            <a:r>
              <a:rPr lang="en-US" sz="2400" dirty="0" smtClean="0"/>
              <a:t> Carpal Tunnel Syndrome is classified as a sedentary lifestyle risk factor. 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17C32B-8ABD-4439-A112-BEB62BBC9E6A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Decision Making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code of ethics is a set of guidelines designed to help professionals make decisions</a:t>
            </a:r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9972F83-22C1-4972-8A63-1A0D2D6156DA}" type="slidenum">
              <a:rPr lang="en-US">
                <a:cs typeface="Arial" charset="0"/>
              </a:rPr>
              <a:pPr/>
              <a:t>50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16" y="2739090"/>
            <a:ext cx="3579268" cy="3115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Ethical Decision Making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Codes of ethics are published online and are available to the public</a:t>
            </a:r>
          </a:p>
        </p:txBody>
      </p:sp>
      <p:sp>
        <p:nvSpPr>
          <p:cNvPr id="1187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23F3D1-A17E-4287-954A-D56F8EE2CFBD}" type="slidenum">
              <a:rPr lang="en-US">
                <a:cs typeface="Arial" charset="0"/>
              </a:rPr>
              <a:pPr/>
              <a:t>51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89" y="2787588"/>
            <a:ext cx="5695122" cy="3164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Whistleblowing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Disclosure by an employee of confidential information which relates to some danger, fraud, or other illegal or unethical conduct</a:t>
            </a:r>
          </a:p>
          <a:p>
            <a:pPr lvl="1"/>
            <a:r>
              <a:rPr lang="en-US" sz="2400" smtClean="0"/>
              <a:t>Speaks out against on-the-job activities</a:t>
            </a:r>
          </a:p>
          <a:p>
            <a:r>
              <a:rPr lang="en-US" sz="2800" smtClean="0"/>
              <a:t>Whistleblowers are often fired or forced out of their jobs</a:t>
            </a:r>
          </a:p>
        </p:txBody>
      </p:sp>
      <p:sp>
        <p:nvSpPr>
          <p:cNvPr id="1208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208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AB0327-E8EB-4678-A127-9416A4BB5ED3}" type="slidenum">
              <a:rPr lang="en-US">
                <a:cs typeface="Arial" charset="0"/>
              </a:rPr>
              <a:pPr/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Whistleblowing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Before whistleblowing:</a:t>
            </a:r>
          </a:p>
          <a:p>
            <a:pPr lvl="1"/>
            <a:r>
              <a:rPr lang="en-US" sz="2400" smtClean="0"/>
              <a:t>Examine your motives</a:t>
            </a:r>
          </a:p>
          <a:p>
            <a:pPr lvl="1"/>
            <a:r>
              <a:rPr lang="en-US" sz="2400" smtClean="0"/>
              <a:t>Try the normal chain of command</a:t>
            </a:r>
          </a:p>
          <a:p>
            <a:pPr lvl="1"/>
            <a:r>
              <a:rPr lang="en-US" sz="2400" smtClean="0"/>
              <a:t>Collect evidence to back up your accusations</a:t>
            </a:r>
          </a:p>
          <a:p>
            <a:pPr lvl="1"/>
            <a:r>
              <a:rPr lang="en-US" sz="2400" smtClean="0"/>
              <a:t>Record events as they unfold</a:t>
            </a:r>
          </a:p>
          <a:p>
            <a:pPr lvl="1"/>
            <a:r>
              <a:rPr lang="en-US" sz="2400" smtClean="0"/>
              <a:t>Act ethically</a:t>
            </a:r>
          </a:p>
          <a:p>
            <a:pPr lvl="1"/>
            <a:r>
              <a:rPr lang="en-US" sz="2400" smtClean="0"/>
              <a:t>Be ready to accept repercussions</a:t>
            </a:r>
          </a:p>
          <a:p>
            <a:pPr lvl="1"/>
            <a:r>
              <a:rPr lang="en-US" sz="2400" smtClean="0"/>
              <a:t>Establish a support network</a:t>
            </a:r>
          </a:p>
          <a:p>
            <a:pPr lvl="1"/>
            <a:r>
              <a:rPr lang="en-US" sz="2400" smtClean="0"/>
              <a:t>Consult a lawyer</a:t>
            </a:r>
          </a:p>
          <a:p>
            <a:pPr lvl="1"/>
            <a:r>
              <a:rPr lang="en-US" sz="2400" smtClean="0"/>
              <a:t>Consider your strategy</a:t>
            </a:r>
          </a:p>
        </p:txBody>
      </p:sp>
      <p:sp>
        <p:nvSpPr>
          <p:cNvPr id="1228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228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7399F1-0ECE-4425-9EF8-BB26A68B594C}" type="slidenum">
              <a:rPr lang="en-US">
                <a:cs typeface="Arial" charset="0"/>
              </a:rPr>
              <a:pPr/>
              <a:t>53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E: Work Area Safety </a:t>
            </a:r>
            <a:br>
              <a:rPr lang="en-US" smtClean="0"/>
            </a:br>
            <a:r>
              <a:rPr lang="en-US" smtClean="0"/>
              <a:t>and Ergonomics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Radiation Risks</a:t>
            </a:r>
          </a:p>
          <a:p>
            <a:r>
              <a:rPr lang="en-US" sz="2800" smtClean="0"/>
              <a:t>Repetitive Stress Injuries</a:t>
            </a:r>
          </a:p>
          <a:p>
            <a:r>
              <a:rPr lang="en-US" sz="2800" smtClean="0"/>
              <a:t>Eye Strain</a:t>
            </a:r>
          </a:p>
          <a:p>
            <a:r>
              <a:rPr lang="en-US" sz="2800" smtClean="0"/>
              <a:t>Back Pain</a:t>
            </a:r>
          </a:p>
          <a:p>
            <a:r>
              <a:rPr lang="en-US" sz="2800" smtClean="0"/>
              <a:t>Sedentary Lifestyle</a:t>
            </a:r>
          </a:p>
        </p:txBody>
      </p:sp>
      <p:sp>
        <p:nvSpPr>
          <p:cNvPr id="1249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249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3A0332-395B-4034-A125-9E29C6DDE291}" type="slidenum">
              <a:rPr lang="en-US">
                <a:cs typeface="Arial" charset="0"/>
              </a:rPr>
              <a:pPr/>
              <a:t>54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1269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092500</a:t>
            </a:r>
            <a:r>
              <a:rPr lang="en-US" sz="2800" smtClean="0"/>
              <a:t> Which one of the following is the best way to avoid health hazards while working with computers?</a:t>
            </a:r>
          </a:p>
          <a:p>
            <a:pPr lvl="1"/>
            <a:r>
              <a:rPr lang="en-US" smtClean="0"/>
              <a:t>A.  Use a CRT display.</a:t>
            </a:r>
          </a:p>
          <a:p>
            <a:pPr lvl="1"/>
            <a:r>
              <a:rPr lang="en-US" smtClean="0"/>
              <a:t>B.  Take frequent breaks.</a:t>
            </a:r>
          </a:p>
          <a:p>
            <a:pPr lvl="1"/>
            <a:r>
              <a:rPr lang="en-US" smtClean="0"/>
              <a:t>C.  Move your display to a position lower than your chin.</a:t>
            </a:r>
          </a:p>
          <a:p>
            <a:pPr lvl="1"/>
            <a:r>
              <a:rPr lang="en-US" smtClean="0"/>
              <a:t>D.  Elevate your keyboard to chest height.</a:t>
            </a:r>
          </a:p>
        </p:txBody>
      </p:sp>
      <p:sp>
        <p:nvSpPr>
          <p:cNvPr id="12697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37ECCA-D2D7-4876-B59A-927DBE6EA176}" type="slidenum">
              <a:rPr lang="en-US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Radiation Risks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7912100" cy="4614863"/>
          </a:xfrm>
        </p:spPr>
        <p:txBody>
          <a:bodyPr/>
          <a:lstStyle/>
          <a:p>
            <a:r>
              <a:rPr lang="en-US" sz="2800" dirty="0" smtClean="0"/>
              <a:t>Every electronic device emits some type of radiation</a:t>
            </a:r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90D052-9CF3-4CB0-85F7-86BB7923EC28}" type="slidenum">
              <a:rPr lang="en-US">
                <a:cs typeface="Arial" charset="0"/>
              </a:rPr>
              <a:pPr/>
              <a:t>56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61" y="2370349"/>
            <a:ext cx="3371951" cy="362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Radiation Risks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CRTs and LCD screens emit radiation</a:t>
            </a:r>
          </a:p>
          <a:p>
            <a:pPr lvl="1"/>
            <a:r>
              <a:rPr lang="en-US" sz="2400" smtClean="0"/>
              <a:t>LCD screens emit low levels</a:t>
            </a:r>
          </a:p>
          <a:p>
            <a:r>
              <a:rPr lang="en-US" sz="2800" smtClean="0"/>
              <a:t>Cell phones emit RF energy</a:t>
            </a:r>
          </a:p>
          <a:p>
            <a:pPr lvl="1"/>
            <a:r>
              <a:rPr lang="en-US" sz="2400" smtClean="0"/>
              <a:t>The scientific community continues to study and debate the amount of RF radiation that should be considered safe for long-term use </a:t>
            </a:r>
          </a:p>
          <a:p>
            <a:pPr lvl="1"/>
            <a:r>
              <a:rPr lang="en-US" sz="2400" smtClean="0"/>
              <a:t>Use a hands-free headset to reduce exposure</a:t>
            </a:r>
          </a:p>
        </p:txBody>
      </p:sp>
      <p:sp>
        <p:nvSpPr>
          <p:cNvPr id="1310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B44C9F-C92C-484E-B093-95369281E1CE}" type="slidenum">
              <a:rPr lang="en-US">
                <a:cs typeface="Arial" charset="0"/>
              </a:rPr>
              <a:pPr/>
              <a:t>57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Repetitive Stress Injuries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578850" cy="4614863"/>
          </a:xfrm>
        </p:spPr>
        <p:txBody>
          <a:bodyPr/>
          <a:lstStyle/>
          <a:p>
            <a:r>
              <a:rPr lang="en-US" sz="2800" dirty="0" smtClean="0"/>
              <a:t>A repetitive stress injury (RSI) is not a specific disease but a group of similar overuse disorders that affect the tendons, muscles, and nerves</a:t>
            </a:r>
          </a:p>
          <a:p>
            <a:pPr lvl="1"/>
            <a:r>
              <a:rPr lang="en-US" sz="2400" dirty="0" smtClean="0"/>
              <a:t>Carpal tunnel syndrome</a:t>
            </a:r>
          </a:p>
        </p:txBody>
      </p:sp>
      <p:sp>
        <p:nvSpPr>
          <p:cNvPr id="133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6708BC4-5034-4D1A-9772-7EFE28FBA13E}" type="slidenum">
              <a:rPr lang="en-US">
                <a:cs typeface="Arial" charset="0"/>
              </a:rPr>
              <a:pPr/>
              <a:t>58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95" y="2992017"/>
            <a:ext cx="1670732" cy="3134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Repetitive Stress Injuries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>
          <a:xfrm>
            <a:off x="393701" y="1511300"/>
            <a:ext cx="4149424" cy="4614863"/>
          </a:xfrm>
        </p:spPr>
        <p:txBody>
          <a:bodyPr/>
          <a:lstStyle/>
          <a:p>
            <a:r>
              <a:rPr lang="en-US" sz="2800" dirty="0" smtClean="0"/>
              <a:t>Ergonomics is the study of safe and efficient  environments, particularly </a:t>
            </a:r>
            <a:br>
              <a:rPr lang="en-US" sz="2800" dirty="0" smtClean="0"/>
            </a:br>
            <a:r>
              <a:rPr lang="en-US" sz="2800" dirty="0" smtClean="0"/>
              <a:t>working environments</a:t>
            </a:r>
          </a:p>
        </p:txBody>
      </p:sp>
      <p:sp>
        <p:nvSpPr>
          <p:cNvPr id="135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4E3E60-A1DD-4F58-BFF7-62187C601137}" type="slidenum">
              <a:rPr lang="en-US">
                <a:cs typeface="Arial" charset="0"/>
              </a:rPr>
              <a:pPr/>
              <a:t>59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62" y="1593877"/>
            <a:ext cx="3920988" cy="4449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Section A: Computer History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Manual Calculators</a:t>
            </a:r>
          </a:p>
          <a:p>
            <a:r>
              <a:rPr lang="en-US" sz="2800" smtClean="0"/>
              <a:t>Mechanical Calculators</a:t>
            </a:r>
          </a:p>
          <a:p>
            <a:r>
              <a:rPr lang="en-US" sz="2800" smtClean="0"/>
              <a:t>Computer Prototypes</a:t>
            </a:r>
          </a:p>
          <a:p>
            <a:r>
              <a:rPr lang="en-US" sz="2800" smtClean="0"/>
              <a:t>Generations of Computers</a:t>
            </a:r>
          </a:p>
          <a:p>
            <a:r>
              <a:rPr lang="en-US" sz="2800" smtClean="0"/>
              <a:t>Personal Computers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2F0D064-7E24-47EB-BE0B-DC929AE3D030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Eye Strain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Studies have found links between computer use and eye problems</a:t>
            </a:r>
          </a:p>
          <a:p>
            <a:pPr>
              <a:buFont typeface="Wingdings 2" pitchFamily="18" charset="2"/>
              <a:buNone/>
            </a:pPr>
            <a:endParaRPr lang="en-US" sz="2800" dirty="0" smtClean="0"/>
          </a:p>
        </p:txBody>
      </p:sp>
      <p:sp>
        <p:nvSpPr>
          <p:cNvPr id="1372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37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C330A8-7F8F-48FA-BED3-5DB52A811077}" type="slidenum">
              <a:rPr lang="en-US">
                <a:cs typeface="Arial" charset="0"/>
              </a:rPr>
              <a:pPr/>
              <a:t>60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37" y="3174331"/>
            <a:ext cx="5439025" cy="1768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Eye Strain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Adjust screen resolution to a comfortable level</a:t>
            </a:r>
          </a:p>
          <a:p>
            <a:pPr lvl="1"/>
            <a:r>
              <a:rPr lang="en-US" sz="2400" dirty="0" smtClean="0"/>
              <a:t>Native resolution</a:t>
            </a:r>
          </a:p>
        </p:txBody>
      </p:sp>
      <p:sp>
        <p:nvSpPr>
          <p:cNvPr id="1392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392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43A58C7-E3DE-4114-9602-A930EAB87473}" type="slidenum">
              <a:rPr lang="en-US">
                <a:cs typeface="Arial" charset="0"/>
              </a:rPr>
              <a:pPr/>
              <a:t>61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47" y="2766123"/>
            <a:ext cx="5737805" cy="312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Pain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Back pain can be caused by many factors, including poor posture and careless lifting of heavy objects</a:t>
            </a:r>
          </a:p>
          <a:p>
            <a:r>
              <a:rPr lang="en-US" sz="2800" dirty="0" smtClean="0"/>
              <a:t>The key to comfort while working on a computer is keeping your shoulders relaxed so that tense muscles don’t generate headaches and stiffness</a:t>
            </a:r>
          </a:p>
        </p:txBody>
      </p:sp>
      <p:sp>
        <p:nvSpPr>
          <p:cNvPr id="1413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413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A8FC90-A069-455F-89E3-F75F7EAA7DBE}" type="slidenum">
              <a:rPr lang="en-US">
                <a:cs typeface="Arial" charset="0"/>
              </a:rPr>
              <a:pPr/>
              <a:t>62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67" y="3924699"/>
            <a:ext cx="1585366" cy="2121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Sedentary Lifestyle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People who live and work in digital cultures tend to spend many hours each day in sedentary pursuits, such as watching television and using computers</a:t>
            </a:r>
          </a:p>
          <a:p>
            <a:r>
              <a:rPr lang="en-US" sz="2800" smtClean="0"/>
              <a:t>Sitting still for long periods of time, especially in positions that limit blood circulation can be a health risk</a:t>
            </a:r>
          </a:p>
          <a:p>
            <a:r>
              <a:rPr lang="en-US" sz="2800" smtClean="0"/>
              <a:t>Your chair should not prevent good circulation to your legs</a:t>
            </a:r>
          </a:p>
        </p:txBody>
      </p:sp>
      <p:sp>
        <p:nvSpPr>
          <p:cNvPr id="1433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4336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0E3416-3959-4D19-B3D2-144FDCF62BFA}" type="slidenum">
              <a:rPr lang="en-US">
                <a:cs typeface="Arial" charset="0"/>
              </a:rPr>
              <a:pPr/>
              <a:t>63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Sedentary Lifestyle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Try to take breaks periodically</a:t>
            </a:r>
          </a:p>
          <a:p>
            <a:r>
              <a:rPr lang="en-US" sz="2800" dirty="0" smtClean="0"/>
              <a:t>Break reminder software can help you remember when it is time to take a break from your work</a:t>
            </a:r>
          </a:p>
        </p:txBody>
      </p:sp>
      <p:sp>
        <p:nvSpPr>
          <p:cNvPr id="1454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1454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0B39A0-327A-4618-87F5-0E30B83C876B}" type="slidenum">
              <a:rPr lang="en-US">
                <a:cs typeface="Arial" charset="0"/>
              </a:rPr>
              <a:pPr/>
              <a:t>64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30" y="3453890"/>
            <a:ext cx="5652439" cy="225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You Think?</a:t>
            </a:r>
          </a:p>
        </p:txBody>
      </p:sp>
      <p:sp>
        <p:nvSpPr>
          <p:cNvPr id="147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093100 Does the Turing Test of machine intelligence make sense to you?</a:t>
            </a:r>
          </a:p>
          <a:p>
            <a:pPr lvl="1"/>
            <a:r>
              <a:rPr lang="en-US" sz="2400" dirty="0" smtClean="0"/>
              <a:t>A.  Yes		B.  No		C.  Not sure</a:t>
            </a:r>
          </a:p>
          <a:p>
            <a:r>
              <a:rPr lang="en-US" sz="2400" dirty="0" smtClean="0"/>
              <a:t>093200 If a computer can beat human contestants in Jeopardy!, is it showing signs of intelligence?</a:t>
            </a:r>
          </a:p>
          <a:p>
            <a:pPr lvl="1"/>
            <a:r>
              <a:rPr lang="en-US" sz="2400" dirty="0" smtClean="0"/>
              <a:t>A.  Yes		B.  No		C.  Not sure</a:t>
            </a:r>
          </a:p>
          <a:p>
            <a:r>
              <a:rPr lang="en-US" sz="2400" dirty="0" smtClean="0"/>
              <a:t>093300 Do you believe that computers might someday have the capacity to think?</a:t>
            </a:r>
          </a:p>
          <a:p>
            <a:pPr lvl="1"/>
            <a:r>
              <a:rPr lang="en-US" sz="2400" dirty="0" smtClean="0"/>
              <a:t>A.  Yes		B.  No		C.  Not sure</a:t>
            </a:r>
          </a:p>
        </p:txBody>
      </p:sp>
      <p:sp>
        <p:nvSpPr>
          <p:cNvPr id="1474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501C90-7133-4C32-94F2-7642D5D3C035}" type="slidenum">
              <a:rPr lang="en-US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75" y="1330325"/>
            <a:ext cx="7772400" cy="1470025"/>
          </a:xfrm>
        </p:spPr>
        <p:txBody>
          <a:bodyPr/>
          <a:lstStyle/>
          <a:p>
            <a:r>
              <a:rPr lang="en-US" sz="6000" smtClean="0"/>
              <a:t>Chapter 9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>
                <a:solidFill>
                  <a:srgbClr val="A6A6A6"/>
                </a:solidFill>
              </a:rPr>
              <a:t>092100</a:t>
            </a:r>
            <a:r>
              <a:rPr lang="en-US" sz="2800" smtClean="0"/>
              <a:t> If you were around when third-generation computers were invented, you would have been listening to what type of popular music?</a:t>
            </a:r>
          </a:p>
          <a:p>
            <a:pPr lvl="1"/>
            <a:r>
              <a:rPr lang="en-US" smtClean="0"/>
              <a:t>A.  Grateful Dead</a:t>
            </a:r>
          </a:p>
          <a:p>
            <a:pPr lvl="1"/>
            <a:r>
              <a:rPr lang="en-US" smtClean="0"/>
              <a:t>B.  Beatles</a:t>
            </a:r>
          </a:p>
          <a:p>
            <a:pPr lvl="1"/>
            <a:r>
              <a:rPr lang="en-US" smtClean="0"/>
              <a:t>C.  Elvis </a:t>
            </a:r>
          </a:p>
          <a:p>
            <a:pPr lvl="1"/>
            <a:r>
              <a:rPr lang="en-US" smtClean="0"/>
              <a:t>D.  Aerosmith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E9D240-3057-48BA-9AD5-95918417CB7F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Manual Calculators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Devices that assist in the process of numeric calculations, but require the human operator to keep track of the algorithm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3384B6-59A4-4A91-8198-70B75BFD4894}" type="slidenum">
              <a:rPr lang="en-US">
                <a:cs typeface="Arial" charset="0"/>
              </a:rPr>
              <a:pPr/>
              <a:t>8</a:t>
            </a:fld>
            <a:endParaRPr lang="en-US"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06" y="3302793"/>
            <a:ext cx="4780488" cy="243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Manual Calculators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9: The Computer Industry: History, Careers, and Ethics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B129D7-B144-4298-8C3C-97391B318C48}" type="slidenum">
              <a:rPr lang="en-US">
                <a:cs typeface="Arial" charset="0"/>
              </a:rPr>
              <a:pPr/>
              <a:t>9</a:t>
            </a:fld>
            <a:endParaRPr lang="en-US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98" y="2236414"/>
            <a:ext cx="5743903" cy="3164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2846</Words>
  <Application>Microsoft Office PowerPoint</Application>
  <PresentationFormat>On-screen Show (4:3)</PresentationFormat>
  <Paragraphs>532</Paragraphs>
  <Slides>66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1" baseType="lpstr">
      <vt:lpstr>Arial</vt:lpstr>
      <vt:lpstr>Arial Narrow</vt:lpstr>
      <vt:lpstr>Wingdings</vt:lpstr>
      <vt:lpstr>Wingdings 2</vt:lpstr>
      <vt:lpstr>1_np10</vt:lpstr>
      <vt:lpstr>Chapter 9 The Computer Industry: History, Careers, and Ethics</vt:lpstr>
      <vt:lpstr>Chapter Contents</vt:lpstr>
      <vt:lpstr>FastPoll True/False Questions Answer A for True and B for False</vt:lpstr>
      <vt:lpstr>FastPoll True/False Questions Answer A for True and B for False</vt:lpstr>
      <vt:lpstr>FastPoll True/False Questions Answer A for True and B for False</vt:lpstr>
      <vt:lpstr>Section A: Computer History</vt:lpstr>
      <vt:lpstr>Question</vt:lpstr>
      <vt:lpstr>Manual Calculators</vt:lpstr>
      <vt:lpstr>Manual Calculators</vt:lpstr>
      <vt:lpstr>Mechanical Calculators</vt:lpstr>
      <vt:lpstr>Mechanical Calculators</vt:lpstr>
      <vt:lpstr>Computer Prototypes</vt:lpstr>
      <vt:lpstr>Computer Prototypes</vt:lpstr>
      <vt:lpstr>Generations of Computers</vt:lpstr>
      <vt:lpstr>Generations of Computers</vt:lpstr>
      <vt:lpstr>Personal Computers</vt:lpstr>
      <vt:lpstr>Personal Computers</vt:lpstr>
      <vt:lpstr>Section B: The Computer  and IT Industries</vt:lpstr>
      <vt:lpstr>Question</vt:lpstr>
      <vt:lpstr>Industry Overview</vt:lpstr>
      <vt:lpstr>Industry Overview</vt:lpstr>
      <vt:lpstr>Economic Factors</vt:lpstr>
      <vt:lpstr>Product Life Cycles</vt:lpstr>
      <vt:lpstr>Market Share</vt:lpstr>
      <vt:lpstr>Marketing Channels</vt:lpstr>
      <vt:lpstr>Marketing Channels</vt:lpstr>
      <vt:lpstr>Marketing Channels</vt:lpstr>
      <vt:lpstr>Industry Regulation</vt:lpstr>
      <vt:lpstr>Section C: Careers for Computer Professionals</vt:lpstr>
      <vt:lpstr>Question</vt:lpstr>
      <vt:lpstr>Jobs and Salaries</vt:lpstr>
      <vt:lpstr>Jobs and Salaries</vt:lpstr>
      <vt:lpstr>Jobs and Salaries</vt:lpstr>
      <vt:lpstr>Education and Certification</vt:lpstr>
      <vt:lpstr>Education and Certification</vt:lpstr>
      <vt:lpstr>Job Hunting Basics</vt:lpstr>
      <vt:lpstr>Resumes and Web Portfolios</vt:lpstr>
      <vt:lpstr>Resumes and Web Portfolios</vt:lpstr>
      <vt:lpstr>Resumes and Web Portfolios</vt:lpstr>
      <vt:lpstr>Professional Networking Sites</vt:lpstr>
      <vt:lpstr>Job Listings</vt:lpstr>
      <vt:lpstr>Job Listings</vt:lpstr>
      <vt:lpstr>Section D: Professional Ethics</vt:lpstr>
      <vt:lpstr>Question</vt:lpstr>
      <vt:lpstr>Ethics Basics</vt:lpstr>
      <vt:lpstr>IT Ethics</vt:lpstr>
      <vt:lpstr>IT Ethics</vt:lpstr>
      <vt:lpstr>IT Ethics</vt:lpstr>
      <vt:lpstr>Ethical Decision Making</vt:lpstr>
      <vt:lpstr>Ethical Decision Making</vt:lpstr>
      <vt:lpstr>Ethical Decision Making</vt:lpstr>
      <vt:lpstr>Whistleblowing</vt:lpstr>
      <vt:lpstr>Whistleblowing</vt:lpstr>
      <vt:lpstr>Section E: Work Area Safety  and Ergonomics</vt:lpstr>
      <vt:lpstr>Question</vt:lpstr>
      <vt:lpstr>Radiation Risks</vt:lpstr>
      <vt:lpstr>Radiation Risks</vt:lpstr>
      <vt:lpstr>Repetitive Stress Injuries</vt:lpstr>
      <vt:lpstr>Repetitive Stress Injuries</vt:lpstr>
      <vt:lpstr>Eye Strain</vt:lpstr>
      <vt:lpstr>Eye Strain</vt:lpstr>
      <vt:lpstr>Back Pain</vt:lpstr>
      <vt:lpstr>Sedentary Lifestyle</vt:lpstr>
      <vt:lpstr>Sedentary Lifestyle</vt:lpstr>
      <vt:lpstr>What Do You Think?</vt:lpstr>
      <vt:lpstr>Chapter 9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Steven Freund</cp:lastModifiedBy>
  <cp:revision>99</cp:revision>
  <dcterms:created xsi:type="dcterms:W3CDTF">2005-11-03T21:37:40Z</dcterms:created>
  <dcterms:modified xsi:type="dcterms:W3CDTF">2013-02-04T19:59:48Z</dcterms:modified>
</cp:coreProperties>
</file>