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83"/>
  </p:notesMasterIdLst>
  <p:handoutMasterIdLst>
    <p:handoutMasterId r:id="rId84"/>
  </p:handoutMasterIdLst>
  <p:sldIdLst>
    <p:sldId id="256" r:id="rId2"/>
    <p:sldId id="257" r:id="rId3"/>
    <p:sldId id="269" r:id="rId4"/>
    <p:sldId id="378" r:id="rId5"/>
    <p:sldId id="306" r:id="rId6"/>
    <p:sldId id="379" r:id="rId7"/>
    <p:sldId id="307" r:id="rId8"/>
    <p:sldId id="367" r:id="rId9"/>
    <p:sldId id="368" r:id="rId10"/>
    <p:sldId id="369" r:id="rId11"/>
    <p:sldId id="371" r:id="rId12"/>
    <p:sldId id="381" r:id="rId13"/>
    <p:sldId id="382" r:id="rId14"/>
    <p:sldId id="370" r:id="rId15"/>
    <p:sldId id="372" r:id="rId16"/>
    <p:sldId id="373" r:id="rId17"/>
    <p:sldId id="380" r:id="rId18"/>
    <p:sldId id="374" r:id="rId19"/>
    <p:sldId id="375" r:id="rId20"/>
    <p:sldId id="311" r:id="rId21"/>
    <p:sldId id="376" r:id="rId22"/>
    <p:sldId id="312" r:id="rId23"/>
    <p:sldId id="383" r:id="rId24"/>
    <p:sldId id="384" r:id="rId25"/>
    <p:sldId id="385" r:id="rId26"/>
    <p:sldId id="387" r:id="rId27"/>
    <p:sldId id="258" r:id="rId28"/>
    <p:sldId id="313" r:id="rId29"/>
    <p:sldId id="389" r:id="rId30"/>
    <p:sldId id="324" r:id="rId31"/>
    <p:sldId id="325" r:id="rId32"/>
    <p:sldId id="314" r:id="rId33"/>
    <p:sldId id="326" r:id="rId34"/>
    <p:sldId id="327" r:id="rId35"/>
    <p:sldId id="377" r:id="rId36"/>
    <p:sldId id="329" r:id="rId37"/>
    <p:sldId id="328" r:id="rId38"/>
    <p:sldId id="330" r:id="rId39"/>
    <p:sldId id="390" r:id="rId40"/>
    <p:sldId id="270" r:id="rId41"/>
    <p:sldId id="335" r:id="rId42"/>
    <p:sldId id="336" r:id="rId43"/>
    <p:sldId id="337" r:id="rId44"/>
    <p:sldId id="338" r:id="rId45"/>
    <p:sldId id="340" r:id="rId46"/>
    <p:sldId id="391" r:id="rId47"/>
    <p:sldId id="392" r:id="rId48"/>
    <p:sldId id="393" r:id="rId49"/>
    <p:sldId id="394" r:id="rId50"/>
    <p:sldId id="395" r:id="rId51"/>
    <p:sldId id="396" r:id="rId52"/>
    <p:sldId id="397" r:id="rId53"/>
    <p:sldId id="398" r:id="rId54"/>
    <p:sldId id="271" r:id="rId55"/>
    <p:sldId id="341" r:id="rId56"/>
    <p:sldId id="343" r:id="rId57"/>
    <p:sldId id="345" r:id="rId58"/>
    <p:sldId id="346" r:id="rId59"/>
    <p:sldId id="348" r:id="rId60"/>
    <p:sldId id="399" r:id="rId61"/>
    <p:sldId id="400" r:id="rId62"/>
    <p:sldId id="401" r:id="rId63"/>
    <p:sldId id="349" r:id="rId64"/>
    <p:sldId id="350" r:id="rId65"/>
    <p:sldId id="351" r:id="rId66"/>
    <p:sldId id="402" r:id="rId67"/>
    <p:sldId id="353" r:id="rId68"/>
    <p:sldId id="354" r:id="rId69"/>
    <p:sldId id="403" r:id="rId70"/>
    <p:sldId id="355" r:id="rId71"/>
    <p:sldId id="404" r:id="rId72"/>
    <p:sldId id="356" r:id="rId73"/>
    <p:sldId id="405" r:id="rId74"/>
    <p:sldId id="406" r:id="rId75"/>
    <p:sldId id="407" r:id="rId76"/>
    <p:sldId id="411" r:id="rId77"/>
    <p:sldId id="408" r:id="rId78"/>
    <p:sldId id="409" r:id="rId79"/>
    <p:sldId id="410" r:id="rId80"/>
    <p:sldId id="412" r:id="rId81"/>
    <p:sldId id="272" r:id="rId82"/>
  </p:sldIdLst>
  <p:sldSz cx="9144000" cy="6858000" type="screen4x3"/>
  <p:notesSz cx="6858000" cy="931386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BA182"/>
    <a:srgbClr val="E7F3BB"/>
    <a:srgbClr val="21935D"/>
    <a:srgbClr val="1E8453"/>
    <a:srgbClr val="C2E054"/>
    <a:srgbClr val="4EB2E5"/>
    <a:srgbClr val="B9D531"/>
    <a:srgbClr val="FED598"/>
    <a:srgbClr val="006DA6"/>
    <a:srgbClr val="FCB0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85" autoAdjust="0"/>
    <p:restoredTop sz="94646" autoAdjust="0"/>
  </p:normalViewPr>
  <p:slideViewPr>
    <p:cSldViewPr snapToGrid="0">
      <p:cViewPr varScale="1">
        <p:scale>
          <a:sx n="80" d="100"/>
          <a:sy n="80" d="100"/>
        </p:scale>
        <p:origin x="1262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6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1" d="100"/>
          <a:sy n="81" d="100"/>
        </p:scale>
        <p:origin x="-2058" y="-96"/>
      </p:cViewPr>
      <p:guideLst>
        <p:guide orient="horz" pos="2934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notesMaster" Target="notesMasters/notesMaster1.xml"/><Relationship Id="rId88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EA7B1D16-EA8B-4370-B742-75956C317F81}" type="datetimeFigureOut">
              <a:rPr lang="en-US"/>
              <a:pPr>
                <a:defRPr/>
              </a:pPr>
              <a:t>3/3/2016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46553"/>
            <a:ext cx="2971800" cy="4656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2B3A4E1A-825B-4069-A74D-C1E1023F77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6585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38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1725" y="698500"/>
            <a:ext cx="4654550" cy="34925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24085"/>
            <a:ext cx="5486400" cy="419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46553"/>
            <a:ext cx="2971800" cy="465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7D9D5CC2-FF3F-4E34-A980-0BD1BAF0DC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5254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9E51D1-DD55-4129-A3C4-31022E7D4F6D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01568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E29F42-EB03-4E70-87D5-3265538563E7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764470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5CC2-FF3F-4E34-A980-0BD1BAF0DC14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31766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303B531-2062-4056-A1A7-E21849FD46C5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66821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D90928-0A8C-488F-B662-756CF26FC7DB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6731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CC11B40-60B9-410B-BB47-C9A9C0BDB622}" type="slidenum">
              <a:rPr lang="en-US" smtClean="0">
                <a:cs typeface="Arial" charset="0"/>
              </a:rPr>
              <a:pPr/>
              <a:t>28</a:t>
            </a:fld>
            <a:endParaRPr lang="en-US" dirty="0" smtClean="0">
              <a:cs typeface="Arial" charset="0"/>
            </a:endParaRPr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1-13</a:t>
            </a:r>
          </a:p>
        </p:txBody>
      </p:sp>
    </p:spTree>
    <p:extLst>
      <p:ext uri="{BB962C8B-B14F-4D97-AF65-F5344CB8AC3E}">
        <p14:creationId xmlns:p14="http://schemas.microsoft.com/office/powerpoint/2010/main" val="1381049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6AA118D-170F-42E7-B527-20E537CF2B22}" type="slidenum">
              <a:rPr lang="en-US" smtClean="0">
                <a:cs typeface="Arial" charset="0"/>
              </a:rPr>
              <a:pPr/>
              <a:t>30</a:t>
            </a:fld>
            <a:endParaRPr lang="en-US" dirty="0" smtClean="0">
              <a:cs typeface="Arial" charset="0"/>
            </a:endParaRPr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</a:t>
            </a:r>
            <a:r>
              <a:rPr lang="en-US" baseline="0" dirty="0" smtClean="0"/>
              <a:t> 1-14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24957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C099E32-6C1D-442D-8E0C-4C089FCDABAE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09090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E462F68-11DC-4058-8866-147F3C6258FD}" type="slidenum">
              <a:rPr lang="en-US" smtClean="0"/>
              <a:pPr>
                <a:defRPr/>
              </a:pPr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61110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88C7282-BC1C-4D32-87D6-67797142F3C7}" type="slidenum">
              <a:rPr lang="en-US" smtClean="0"/>
              <a:pPr>
                <a:defRPr/>
              </a:pPr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790185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F8DCA6E-4970-4778-A123-029879C9CAC0}" type="slidenum">
              <a:rPr lang="en-US" smtClean="0">
                <a:cs typeface="Arial" charset="0"/>
              </a:rPr>
              <a:pPr/>
              <a:t>34</a:t>
            </a:fld>
            <a:endParaRPr lang="en-US" dirty="0" smtClean="0">
              <a:cs typeface="Arial" charset="0"/>
            </a:endParaRPr>
          </a:p>
        </p:txBody>
      </p:sp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1-15</a:t>
            </a:r>
          </a:p>
        </p:txBody>
      </p:sp>
    </p:spTree>
    <p:extLst>
      <p:ext uri="{BB962C8B-B14F-4D97-AF65-F5344CB8AC3E}">
        <p14:creationId xmlns:p14="http://schemas.microsoft.com/office/powerpoint/2010/main" val="16814515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C03499A-B39D-401C-BE3D-7A0A3D7445D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81496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1-16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5CC2-FF3F-4E34-A980-0BD1BAF0DC14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976167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7B68DE1-8F0C-45C6-9119-17D6E1AC76AE}" type="slidenum">
              <a:rPr lang="en-US" smtClean="0">
                <a:cs typeface="Arial" charset="0"/>
              </a:rPr>
              <a:pPr/>
              <a:t>36</a:t>
            </a:fld>
            <a:endParaRPr lang="en-US" dirty="0" smtClean="0">
              <a:cs typeface="Arial" charset="0"/>
            </a:endParaRPr>
          </a:p>
        </p:txBody>
      </p:sp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1-17</a:t>
            </a:r>
          </a:p>
        </p:txBody>
      </p:sp>
    </p:spTree>
    <p:extLst>
      <p:ext uri="{BB962C8B-B14F-4D97-AF65-F5344CB8AC3E}">
        <p14:creationId xmlns:p14="http://schemas.microsoft.com/office/powerpoint/2010/main" val="216568484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3352F2-609B-4409-879F-1A69D438B102}" type="slidenum">
              <a:rPr lang="en-US" smtClean="0">
                <a:cs typeface="Arial" charset="0"/>
              </a:rPr>
              <a:pPr/>
              <a:t>37</a:t>
            </a:fld>
            <a:endParaRPr lang="en-US" dirty="0" smtClean="0">
              <a:cs typeface="Arial" charset="0"/>
            </a:endParaRPr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1-18</a:t>
            </a:r>
          </a:p>
        </p:txBody>
      </p:sp>
    </p:spTree>
    <p:extLst>
      <p:ext uri="{BB962C8B-B14F-4D97-AF65-F5344CB8AC3E}">
        <p14:creationId xmlns:p14="http://schemas.microsoft.com/office/powerpoint/2010/main" val="337340977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106AC15-284F-4C8F-97F3-549FDA78445E}" type="slidenum">
              <a:rPr lang="en-US" smtClean="0"/>
              <a:pPr>
                <a:defRPr/>
              </a:pPr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592837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8294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56632CD-62C0-405A-BB37-1CAFCBF896E4}" type="slidenum">
              <a:rPr lang="en-US" smtClean="0"/>
              <a:pPr>
                <a:defRPr/>
              </a:pPr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46974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CAD8E90-4433-4DDC-998A-49B24C327E6D}" type="slidenum">
              <a:rPr lang="en-US" smtClean="0">
                <a:cs typeface="Arial" charset="0"/>
              </a:rPr>
              <a:pPr/>
              <a:t>41</a:t>
            </a:fld>
            <a:endParaRPr lang="en-US" dirty="0" smtClean="0">
              <a:cs typeface="Arial" charset="0"/>
            </a:endParaRPr>
          </a:p>
        </p:txBody>
      </p:sp>
      <p:sp>
        <p:nvSpPr>
          <p:cNvPr id="87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1-24</a:t>
            </a:r>
          </a:p>
        </p:txBody>
      </p:sp>
    </p:spTree>
    <p:extLst>
      <p:ext uri="{BB962C8B-B14F-4D97-AF65-F5344CB8AC3E}">
        <p14:creationId xmlns:p14="http://schemas.microsoft.com/office/powerpoint/2010/main" val="3635308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3399D6B-4BE3-4531-9D9B-84860D4C26E1}" type="slidenum">
              <a:rPr lang="en-US" smtClean="0">
                <a:cs typeface="Arial" charset="0"/>
              </a:rPr>
              <a:pPr/>
              <a:t>42</a:t>
            </a:fld>
            <a:endParaRPr lang="en-US" dirty="0" smtClean="0">
              <a:cs typeface="Arial" charset="0"/>
            </a:endParaRPr>
          </a:p>
        </p:txBody>
      </p:sp>
      <p:sp>
        <p:nvSpPr>
          <p:cNvPr id="89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90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1-25</a:t>
            </a:r>
          </a:p>
        </p:txBody>
      </p:sp>
    </p:spTree>
    <p:extLst>
      <p:ext uri="{BB962C8B-B14F-4D97-AF65-F5344CB8AC3E}">
        <p14:creationId xmlns:p14="http://schemas.microsoft.com/office/powerpoint/2010/main" val="283811549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08E503F-60BB-4756-927D-E350FB7D1A42}" type="slidenum">
              <a:rPr lang="en-US" smtClean="0">
                <a:cs typeface="Arial" charset="0"/>
              </a:rPr>
              <a:pPr/>
              <a:t>43</a:t>
            </a:fld>
            <a:endParaRPr lang="en-US" dirty="0" smtClean="0">
              <a:cs typeface="Arial" charset="0"/>
            </a:endParaRPr>
          </a:p>
        </p:txBody>
      </p:sp>
      <p:sp>
        <p:nvSpPr>
          <p:cNvPr id="91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1-26</a:t>
            </a:r>
          </a:p>
        </p:txBody>
      </p:sp>
    </p:spTree>
    <p:extLst>
      <p:ext uri="{BB962C8B-B14F-4D97-AF65-F5344CB8AC3E}">
        <p14:creationId xmlns:p14="http://schemas.microsoft.com/office/powerpoint/2010/main" val="3541481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51FBF5B-30CB-480E-810E-DCE61EB9A097}" type="slidenum">
              <a:rPr lang="en-US" smtClean="0">
                <a:cs typeface="Arial" charset="0"/>
              </a:rPr>
              <a:pPr/>
              <a:t>44</a:t>
            </a:fld>
            <a:endParaRPr lang="en-US" dirty="0" smtClean="0">
              <a:cs typeface="Arial" charset="0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1-29</a:t>
            </a:r>
          </a:p>
        </p:txBody>
      </p:sp>
    </p:spTree>
    <p:extLst>
      <p:ext uri="{BB962C8B-B14F-4D97-AF65-F5344CB8AC3E}">
        <p14:creationId xmlns:p14="http://schemas.microsoft.com/office/powerpoint/2010/main" val="16916290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A0829C-A294-4533-B143-45867F0F7DD4}" type="slidenum">
              <a:rPr lang="en-US" smtClean="0">
                <a:cs typeface="Arial" charset="0"/>
              </a:rPr>
              <a:pPr/>
              <a:t>45</a:t>
            </a:fld>
            <a:endParaRPr lang="en-US" dirty="0" smtClean="0">
              <a:cs typeface="Arial" charset="0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1-30 – 1-31</a:t>
            </a:r>
          </a:p>
        </p:txBody>
      </p:sp>
    </p:spTree>
    <p:extLst>
      <p:ext uri="{BB962C8B-B14F-4D97-AF65-F5344CB8AC3E}">
        <p14:creationId xmlns:p14="http://schemas.microsoft.com/office/powerpoint/2010/main" val="34535662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6DBECA4-B46F-4323-BC89-37D9A7777BD2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482249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9933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A6A723F-F28C-4FED-9565-8765A8C9C31F}" type="slidenum">
              <a:rPr lang="en-US" smtClean="0"/>
              <a:pPr>
                <a:defRPr/>
              </a:pPr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23532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342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A481CD3-3905-422E-BD9B-3A3BB163E8B3}" type="slidenum">
              <a:rPr lang="en-US" smtClean="0"/>
              <a:pPr>
                <a:defRPr/>
              </a:pPr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63388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0752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B04D36-8973-452D-B925-D4D30E5F2DCE}" type="slidenum">
              <a:rPr lang="en-US" smtClean="0"/>
              <a:pPr>
                <a:defRPr/>
              </a:pPr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144064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D4ED28-A657-4189-A419-D3F07779DA97}" type="slidenum">
              <a:rPr lang="en-US" smtClean="0">
                <a:cs typeface="Arial" charset="0"/>
              </a:rPr>
              <a:pPr/>
              <a:t>57</a:t>
            </a:fld>
            <a:endParaRPr lang="en-US" dirty="0" smtClean="0">
              <a:cs typeface="Arial" charset="0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1-36</a:t>
            </a:r>
          </a:p>
        </p:txBody>
      </p:sp>
    </p:spTree>
    <p:extLst>
      <p:ext uri="{BB962C8B-B14F-4D97-AF65-F5344CB8AC3E}">
        <p14:creationId xmlns:p14="http://schemas.microsoft.com/office/powerpoint/2010/main" val="381239301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07EBDD4-EB79-4711-826F-84FA8B235154}" type="slidenum">
              <a:rPr lang="en-US" smtClean="0"/>
              <a:pPr>
                <a:defRPr/>
              </a:pPr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936725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36C65B-BEBD-461D-B9BE-9A128B132BC6}" type="slidenum">
              <a:rPr lang="en-US" smtClean="0">
                <a:cs typeface="Arial" charset="0"/>
              </a:rPr>
              <a:pPr/>
              <a:t>59</a:t>
            </a:fld>
            <a:endParaRPr lang="en-US" dirty="0" smtClean="0">
              <a:cs typeface="Arial" charset="0"/>
            </a:endParaRPr>
          </a:p>
        </p:txBody>
      </p:sp>
      <p:sp>
        <p:nvSpPr>
          <p:cNvPr id="117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776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1-39</a:t>
            </a:r>
          </a:p>
        </p:txBody>
      </p:sp>
    </p:spTree>
    <p:extLst>
      <p:ext uri="{BB962C8B-B14F-4D97-AF65-F5344CB8AC3E}">
        <p14:creationId xmlns:p14="http://schemas.microsoft.com/office/powerpoint/2010/main" val="18617719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0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981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6F3C2EF-B7FA-4342-A614-8206B606F93D}" type="slidenum">
              <a:rPr lang="en-US" smtClean="0"/>
              <a:pPr>
                <a:defRPr/>
              </a:pPr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261123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23906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9D5068C-3EAC-4CC6-A0A8-7241471A7D2E}" type="slidenum">
              <a:rPr lang="en-US" smtClean="0"/>
              <a:pPr>
                <a:defRPr/>
              </a:pPr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86674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622A6CE-B866-476E-96DC-5BB2906E134E}" type="slidenum">
              <a:rPr lang="en-US" smtClean="0">
                <a:cs typeface="Arial" charset="0"/>
              </a:rPr>
              <a:pPr/>
              <a:t>65</a:t>
            </a:fld>
            <a:endParaRPr lang="en-US" dirty="0" smtClean="0">
              <a:cs typeface="Arial" charset="0"/>
            </a:endParaRPr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1-41</a:t>
            </a:r>
          </a:p>
        </p:txBody>
      </p:sp>
    </p:spTree>
    <p:extLst>
      <p:ext uri="{BB962C8B-B14F-4D97-AF65-F5344CB8AC3E}">
        <p14:creationId xmlns:p14="http://schemas.microsoft.com/office/powerpoint/2010/main" val="155068572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3005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57CD27-50D5-43EF-A350-169463CFDD21}" type="slidenum">
              <a:rPr lang="en-US" smtClean="0"/>
              <a:pPr>
                <a:defRPr/>
              </a:pPr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377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7F48C26-09F7-4533-A27A-5EC1A28D494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811594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1B18C4-C50C-4EB2-9A8B-5CD4C221F41D}" type="slidenum">
              <a:rPr lang="en-US" smtClean="0">
                <a:cs typeface="Arial" charset="0"/>
              </a:rPr>
              <a:pPr/>
              <a:t>68</a:t>
            </a:fld>
            <a:endParaRPr lang="en-US" dirty="0" smtClean="0">
              <a:cs typeface="Arial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6196879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DEAD55-4A67-4DC6-8772-E544252833AB}" type="slidenum">
              <a:rPr lang="en-US" smtClean="0">
                <a:cs typeface="Arial" charset="0"/>
              </a:rPr>
              <a:pPr/>
              <a:t>70</a:t>
            </a:fld>
            <a:endParaRPr lang="en-US" dirty="0" smtClean="0">
              <a:cs typeface="Arial" charset="0"/>
            </a:endParaRPr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1-45</a:t>
            </a:r>
          </a:p>
        </p:txBody>
      </p:sp>
    </p:spTree>
    <p:extLst>
      <p:ext uri="{BB962C8B-B14F-4D97-AF65-F5344CB8AC3E}">
        <p14:creationId xmlns:p14="http://schemas.microsoft.com/office/powerpoint/2010/main" val="5940524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6E75BCF-E46C-45B5-A79C-576C01F9A9C7}" type="slidenum">
              <a:rPr lang="en-US" smtClean="0">
                <a:cs typeface="Arial" charset="0"/>
              </a:rPr>
              <a:pPr/>
              <a:t>72</a:t>
            </a:fld>
            <a:endParaRPr lang="en-US" dirty="0" smtClean="0">
              <a:cs typeface="Arial" charset="0"/>
            </a:endParaRPr>
          </a:p>
        </p:txBody>
      </p:sp>
      <p:sp>
        <p:nvSpPr>
          <p:cNvPr id="136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61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Figures 1-47 – 1-48</a:t>
            </a:r>
          </a:p>
        </p:txBody>
      </p:sp>
    </p:spTree>
    <p:extLst>
      <p:ext uri="{BB962C8B-B14F-4D97-AF65-F5344CB8AC3E}">
        <p14:creationId xmlns:p14="http://schemas.microsoft.com/office/powerpoint/2010/main" val="755410324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9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40290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3B852AC-E0E3-4281-8AD3-B6DD5B153975}" type="slidenum">
              <a:rPr lang="en-US" smtClean="0"/>
              <a:pPr>
                <a:defRPr/>
              </a:pPr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0920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285591E-103F-4D15-A475-6A1AD3299783}" type="slidenum">
              <a:rPr lang="en-US" smtClean="0">
                <a:cs typeface="Arial" charset="0"/>
              </a:rPr>
              <a:pPr/>
              <a:t>5</a:t>
            </a:fld>
            <a:endParaRPr lang="en-US" dirty="0" smtClean="0">
              <a:cs typeface="Arial" charset="0"/>
            </a:endParaRPr>
          </a:p>
        </p:txBody>
      </p:sp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 1-1</a:t>
            </a:r>
          </a:p>
        </p:txBody>
      </p:sp>
    </p:spTree>
    <p:extLst>
      <p:ext uri="{BB962C8B-B14F-4D97-AF65-F5344CB8AC3E}">
        <p14:creationId xmlns:p14="http://schemas.microsoft.com/office/powerpoint/2010/main" val="3464336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9F8D5A-428D-4AE6-A85E-9CD4CA5D219A}" type="slidenum">
              <a:rPr lang="en-US" smtClean="0">
                <a:cs typeface="Arial" charset="0"/>
              </a:rPr>
              <a:pPr/>
              <a:t>7</a:t>
            </a:fld>
            <a:endParaRPr lang="en-US" dirty="0" smtClean="0">
              <a:cs typeface="Arial" charset="0"/>
            </a:endParaRPr>
          </a:p>
        </p:txBody>
      </p:sp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Figure</a:t>
            </a:r>
            <a:r>
              <a:rPr lang="en-US" baseline="0" dirty="0" smtClean="0"/>
              <a:t> 1-2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421821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5CC2-FF3F-4E34-A980-0BD1BAF0DC14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82372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5CC2-FF3F-4E34-A980-0BD1BAF0DC14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5353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Figure 1-7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D9D5CC2-FF3F-4E34-A980-0BD1BAF0DC14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41863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1"/>
          <p:cNvSpPr/>
          <p:nvPr userDrawn="1"/>
        </p:nvSpPr>
        <p:spPr>
          <a:xfrm>
            <a:off x="0" y="6324600"/>
            <a:ext cx="9144000" cy="533400"/>
          </a:xfrm>
          <a:prstGeom prst="rect">
            <a:avLst/>
          </a:prstGeom>
          <a:solidFill>
            <a:srgbClr val="2BA182"/>
          </a:solidFill>
          <a:ln>
            <a:solidFill>
              <a:srgbClr val="1E845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43800" y="228600"/>
            <a:ext cx="1447800" cy="179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13"/>
          <p:cNvSpPr txBox="1"/>
          <p:nvPr userDrawn="1"/>
        </p:nvSpPr>
        <p:spPr>
          <a:xfrm>
            <a:off x="0" y="3048000"/>
            <a:ext cx="9144000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5400" b="1" dirty="0">
                <a:solidFill>
                  <a:srgbClr val="2BA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Computer Concepts </a:t>
            </a:r>
            <a:r>
              <a:rPr lang="en-US" sz="5400" b="1" dirty="0" smtClean="0">
                <a:solidFill>
                  <a:srgbClr val="2BA18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endParaRPr lang="en-US" sz="5400" b="1" dirty="0">
              <a:solidFill>
                <a:srgbClr val="2BA18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" y="1225550"/>
            <a:ext cx="9143998" cy="14700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71499"/>
            <a:ext cx="9144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B1CF00-887C-41B9-B0C4-5BDF1441C65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56425" y="371475"/>
            <a:ext cx="2187575" cy="5754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93700" y="371475"/>
            <a:ext cx="6410325" cy="5754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CA1DAE-A8C8-4DC6-919F-C64E994D539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buClr>
                <a:srgbClr val="1E8453"/>
              </a:buClr>
              <a:defRPr/>
            </a:lvl1pPr>
            <a:lvl2pPr>
              <a:buClr>
                <a:srgbClr val="1E8453"/>
              </a:buClr>
              <a:defRPr/>
            </a:lvl2pPr>
            <a:lvl3pPr>
              <a:buClr>
                <a:srgbClr val="1E8453"/>
              </a:buClr>
              <a:defRPr/>
            </a:lvl3pPr>
            <a:lvl4pPr>
              <a:buClr>
                <a:srgbClr val="1E8453"/>
              </a:buClr>
              <a:defRPr/>
            </a:lvl4pPr>
            <a:lvl5pPr>
              <a:buClr>
                <a:srgbClr val="1E845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buClr>
                <a:srgbClr val="1E8453"/>
              </a:buClr>
              <a:defRPr/>
            </a:lvl1pPr>
            <a:lvl2pPr>
              <a:buClr>
                <a:srgbClr val="1E8453"/>
              </a:buClr>
              <a:defRPr/>
            </a:lvl2pPr>
            <a:lvl3pPr>
              <a:buClr>
                <a:srgbClr val="1E8453"/>
              </a:buClr>
              <a:defRPr/>
            </a:lvl3pPr>
            <a:lvl4pPr>
              <a:buClr>
                <a:srgbClr val="1E8453"/>
              </a:buClr>
              <a:defRPr/>
            </a:lvl4pPr>
            <a:lvl5pPr>
              <a:buClr>
                <a:srgbClr val="1E8453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797C93-B385-4A17-AEFF-E20B4EB1D9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3275" y="371475"/>
            <a:ext cx="8340725" cy="104775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45050" y="1511300"/>
            <a:ext cx="4298950" cy="22304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845050" y="3894138"/>
            <a:ext cx="4298950" cy="22320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B93DF2-278C-4DDF-AFE6-CE3DF38EC2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1"/>
          <p:cNvPicPr>
            <a:picLocks noChangeAspect="1" noChangeArrowheads="1"/>
          </p:cNvPicPr>
          <p:nvPr userDrawn="1"/>
        </p:nvPicPr>
        <p:blipFill>
          <a:blip r:embed="rId2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394450" y="0"/>
            <a:ext cx="274955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14375" y="2416175"/>
            <a:ext cx="7772400" cy="1470025"/>
          </a:xfrm>
        </p:spPr>
        <p:txBody>
          <a:bodyPr/>
          <a:lstStyle>
            <a:lvl1pPr algn="ctr">
              <a:defRPr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24300"/>
            <a:ext cx="6400800" cy="1450975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b="1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191125"/>
            <a:ext cx="9144000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34321" y="594669"/>
            <a:ext cx="584835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rgbClr val="2BA182"/>
              </a:buClr>
              <a:defRPr/>
            </a:lvl1pPr>
            <a:lvl2pPr>
              <a:buClr>
                <a:srgbClr val="2BA182"/>
              </a:buClr>
              <a:defRPr/>
            </a:lvl2pPr>
            <a:lvl3pPr>
              <a:buClr>
                <a:srgbClr val="2BA182"/>
              </a:buClr>
              <a:defRPr/>
            </a:lvl3pPr>
            <a:lvl4pPr>
              <a:buClr>
                <a:srgbClr val="2BA182"/>
              </a:buClr>
              <a:defRPr/>
            </a:lvl4pPr>
            <a:lvl5pPr>
              <a:buClr>
                <a:srgbClr val="2BA182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solidFill>
            <a:srgbClr val="2BA182"/>
          </a:solidFill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A41C56-4BA7-4750-AFF2-C13A9DE18C4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04C47-B2A7-4444-A532-CA0611D3102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45050" y="1511300"/>
            <a:ext cx="4298950" cy="46148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F77F69-5165-4840-B2FC-CE2B40884FA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40EB9-B2FD-489F-AA30-7F403230BCD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F433A3-043B-40A1-9F50-D8C3A555415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42308-1EE8-4287-9B29-EAEFDAF99E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491137-8EAC-4A6C-8D11-E220D23175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050BF7-7318-4B53-946A-0EBED0073FD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0"/>
            <a:ext cx="9144000" cy="1463675"/>
          </a:xfrm>
          <a:prstGeom prst="rect">
            <a:avLst/>
          </a:prstGeom>
          <a:solidFill>
            <a:srgbClr val="2BA182"/>
          </a:solidFill>
          <a:ln>
            <a:solidFill>
              <a:srgbClr val="2BA18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241667" name="Rectangle 3"/>
          <p:cNvSpPr>
            <a:spLocks noChangeArrowheads="1"/>
          </p:cNvSpPr>
          <p:nvPr/>
        </p:nvSpPr>
        <p:spPr bwMode="auto">
          <a:xfrm>
            <a:off x="0" y="6372225"/>
            <a:ext cx="9144000" cy="485775"/>
          </a:xfrm>
          <a:prstGeom prst="rect">
            <a:avLst/>
          </a:prstGeom>
          <a:solidFill>
            <a:srgbClr val="2BA182"/>
          </a:solidFill>
          <a:ln w="9525">
            <a:solidFill>
              <a:srgbClr val="1E8453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41668" name="Rectangle 4"/>
          <p:cNvSpPr>
            <a:spLocks noChangeArrowheads="1"/>
          </p:cNvSpPr>
          <p:nvPr userDrawn="1"/>
        </p:nvSpPr>
        <p:spPr bwMode="auto">
          <a:xfrm>
            <a:off x="782638" y="338138"/>
            <a:ext cx="8380412" cy="12255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803275" y="371475"/>
            <a:ext cx="834072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3700" y="1511300"/>
            <a:ext cx="8750300" cy="4614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1671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81750"/>
            <a:ext cx="70024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1">
                <a:solidFill>
                  <a:schemeClr val="bg1"/>
                </a:solidFill>
                <a:cs typeface="Arial" charset="0"/>
              </a:defRPr>
            </a:lvl1pPr>
          </a:lstStyle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24167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381750"/>
            <a:ext cx="2133600" cy="476250"/>
          </a:xfrm>
          <a:prstGeom prst="rect">
            <a:avLst/>
          </a:prstGeom>
          <a:solidFill>
            <a:srgbClr val="2BA182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chemeClr val="bg1"/>
                </a:solidFill>
                <a:latin typeface="Arial Narrow" pitchFamily="34" charset="0"/>
                <a:cs typeface="+mn-cs"/>
              </a:defRPr>
            </a:lvl1pPr>
          </a:lstStyle>
          <a:p>
            <a:pPr>
              <a:defRPr/>
            </a:pPr>
            <a:fld id="{96F481EB-8071-42AA-A5C5-12F06BF84ED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41673" name="Rectangle 9"/>
          <p:cNvSpPr>
            <a:spLocks noChangeArrowheads="1"/>
          </p:cNvSpPr>
          <p:nvPr/>
        </p:nvSpPr>
        <p:spPr bwMode="auto">
          <a:xfrm>
            <a:off x="781050" y="200025"/>
            <a:ext cx="8362950" cy="142875"/>
          </a:xfrm>
          <a:prstGeom prst="rect">
            <a:avLst/>
          </a:prstGeom>
          <a:solidFill>
            <a:srgbClr val="E7F3BB"/>
          </a:solidFill>
          <a:ln w="9525">
            <a:solidFill>
              <a:srgbClr val="E7F3BB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241674" name="Text Box 10"/>
          <p:cNvSpPr txBox="1">
            <a:spLocks noChangeArrowheads="1"/>
          </p:cNvSpPr>
          <p:nvPr/>
        </p:nvSpPr>
        <p:spPr bwMode="auto">
          <a:xfrm>
            <a:off x="0" y="317500"/>
            <a:ext cx="762000" cy="823913"/>
          </a:xfrm>
          <a:prstGeom prst="rect">
            <a:avLst/>
          </a:prstGeom>
          <a:solidFill>
            <a:srgbClr val="2BA182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4800" b="1" dirty="0">
                <a:solidFill>
                  <a:schemeClr val="bg1"/>
                </a:solidFill>
                <a:latin typeface="Arial Narrow" pitchFamily="34" charset="0"/>
                <a:cs typeface="+mn-cs"/>
              </a:rPr>
              <a:t>1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0" r:id="rId2"/>
    <p:sldLayoutId id="2147483749" r:id="rId3"/>
    <p:sldLayoutId id="2147483748" r:id="rId4"/>
    <p:sldLayoutId id="2147483747" r:id="rId5"/>
    <p:sldLayoutId id="2147483746" r:id="rId6"/>
    <p:sldLayoutId id="2147483745" r:id="rId7"/>
    <p:sldLayoutId id="2147483744" r:id="rId8"/>
    <p:sldLayoutId id="2147483743" r:id="rId9"/>
    <p:sldLayoutId id="2147483742" r:id="rId10"/>
    <p:sldLayoutId id="2147483741" r:id="rId11"/>
    <p:sldLayoutId id="2147483740" r:id="rId12"/>
    <p:sldLayoutId id="2147483739" r:id="rId13"/>
    <p:sldLayoutId id="2147483752" r:id="rId14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2BA18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970E76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2BA182"/>
        </a:buClr>
        <a:buFont typeface="Wingdings" pitchFamily="2" charset="2"/>
        <a:buChar char="Ø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8E3B81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.png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6"/>
          <p:cNvSpPr>
            <a:spLocks noGrp="1" noChangeArrowheads="1"/>
          </p:cNvSpPr>
          <p:nvPr>
            <p:ph type="ctrTitle"/>
          </p:nvPr>
        </p:nvSpPr>
        <p:spPr>
          <a:xfrm>
            <a:off x="0" y="1225550"/>
            <a:ext cx="9144000" cy="1470025"/>
          </a:xfrm>
        </p:spPr>
        <p:txBody>
          <a:bodyPr/>
          <a:lstStyle/>
          <a:p>
            <a:pPr eaLnBrk="1" hangingPunct="1"/>
            <a:r>
              <a:rPr lang="en-US" sz="6000" dirty="0" smtClean="0"/>
              <a:t>Unit 1</a:t>
            </a:r>
            <a:br>
              <a:rPr lang="en-US" sz="6000" dirty="0" smtClean="0"/>
            </a:br>
            <a:r>
              <a:rPr lang="en-US" dirty="0" smtClean="0"/>
              <a:t>Digital Content</a:t>
            </a:r>
            <a:endParaRPr lang="en-US" b="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2971800" y="3962400"/>
            <a:ext cx="3505200" cy="461665"/>
          </a:xfrm>
          <a:prstGeom prst="rect">
            <a:avLst/>
          </a:prstGeom>
          <a:solidFill>
            <a:srgbClr val="E8510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Arial Rounded MT Bold" pitchFamily="34" charset="0"/>
              </a:rPr>
              <a:t>ENHANCED EDITION</a:t>
            </a:r>
            <a:endParaRPr lang="en-US" sz="24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</a:t>
            </a:r>
            <a:r>
              <a:rPr lang="en-US" baseline="0" dirty="0" smtClean="0"/>
              <a:t> Text</a:t>
            </a:r>
            <a:endParaRPr lang="en-US" dirty="0" smtClean="0"/>
          </a:p>
        </p:txBody>
      </p:sp>
      <p:sp>
        <p:nvSpPr>
          <p:cNvPr id="409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Character data is composed of letters, symbols, and numerals that are not used in calculations</a:t>
            </a:r>
          </a:p>
          <a:p>
            <a:r>
              <a:rPr lang="en-US" dirty="0" smtClean="0"/>
              <a:t>Examples of character data include your name, address, and hair color</a:t>
            </a:r>
          </a:p>
          <a:p>
            <a:r>
              <a:rPr lang="en-US" dirty="0" smtClean="0"/>
              <a:t>Character data is commonly referred to as “text”</a:t>
            </a:r>
          </a:p>
        </p:txBody>
      </p:sp>
      <p:sp>
        <p:nvSpPr>
          <p:cNvPr id="409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22A29A76-A0E5-4474-BB61-6994442280CE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</a:t>
            </a:r>
            <a:r>
              <a:rPr lang="en-US" baseline="0" dirty="0" smtClean="0"/>
              <a:t> Text</a:t>
            </a:r>
            <a:endParaRPr lang="en-US" dirty="0" smtClean="0"/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devices employ several types of codes to represent character data, including ASCII, Unicode</a:t>
            </a:r>
            <a:r>
              <a:rPr lang="en-US" baseline="0" dirty="0" smtClean="0"/>
              <a:t> and their variants</a:t>
            </a:r>
          </a:p>
          <a:p>
            <a:r>
              <a:rPr lang="en-US" dirty="0" smtClean="0"/>
              <a:t>ASCII (American Standard Code for Information Interchange, pronounced “ASK ee”) requires seven bits for each character</a:t>
            </a:r>
          </a:p>
          <a:p>
            <a:r>
              <a:rPr lang="en-US" dirty="0" smtClean="0"/>
              <a:t>The ASCII code for an uppercase </a:t>
            </a:r>
            <a:r>
              <a:rPr lang="en-US" i="1" dirty="0" smtClean="0"/>
              <a:t>A</a:t>
            </a:r>
            <a:r>
              <a:rPr lang="en-US" dirty="0" smtClean="0"/>
              <a:t> is 1000001</a:t>
            </a:r>
          </a:p>
        </p:txBody>
      </p:sp>
      <p:sp>
        <p:nvSpPr>
          <p:cNvPr id="430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9577D3A-02C6-47B6-8CF8-CF060D52873B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Extended ASCII is a superset of ASCII that uses eight bits for each character</a:t>
            </a:r>
          </a:p>
          <a:p>
            <a:r>
              <a:rPr lang="en-US" dirty="0" smtClean="0"/>
              <a:t>For example, Extended ASCII represents the uppercase letter </a:t>
            </a:r>
            <a:r>
              <a:rPr lang="en-US" i="1" dirty="0" smtClean="0"/>
              <a:t>A</a:t>
            </a:r>
            <a:r>
              <a:rPr lang="en-US" dirty="0" smtClean="0"/>
              <a:t> as 01000001</a:t>
            </a:r>
          </a:p>
          <a:p>
            <a:r>
              <a:rPr lang="en-US" dirty="0" smtClean="0"/>
              <a:t>Using eight bits allows Extended ASCII to provide codes for 256 characters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Unicode (pronounced “YOU ni code”) uses sixteen bits and provides codes or 65,000 characters</a:t>
            </a:r>
          </a:p>
          <a:p>
            <a:r>
              <a:rPr lang="en-US" dirty="0" smtClean="0"/>
              <a:t>This is a bonus for representing the alphabets of multiple languages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Text</a:t>
            </a:r>
          </a:p>
        </p:txBody>
      </p:sp>
      <p:sp>
        <p:nvSpPr>
          <p:cNvPr id="419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040B7B57-2BE5-4A33-9F4D-A5E6DD1004B7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9" name="Content Placeholder 8" descr="Fig01-03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378300" y="1664264"/>
            <a:ext cx="6556332" cy="4461899"/>
          </a:xfrm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30274" y="1338417"/>
            <a:ext cx="17049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Text</a:t>
            </a:r>
          </a:p>
        </p:txBody>
      </p:sp>
      <p:sp>
        <p:nvSpPr>
          <p:cNvPr id="440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ASCII codes are used for numerals, such as Social Security numbers and phone numbers</a:t>
            </a:r>
          </a:p>
          <a:p>
            <a:r>
              <a:rPr lang="en-US" sz="2800" dirty="0" smtClean="0"/>
              <a:t>Plain, unformatted text is sometimes called ASCII text and is stored in a so-called “text file” with a name ending in .txt</a:t>
            </a:r>
          </a:p>
          <a:p>
            <a:r>
              <a:rPr lang="en-US" sz="2800" dirty="0" smtClean="0"/>
              <a:t>On Apple devices these files are labeled “Plain Text”; in Windows, these files are labeled “Text Document”</a:t>
            </a:r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AE609B7-71E9-4D63-9603-A4AAB4146910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Text</a:t>
            </a:r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3104874" cy="4614863"/>
          </a:xfrm>
        </p:spPr>
        <p:txBody>
          <a:bodyPr/>
          <a:lstStyle/>
          <a:p>
            <a:r>
              <a:rPr lang="en-US" sz="2400" dirty="0" smtClean="0"/>
              <a:t>ASCII text files contain no formatting</a:t>
            </a:r>
          </a:p>
          <a:p>
            <a:r>
              <a:rPr lang="en-US" sz="2400" dirty="0" smtClean="0"/>
              <a:t>To create documents with styles and formats, formatting codes have to be embedded in the text</a:t>
            </a:r>
          </a:p>
        </p:txBody>
      </p:sp>
      <p:sp>
        <p:nvSpPr>
          <p:cNvPr id="4505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B23B8EF-3550-43DB-AA43-F7AFFFCE253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7" name="Picture 6" descr="Fig01-0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77489" y="2146853"/>
            <a:ext cx="5066511" cy="3607590"/>
          </a:xfrm>
          <a:prstGeom prst="rect">
            <a:avLst/>
          </a:prstGeom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3959" y="1709812"/>
            <a:ext cx="4267200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Microsoft Word produces formatted text and creates documents in DOCX format</a:t>
            </a:r>
          </a:p>
          <a:p>
            <a:r>
              <a:rPr lang="en-US" dirty="0" smtClean="0"/>
              <a:t>iWork Pages produces documents in PAGES format</a:t>
            </a:r>
          </a:p>
          <a:p>
            <a:r>
              <a:rPr lang="en-US" dirty="0" smtClean="0"/>
              <a:t>Adobe Acrobat produces documents in PDF format</a:t>
            </a:r>
          </a:p>
          <a:p>
            <a:r>
              <a:rPr lang="en-US" dirty="0" smtClean="0"/>
              <a:t>HTML markup language used for Web pages produces documents in HTML format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Text</a:t>
            </a:r>
          </a:p>
        </p:txBody>
      </p:sp>
      <p:sp>
        <p:nvSpPr>
          <p:cNvPr id="460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DADA85-DECF-4C98-920A-DEB011A1E5AA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47941" y="1548580"/>
            <a:ext cx="7771835" cy="4014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Bits and Bytes</a:t>
            </a:r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All of the data</a:t>
            </a:r>
            <a:r>
              <a:rPr lang="en-US" sz="2800" baseline="0" dirty="0" smtClean="0"/>
              <a:t> stored and transmitted by digital devices is encoded as bits</a:t>
            </a:r>
            <a:endParaRPr lang="en-US" sz="2800" dirty="0" smtClean="0"/>
          </a:p>
          <a:p>
            <a:r>
              <a:rPr lang="en-US" sz="2800" dirty="0" smtClean="0"/>
              <a:t>Terminology related to bits and bytes is extensively used to describe storage capacity and network access speed</a:t>
            </a:r>
          </a:p>
          <a:p>
            <a:r>
              <a:rPr lang="en-US" sz="2800" dirty="0" smtClean="0"/>
              <a:t>The word </a:t>
            </a:r>
            <a:r>
              <a:rPr lang="en-US" sz="2800" i="1" dirty="0" smtClean="0"/>
              <a:t>bit</a:t>
            </a:r>
            <a:r>
              <a:rPr lang="en-US" sz="2800" dirty="0" smtClean="0"/>
              <a:t>, an abbreviation for </a:t>
            </a:r>
            <a:r>
              <a:rPr lang="en-US" sz="2800" i="1" dirty="0" smtClean="0"/>
              <a:t>binary digit</a:t>
            </a:r>
            <a:r>
              <a:rPr lang="en-US" sz="2800" dirty="0" smtClean="0"/>
              <a:t>, can be further abbreviated as a lowercase </a:t>
            </a:r>
            <a:r>
              <a:rPr lang="en-US" sz="2800" i="1" dirty="0" smtClean="0"/>
              <a:t>b</a:t>
            </a:r>
          </a:p>
          <a:p>
            <a:r>
              <a:rPr lang="en-US" sz="2800" dirty="0" smtClean="0"/>
              <a:t>A group of eight bits is called a </a:t>
            </a:r>
            <a:r>
              <a:rPr lang="en-US" sz="2800" i="1" dirty="0" smtClean="0"/>
              <a:t>byte</a:t>
            </a:r>
            <a:r>
              <a:rPr lang="en-US" sz="2800" dirty="0" smtClean="0"/>
              <a:t> and is usually abbreviated as an uppercase </a:t>
            </a:r>
            <a:r>
              <a:rPr lang="en-US" sz="2800" i="1" dirty="0" smtClean="0"/>
              <a:t>B</a:t>
            </a:r>
          </a:p>
        </p:txBody>
      </p:sp>
      <p:sp>
        <p:nvSpPr>
          <p:cNvPr id="471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69D1F9A-7186-4866-91F5-D88090BC3FA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Unit Contents</a:t>
            </a:r>
          </a:p>
        </p:txBody>
      </p:sp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rtl="0" eaLnBrk="1" fontAlgn="base" hangingPunct="1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A: Digital Basics</a:t>
            </a:r>
            <a:endParaRPr lang="en-US" sz="3200" dirty="0" smtClean="0"/>
          </a:p>
          <a:p>
            <a:pPr rtl="0" eaLnBrk="1" fontAlgn="base" hangingPunct="1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B: Digital Sound</a:t>
            </a:r>
            <a:endParaRPr lang="en-US" sz="2400" dirty="0" smtClean="0"/>
          </a:p>
          <a:p>
            <a:pPr rtl="0" eaLnBrk="1" fontAlgn="base" hangingPunct="1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C: Bitmap Graphics</a:t>
            </a:r>
            <a:endParaRPr lang="en-US" sz="2400" dirty="0" smtClean="0"/>
          </a:p>
          <a:p>
            <a:pPr rtl="0" eaLnBrk="1" fontAlgn="base" hangingPunct="1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D: Vector Graphics</a:t>
            </a:r>
            <a:endParaRPr lang="en-US" sz="2400" dirty="0" smtClean="0"/>
          </a:p>
          <a:p>
            <a:pPr rtl="0" eaLnBrk="1" fontAlgn="base" hangingPunct="1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Section E: Digital Video</a:t>
            </a:r>
            <a:endParaRPr lang="en-US" sz="2400" dirty="0"/>
          </a:p>
        </p:txBody>
      </p:sp>
      <p:sp>
        <p:nvSpPr>
          <p:cNvPr id="204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8B69F49-841D-4675-842A-C4B7522641D2}" type="slidenum">
              <a:rPr lang="en-US" smtClean="0">
                <a:cs typeface="Arial" charset="0"/>
              </a:rPr>
              <a:pPr/>
              <a:t>2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Bits and Bytes</a:t>
            </a:r>
          </a:p>
        </p:txBody>
      </p:sp>
      <p:sp>
        <p:nvSpPr>
          <p:cNvPr id="4915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dirty="0" smtClean="0"/>
              <a:t>When reading about digital devices, you’ll frequently</a:t>
            </a:r>
            <a:r>
              <a:rPr lang="en-US" baseline="0" dirty="0" smtClean="0"/>
              <a:t> encounter references such as 50 kilobits per second,</a:t>
            </a:r>
            <a:r>
              <a:rPr lang="en-US" dirty="0" smtClean="0"/>
              <a:t> 1.44 megabytes, 2.8 gigahertz, and 2 terabytes.</a:t>
            </a:r>
          </a:p>
          <a:p>
            <a:pPr eaLnBrk="1" hangingPunct="1">
              <a:lnSpc>
                <a:spcPct val="80000"/>
              </a:lnSpc>
              <a:buNone/>
            </a:pPr>
            <a:endParaRPr 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dirty="0" smtClean="0"/>
              <a:t>Kilo, mega, giga, tera, and similar terms are used to quantify digital data</a:t>
            </a:r>
          </a:p>
        </p:txBody>
      </p:sp>
      <p:sp>
        <p:nvSpPr>
          <p:cNvPr id="4915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4915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4F3D65-488D-439F-8897-F7EDB4F16BE9}" type="slidenum">
              <a:rPr lang="en-US" smtClean="0">
                <a:cs typeface="Arial" charset="0"/>
              </a:rPr>
              <a:pPr/>
              <a:t>20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Bits and Bytes</a:t>
            </a:r>
          </a:p>
        </p:txBody>
      </p:sp>
      <p:sp>
        <p:nvSpPr>
          <p:cNvPr id="481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A853E52-D37A-475E-B61F-ABE28C6C68F5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pic>
        <p:nvPicPr>
          <p:cNvPr id="10" name="Content Placeholder 9" descr="Fig01-06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887752" y="2190682"/>
            <a:ext cx="7762195" cy="3256098"/>
          </a:xfrm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1416" y="1786973"/>
            <a:ext cx="2219325" cy="20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Bits and Bytes</a:t>
            </a:r>
          </a:p>
        </p:txBody>
      </p:sp>
      <p:sp>
        <p:nvSpPr>
          <p:cNvPr id="51202" name="Rectangle 3"/>
          <p:cNvSpPr>
            <a:spLocks noGrp="1" noChangeArrowheads="1"/>
          </p:cNvSpPr>
          <p:nvPr>
            <p:ph idx="1"/>
          </p:nvPr>
        </p:nvSpPr>
        <p:spPr>
          <a:xfrm>
            <a:off x="393699" y="1511300"/>
            <a:ext cx="3409675" cy="459795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Use bits for data rates, such as Internet connection speeds, and movie download speeds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Use bytes for file sizes and storage capacities</a:t>
            </a:r>
          </a:p>
        </p:txBody>
      </p:sp>
      <p:sp>
        <p:nvSpPr>
          <p:cNvPr id="512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512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89CBDB9-0C3D-4B6E-98A0-0E7166D8980C}" type="slidenum">
              <a:rPr lang="en-US" smtClean="0">
                <a:cs typeface="Arial" charset="0"/>
              </a:rPr>
              <a:pPr/>
              <a:t>22</a:t>
            </a:fld>
            <a:endParaRPr lang="en-US" dirty="0" smtClean="0">
              <a:cs typeface="Arial" charset="0"/>
            </a:endParaRPr>
          </a:p>
        </p:txBody>
      </p:sp>
      <p:pic>
        <p:nvPicPr>
          <p:cNvPr id="6" name="Picture 5" descr="Fig01-07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59184" y="1762539"/>
            <a:ext cx="5116217" cy="4492486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54716" y="1491700"/>
            <a:ext cx="1952625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reduce file size and transmission times, digital data can be compressed</a:t>
            </a:r>
          </a:p>
          <a:p>
            <a:r>
              <a:rPr lang="en-US" dirty="0" smtClean="0"/>
              <a:t>Data compression refers to any technique that recodes the data in a file so that it contains fewer bits</a:t>
            </a:r>
          </a:p>
          <a:p>
            <a:r>
              <a:rPr lang="en-US" dirty="0" smtClean="0"/>
              <a:t>Compression is commonly referred to as “zipping”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Compression techniques have two categories: </a:t>
            </a:r>
            <a:r>
              <a:rPr lang="en-US" sz="2800" i="1" dirty="0" smtClean="0"/>
              <a:t>lossless</a:t>
            </a:r>
            <a:r>
              <a:rPr lang="en-US" sz="2800" dirty="0" smtClean="0"/>
              <a:t> and </a:t>
            </a:r>
            <a:r>
              <a:rPr lang="en-US" sz="2800" i="1" dirty="0" smtClean="0"/>
              <a:t>lossy</a:t>
            </a:r>
          </a:p>
          <a:p>
            <a:r>
              <a:rPr lang="en-US" sz="2800" dirty="0" smtClean="0"/>
              <a:t>Lossless compression provides a way to compress data and reconstitute it into its original state; uncompressed data stays exactly the same as the original data</a:t>
            </a:r>
          </a:p>
          <a:p>
            <a:r>
              <a:rPr lang="en-US" sz="2800" dirty="0" smtClean="0"/>
              <a:t>Lossy compression throws away some of the original data during the compression process; uncompressed data is </a:t>
            </a:r>
            <a:r>
              <a:rPr lang="en-US" sz="2800" i="1" dirty="0" smtClean="0"/>
              <a:t>not</a:t>
            </a:r>
            <a:r>
              <a:rPr lang="en-US" sz="2800" dirty="0" smtClean="0"/>
              <a:t> exactly the same as the original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4112039" cy="4614863"/>
          </a:xfrm>
        </p:spPr>
        <p:txBody>
          <a:bodyPr/>
          <a:lstStyle/>
          <a:p>
            <a:r>
              <a:rPr lang="en-US" sz="2400" dirty="0" smtClean="0"/>
              <a:t>Software for compressing data is sometimes referred to as a compression utility or a zip tool</a:t>
            </a:r>
          </a:p>
          <a:p>
            <a:r>
              <a:rPr lang="en-US" sz="2400" dirty="0" smtClean="0"/>
              <a:t>On laptops and desktop computers, the compression utility is accessed from the same screen used to manage files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pic>
        <p:nvPicPr>
          <p:cNvPr id="7" name="Content Placeholder 5" descr="Fig01-0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4894273" y="461365"/>
            <a:ext cx="3812405" cy="5846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9443" y="5835306"/>
            <a:ext cx="2190750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3224143" cy="4614863"/>
          </a:xfrm>
        </p:spPr>
        <p:txBody>
          <a:bodyPr/>
          <a:lstStyle/>
          <a:p>
            <a:r>
              <a:rPr lang="en-US" sz="2800" dirty="0" smtClean="0"/>
              <a:t>The process of reconstituting files is called extracting or unzipping</a:t>
            </a:r>
          </a:p>
          <a:p>
            <a:r>
              <a:rPr lang="en-US" sz="2800" dirty="0" smtClean="0"/>
              <a:t>Compressed files may end with a .zip, .gz, .pkg, or.tar.gz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6" name="Content Placeholder 5" descr="Fig01-09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515976" y="1762539"/>
            <a:ext cx="5628024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23422" y="4813231"/>
            <a:ext cx="29718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Section B: Digital Sound</a:t>
            </a:r>
          </a:p>
        </p:txBody>
      </p:sp>
      <p:sp>
        <p:nvSpPr>
          <p:cNvPr id="53250" name="Rectangle 6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Digital Audio Basics</a:t>
            </a:r>
          </a:p>
          <a:p>
            <a:pPr eaLnBrk="1" hangingPunct="1"/>
            <a:r>
              <a:rPr lang="en-US" dirty="0" smtClean="0"/>
              <a:t>Digital Audio File Formats</a:t>
            </a:r>
          </a:p>
          <a:p>
            <a:pPr eaLnBrk="1" hangingPunct="1"/>
            <a:r>
              <a:rPr lang="en-US" dirty="0" smtClean="0"/>
              <a:t>MIDI</a:t>
            </a:r>
          </a:p>
          <a:p>
            <a:pPr eaLnBrk="1" hangingPunct="1"/>
            <a:r>
              <a:rPr lang="en-US" dirty="0" smtClean="0"/>
              <a:t>Digitized Speech</a:t>
            </a:r>
          </a:p>
        </p:txBody>
      </p:sp>
      <p:sp>
        <p:nvSpPr>
          <p:cNvPr id="5325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5325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DF1CD94-1C44-4626-B538-B7B5446D98A7}" type="slidenum">
              <a:rPr lang="en-US" smtClean="0">
                <a:cs typeface="Arial" charset="0"/>
              </a:rPr>
              <a:pPr/>
              <a:t>27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Digital Audio Basics</a:t>
            </a:r>
          </a:p>
        </p:txBody>
      </p:sp>
      <p:sp>
        <p:nvSpPr>
          <p:cNvPr id="573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Digital audio is music, speech, and other sounds represented in binary format for use in digital devices</a:t>
            </a:r>
          </a:p>
          <a:p>
            <a:pPr eaLnBrk="1" hangingPunct="1"/>
            <a:r>
              <a:rPr lang="en-US" sz="2400" dirty="0" smtClean="0"/>
              <a:t>Most digital devices have a built-in microphone and audio software, so recording external sounds is easy</a:t>
            </a:r>
          </a:p>
          <a:p>
            <a:pPr eaLnBrk="1" hangingPunct="1"/>
            <a:r>
              <a:rPr lang="en-US" sz="2400" dirty="0" smtClean="0"/>
              <a:t>To digitally record sound samples of a sound wave are collected at periodic intervals and stored as numeric data in an audio file</a:t>
            </a:r>
          </a:p>
          <a:p>
            <a:pPr eaLnBrk="1" hangingPunct="1"/>
            <a:r>
              <a:rPr lang="en-US" sz="2400" dirty="0" smtClean="0"/>
              <a:t>Sound waves are sampled many times per second by an analog-to-digital converter</a:t>
            </a:r>
          </a:p>
          <a:p>
            <a:pPr eaLnBrk="1" hangingPunct="1"/>
            <a:r>
              <a:rPr lang="en-US" sz="2400" dirty="0" smtClean="0"/>
              <a:t>A digital-to-analog converter transforms the digital bits into analog sound waves</a:t>
            </a:r>
          </a:p>
        </p:txBody>
      </p:sp>
      <p:sp>
        <p:nvSpPr>
          <p:cNvPr id="5734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5734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E2C8914-B2D3-4AFA-B63A-7476965EBE0B}" type="slidenum">
              <a:rPr lang="en-US" smtClean="0">
                <a:cs typeface="Arial" charset="0"/>
              </a:rPr>
              <a:pPr/>
              <a:t>28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Audio Basics</a:t>
            </a:r>
            <a:endParaRPr lang="en-US" dirty="0"/>
          </a:p>
        </p:txBody>
      </p:sp>
      <p:pic>
        <p:nvPicPr>
          <p:cNvPr id="6" name="Content Placeholder 5" descr="Fig01-10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9411" y="1630017"/>
            <a:ext cx="7063198" cy="4608877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92490" y="1393135"/>
            <a:ext cx="280987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Section A: Digital Basics</a:t>
            </a:r>
          </a:p>
        </p:txBody>
      </p:sp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rtl="0" eaLnBrk="1" fontAlgn="base" hangingPunct="1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Data Representation Basics</a:t>
            </a:r>
            <a:endParaRPr lang="en-US" sz="3200" dirty="0" smtClean="0"/>
          </a:p>
          <a:p>
            <a:pPr rtl="0" eaLnBrk="1" fontAlgn="base" hangingPunct="1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Representing Numbers</a:t>
            </a:r>
            <a:endParaRPr lang="en-US" sz="2400" dirty="0" smtClean="0"/>
          </a:p>
          <a:p>
            <a:pPr rtl="0" eaLnBrk="1" fontAlgn="base" hangingPunct="1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Representing Text</a:t>
            </a:r>
            <a:endParaRPr lang="en-US" sz="2400" dirty="0" smtClean="0"/>
          </a:p>
          <a:p>
            <a:pPr rtl="0" eaLnBrk="1" fontAlgn="base" hangingPunct="1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Bits and Bytes</a:t>
            </a:r>
            <a:endParaRPr lang="en-US" sz="2400" dirty="0" smtClean="0"/>
          </a:p>
          <a:p>
            <a:pPr rtl="0" eaLnBrk="1" fontAlgn="base" hangingPunct="1"/>
            <a:r>
              <a:rPr lang="en-US" sz="3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Compression</a:t>
            </a:r>
            <a:endParaRPr lang="en-US" sz="2400" dirty="0"/>
          </a:p>
        </p:txBody>
      </p:sp>
      <p:sp>
        <p:nvSpPr>
          <p:cNvPr id="2867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2867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28381FA-B84C-4FDF-962C-956311472D27}" type="slidenum">
              <a:rPr lang="en-US" smtClean="0">
                <a:cs typeface="Arial" charset="0"/>
              </a:rPr>
              <a:pPr/>
              <a:t>3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Digital Audio Basics</a:t>
            </a:r>
          </a:p>
        </p:txBody>
      </p:sp>
      <p:sp>
        <p:nvSpPr>
          <p:cNvPr id="59394" name="Rectangle 3"/>
          <p:cNvSpPr>
            <a:spLocks noGrp="1" noChangeArrowheads="1"/>
          </p:cNvSpPr>
          <p:nvPr>
            <p:ph idx="1"/>
          </p:nvPr>
        </p:nvSpPr>
        <p:spPr>
          <a:xfrm>
            <a:off x="393699" y="1511300"/>
            <a:ext cx="3330161" cy="477023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Sampling rate refers to the number of times per second that a sound is measured during the recording process</a:t>
            </a:r>
          </a:p>
          <a:p>
            <a:pPr eaLnBrk="1" hangingPunct="1"/>
            <a:r>
              <a:rPr lang="en-US" sz="2400" dirty="0" smtClean="0"/>
              <a:t>Higher sampling rates increase the quality of a sound recording but require more storage space</a:t>
            </a:r>
          </a:p>
        </p:txBody>
      </p:sp>
      <p:sp>
        <p:nvSpPr>
          <p:cNvPr id="5939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5939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4E056A2-DA16-4C60-8587-BAC85CA44A35}" type="slidenum">
              <a:rPr lang="en-US" smtClean="0">
                <a:cs typeface="Arial" charset="0"/>
              </a:rPr>
              <a:pPr/>
              <a:t>30</a:t>
            </a:fld>
            <a:endParaRPr lang="en-US" dirty="0" smtClean="0">
              <a:cs typeface="Arial" charset="0"/>
            </a:endParaRPr>
          </a:p>
        </p:txBody>
      </p:sp>
      <p:pic>
        <p:nvPicPr>
          <p:cNvPr id="7" name="Picture 6" descr="Fig01-11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92724" y="2425148"/>
            <a:ext cx="5140609" cy="2650434"/>
          </a:xfrm>
          <a:prstGeom prst="rect">
            <a:avLst/>
          </a:prstGeom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22425" y="2021371"/>
            <a:ext cx="4229100" cy="32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Digital Audio File Formats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168413" y="1498048"/>
            <a:ext cx="2415761" cy="4614863"/>
          </a:xfrm>
        </p:spPr>
        <p:txBody>
          <a:bodyPr/>
          <a:lstStyle/>
          <a:p>
            <a:pPr eaLnBrk="1" hangingPunct="1"/>
            <a:r>
              <a:rPr lang="en-US" sz="2000" dirty="0" smtClean="0"/>
              <a:t>A digital file can be identified by its type or its file extension, such as Thriller.mp3 (an audio file)</a:t>
            </a:r>
          </a:p>
          <a:p>
            <a:pPr eaLnBrk="1" hangingPunct="1"/>
            <a:r>
              <a:rPr lang="en-US" sz="2000" dirty="0" smtClean="0"/>
              <a:t>The most popular digital audio formats are: AAC, MP3, Ogg, Vorbis, WAV, and WMA</a:t>
            </a:r>
          </a:p>
        </p:txBody>
      </p:sp>
      <p:sp>
        <p:nvSpPr>
          <p:cNvPr id="614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614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A4696BD-81DE-4506-BF51-3D63CA3CAB0B}" type="slidenum">
              <a:rPr lang="en-US" smtClean="0">
                <a:cs typeface="Arial" charset="0"/>
              </a:rPr>
              <a:pPr/>
              <a:t>31</a:t>
            </a:fld>
            <a:endParaRPr lang="en-US" dirty="0" smtClean="0">
              <a:cs typeface="Arial" charset="0"/>
            </a:endParaRPr>
          </a:p>
        </p:txBody>
      </p:sp>
      <p:pic>
        <p:nvPicPr>
          <p:cNvPr id="6" name="Picture 5" descr="Fig01-12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16696" y="2001080"/>
            <a:ext cx="6215270" cy="3303212"/>
          </a:xfrm>
          <a:prstGeom prst="rect">
            <a:avLst/>
          </a:prstGeom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1845" y="1743489"/>
            <a:ext cx="31242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Digital Audio File Formats</a:t>
            </a:r>
          </a:p>
        </p:txBody>
      </p:sp>
      <p:sp>
        <p:nvSpPr>
          <p:cNvPr id="63490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750300" cy="4796735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To play a digital audio file, you must use some type of audio software, such as:</a:t>
            </a:r>
          </a:p>
          <a:p>
            <a:pPr lvl="1" eaLnBrk="1" hangingPunct="1"/>
            <a:r>
              <a:rPr lang="en-US" sz="2400" b="1" dirty="0" smtClean="0"/>
              <a:t>Audio Software</a:t>
            </a:r>
            <a:r>
              <a:rPr lang="en-US" sz="2400" dirty="0" smtClean="0"/>
              <a:t>: General-purpose software and apps used for recording, playing, and modifying audio files, such as iTunes</a:t>
            </a:r>
          </a:p>
          <a:p>
            <a:pPr lvl="1" eaLnBrk="1" hangingPunct="1"/>
            <a:r>
              <a:rPr lang="en-US" sz="2400" b="1" dirty="0" smtClean="0"/>
              <a:t>Audio Players</a:t>
            </a:r>
            <a:r>
              <a:rPr lang="en-US" sz="2400" dirty="0" smtClean="0"/>
              <a:t>: Small standalone software application or mobile app that offers tools for listening to digital audio and managing playlists, typically included with your computer’s OS (operating system)</a:t>
            </a:r>
          </a:p>
          <a:p>
            <a:pPr lvl="1" eaLnBrk="1" hangingPunct="1"/>
            <a:r>
              <a:rPr lang="en-US" sz="2400" b="1" dirty="0" smtClean="0"/>
              <a:t>Audio Plugins</a:t>
            </a:r>
            <a:r>
              <a:rPr lang="en-US" sz="2400" dirty="0" smtClean="0"/>
              <a:t>: Software that works in conjunction with your computer’s browser to manage and play audio from a Web page</a:t>
            </a:r>
          </a:p>
        </p:txBody>
      </p:sp>
      <p:sp>
        <p:nvSpPr>
          <p:cNvPr id="6349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6349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749A2CF-28A5-46A2-A007-1C1CB2D45233}" type="slidenum">
              <a:rPr lang="en-US" smtClean="0">
                <a:cs typeface="Arial" charset="0"/>
              </a:rPr>
              <a:pPr/>
              <a:t>32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Digital Audio File Formats</a:t>
            </a:r>
          </a:p>
        </p:txBody>
      </p:sp>
      <p:pic>
        <p:nvPicPr>
          <p:cNvPr id="6" name="Content Placeholder 5" descr="Fig01-13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648392" y="1802848"/>
            <a:ext cx="6108197" cy="4478683"/>
          </a:xfrm>
        </p:spPr>
      </p:pic>
      <p:sp>
        <p:nvSpPr>
          <p:cNvPr id="655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6554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989EF8C-6542-4B16-9313-E3C3A0E7993F}" type="slidenum">
              <a:rPr lang="en-US" smtClean="0">
                <a:cs typeface="Arial" charset="0"/>
              </a:rPr>
              <a:pPr/>
              <a:t>33</a:t>
            </a:fld>
            <a:endParaRPr lang="en-US" dirty="0" smtClean="0">
              <a:cs typeface="Arial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6681" y="1296228"/>
            <a:ext cx="3724275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Digital Audio File Formats</a:t>
            </a:r>
          </a:p>
        </p:txBody>
      </p:sp>
      <p:sp>
        <p:nvSpPr>
          <p:cNvPr id="67586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2972352" cy="4614863"/>
          </a:xfrm>
        </p:spPr>
        <p:txBody>
          <a:bodyPr/>
          <a:lstStyle/>
          <a:p>
            <a:pPr eaLnBrk="1" hangingPunct="1"/>
            <a:r>
              <a:rPr lang="en-US" sz="2000" i="1" dirty="0" smtClean="0"/>
              <a:t>Ripping</a:t>
            </a:r>
            <a:r>
              <a:rPr lang="en-US" sz="2000" dirty="0" smtClean="0"/>
              <a:t> is a slang term that refers to the process of importing tracks from a CD or DVD to your computer’s hard disk</a:t>
            </a:r>
          </a:p>
          <a:p>
            <a:pPr eaLnBrk="1" hangingPunct="1"/>
            <a:r>
              <a:rPr lang="en-US" sz="2000" dirty="0" smtClean="0"/>
              <a:t>The technical term for ripping music tracks is digital audio extraction</a:t>
            </a:r>
          </a:p>
        </p:txBody>
      </p:sp>
      <p:sp>
        <p:nvSpPr>
          <p:cNvPr id="675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675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5BD2FE6-7E4F-4496-AE95-1291F29A067F}" type="slidenum">
              <a:rPr lang="en-US" smtClean="0">
                <a:cs typeface="Arial" charset="0"/>
              </a:rPr>
              <a:pPr/>
              <a:t>34</a:t>
            </a:fld>
            <a:endParaRPr lang="en-US" dirty="0" smtClean="0">
              <a:cs typeface="Arial" charset="0"/>
            </a:endParaRPr>
          </a:p>
        </p:txBody>
      </p:sp>
      <p:pic>
        <p:nvPicPr>
          <p:cNvPr id="9" name="Picture 8" descr="Fig01-14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09870" y="1702905"/>
            <a:ext cx="5434130" cy="3969025"/>
          </a:xfrm>
          <a:prstGeom prst="rect">
            <a:avLst/>
          </a:prstGeom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10608" y="1425437"/>
            <a:ext cx="3578087" cy="172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MIDI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8538265" cy="4849743"/>
          </a:xfrm>
        </p:spPr>
        <p:txBody>
          <a:bodyPr/>
          <a:lstStyle/>
          <a:p>
            <a:r>
              <a:rPr lang="en-US" sz="2400" dirty="0" smtClean="0"/>
              <a:t>MIDI (Musical Instrument Digital Interface) specifies a standard way to store music data for synthesizers, electronic MIDI instruments, and computers</a:t>
            </a:r>
          </a:p>
          <a:p>
            <a:r>
              <a:rPr lang="en-US" sz="2400" dirty="0" smtClean="0"/>
              <a:t>MIDI messages are instructions that specify the pitch of a note, the point at which the note begins, the volume of the note, etc.</a:t>
            </a:r>
          </a:p>
          <a:p>
            <a:r>
              <a:rPr lang="en-US" sz="2400" dirty="0" smtClean="0"/>
              <a:t>An MIDI message may look like this:</a:t>
            </a:r>
          </a:p>
          <a:p>
            <a:endParaRPr lang="en-US" sz="2400" dirty="0" smtClean="0"/>
          </a:p>
          <a:p>
            <a:endParaRPr lang="en-US" sz="2400" dirty="0" smtClean="0"/>
          </a:p>
          <a:p>
            <a:pPr>
              <a:buNone/>
            </a:pPr>
            <a:endParaRPr lang="en-US" sz="2400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6521" y="4418591"/>
            <a:ext cx="5984547" cy="1853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045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MIDI</a:t>
            </a:r>
          </a:p>
        </p:txBody>
      </p:sp>
      <p:sp>
        <p:nvSpPr>
          <p:cNvPr id="71682" name="Rectangle 3"/>
          <p:cNvSpPr>
            <a:spLocks noGrp="1" noChangeArrowheads="1"/>
          </p:cNvSpPr>
          <p:nvPr>
            <p:ph idx="1"/>
          </p:nvPr>
        </p:nvSpPr>
        <p:spPr>
          <a:xfrm>
            <a:off x="393699" y="1511300"/>
            <a:ext cx="3277153" cy="46148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Music composition software with MIDI support makes it easy to place notes on a screen-based music staff then play back the composition on a MIDI keyboard or through the speakers of a digital device</a:t>
            </a:r>
          </a:p>
        </p:txBody>
      </p:sp>
      <p:sp>
        <p:nvSpPr>
          <p:cNvPr id="716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0352FB-B3BF-46DD-90FB-A2BB28DD09CA}" type="slidenum">
              <a:rPr lang="en-US" smtClean="0">
                <a:cs typeface="Arial" charset="0"/>
              </a:rPr>
              <a:pPr/>
              <a:t>36</a:t>
            </a:fld>
            <a:endParaRPr lang="en-US" dirty="0" smtClean="0">
              <a:cs typeface="Arial" charset="0"/>
            </a:endParaRPr>
          </a:p>
        </p:txBody>
      </p:sp>
      <p:pic>
        <p:nvPicPr>
          <p:cNvPr id="7" name="Picture 6" descr="Fig01-1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29879" y="1917857"/>
            <a:ext cx="5062330" cy="3716255"/>
          </a:xfrm>
          <a:prstGeom prst="rect">
            <a:avLst/>
          </a:prstGeom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96138" y="1500660"/>
            <a:ext cx="3313045" cy="30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Digitized Speech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3600" dirty="0" smtClean="0"/>
              <a:t>Speech synthesis is the process by which machines produce sound that resembles spoken words</a:t>
            </a:r>
          </a:p>
          <a:p>
            <a:pPr eaLnBrk="1" hangingPunct="1"/>
            <a:r>
              <a:rPr lang="en-US" sz="3600" dirty="0" smtClean="0"/>
              <a:t>Speech recognition (or voice recognition) refers to the ability of a machine to understand spoken words</a:t>
            </a:r>
          </a:p>
        </p:txBody>
      </p:sp>
      <p:sp>
        <p:nvSpPr>
          <p:cNvPr id="6963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6963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F476C97-8325-40CD-AF7C-DFC176DFD42C}" type="slidenum">
              <a:rPr lang="en-US" smtClean="0">
                <a:cs typeface="Arial" charset="0"/>
              </a:rPr>
              <a:pPr/>
              <a:t>37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Digitized Speech</a:t>
            </a:r>
          </a:p>
        </p:txBody>
      </p:sp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Speech recognition software analyzes the sounds of your voice and converts each word into groups of phonemes (basic sound units)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The software then compares the groups to the words in a digital dictionary to find a match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When a match is found, the software can display the word on the screen or use it to carry out a command</a:t>
            </a:r>
          </a:p>
        </p:txBody>
      </p:sp>
      <p:sp>
        <p:nvSpPr>
          <p:cNvPr id="7373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7373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BC2869B-2C7B-4A00-9DE6-C24A63C0CA12}" type="slidenum">
              <a:rPr lang="en-US" smtClean="0">
                <a:cs typeface="Arial" charset="0"/>
              </a:rPr>
              <a:pPr/>
              <a:t>38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Digitized Speech</a:t>
            </a:r>
            <a:endParaRPr lang="en-US" dirty="0"/>
          </a:p>
        </p:txBody>
      </p:sp>
      <p:pic>
        <p:nvPicPr>
          <p:cNvPr id="6" name="Content Placeholder 5" descr="Fig01-17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43000" y="1304063"/>
            <a:ext cx="5495052" cy="4996072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39</a:t>
            </a:fld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688454"/>
            <a:ext cx="22574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</a:t>
            </a:r>
            <a:r>
              <a:rPr lang="en-US" baseline="0" dirty="0" smtClean="0"/>
              <a:t> Representation Basics</a:t>
            </a:r>
            <a:endParaRPr lang="en-US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Data refers to the symbols that represent people, events,</a:t>
            </a:r>
            <a:r>
              <a:rPr lang="en-US" sz="2800" baseline="0" dirty="0" smtClean="0"/>
              <a:t> things, and ideas. Data can be a name, a number, the colors in a photograph, or the notes in a musical composition</a:t>
            </a:r>
            <a:endParaRPr lang="en-US" sz="2800" dirty="0" smtClean="0"/>
          </a:p>
          <a:p>
            <a:pPr eaLnBrk="1" hangingPunct="1"/>
            <a:r>
              <a:rPr lang="en-US" sz="2800" dirty="0" smtClean="0"/>
              <a:t>Data Representation refers to the form in which data is stored, processed, and transmitted </a:t>
            </a:r>
          </a:p>
          <a:p>
            <a:pPr eaLnBrk="1" hangingPunct="1"/>
            <a:r>
              <a:rPr lang="en-US" sz="2800" dirty="0" smtClean="0"/>
              <a:t>Devices such as smartphones, iPods, and computers store data in digital formats that can be handled by electronic</a:t>
            </a:r>
            <a:r>
              <a:rPr lang="en-US" sz="2800" baseline="0" dirty="0" smtClean="0"/>
              <a:t> circuitry</a:t>
            </a:r>
          </a:p>
        </p:txBody>
      </p:sp>
      <p:sp>
        <p:nvSpPr>
          <p:cNvPr id="327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327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56486B7-77F2-4049-BF26-ECB12A7227CD}" type="slidenum">
              <a:rPr lang="en-US" smtClean="0">
                <a:cs typeface="Arial" charset="0"/>
              </a:rPr>
              <a:pPr/>
              <a:t>4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Section C: Bitmap Graphics</a:t>
            </a:r>
          </a:p>
        </p:txBody>
      </p:sp>
      <p:sp>
        <p:nvSpPr>
          <p:cNvPr id="819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Bitmap Basics</a:t>
            </a:r>
          </a:p>
          <a:p>
            <a:pPr eaLnBrk="1" hangingPunct="1"/>
            <a:r>
              <a:rPr lang="en-US" dirty="0" smtClean="0"/>
              <a:t>Bitmap Data</a:t>
            </a:r>
            <a:r>
              <a:rPr lang="en-US" baseline="0" dirty="0" smtClean="0"/>
              <a:t> Representation</a:t>
            </a:r>
          </a:p>
          <a:p>
            <a:pPr eaLnBrk="1" hangingPunct="1"/>
            <a:r>
              <a:rPr lang="en-US" baseline="0" dirty="0" smtClean="0"/>
              <a:t>Bitmap Resolution</a:t>
            </a:r>
          </a:p>
          <a:p>
            <a:pPr eaLnBrk="1" hangingPunct="1"/>
            <a:r>
              <a:rPr lang="en-US" baseline="0" dirty="0" smtClean="0"/>
              <a:t>Image Compression</a:t>
            </a:r>
          </a:p>
          <a:p>
            <a:pPr eaLnBrk="1" hangingPunct="1"/>
            <a:r>
              <a:rPr lang="en-US" baseline="0" dirty="0" smtClean="0"/>
              <a:t>Modifying Bitmap Images</a:t>
            </a:r>
            <a:endParaRPr lang="en-US" dirty="0" smtClean="0"/>
          </a:p>
        </p:txBody>
      </p:sp>
      <p:sp>
        <p:nvSpPr>
          <p:cNvPr id="819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819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70E2269-FFE7-45D0-93A6-FEC64354488E}" type="slidenum">
              <a:rPr lang="en-US" smtClean="0">
                <a:cs typeface="Arial" charset="0"/>
              </a:rPr>
              <a:pPr/>
              <a:t>40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Bitmap Basics</a:t>
            </a:r>
          </a:p>
        </p:txBody>
      </p:sp>
      <p:sp>
        <p:nvSpPr>
          <p:cNvPr id="860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As digital devices gained the ability to display images, two types of computer graphics evolved: bitmap &amp; vector</a:t>
            </a:r>
          </a:p>
          <a:p>
            <a:pPr eaLnBrk="1" hangingPunct="1"/>
            <a:r>
              <a:rPr lang="en-US" sz="2800" dirty="0" smtClean="0"/>
              <a:t>A bitmap graphic is composed of a grid of tiny rectangular cells</a:t>
            </a:r>
          </a:p>
          <a:p>
            <a:pPr eaLnBrk="1" hangingPunct="1"/>
            <a:r>
              <a:rPr lang="en-US" sz="2800" dirty="0" smtClean="0"/>
              <a:t>Each cell is a picture element, commonly called a pixel</a:t>
            </a:r>
          </a:p>
          <a:p>
            <a:pPr eaLnBrk="1" hangingPunct="1"/>
            <a:r>
              <a:rPr lang="en-US" sz="2800" dirty="0" smtClean="0"/>
              <a:t>Each pixel is assigned a color, which is stored as a binary number</a:t>
            </a:r>
          </a:p>
        </p:txBody>
      </p:sp>
      <p:sp>
        <p:nvSpPr>
          <p:cNvPr id="860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860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3C6F8B5-861F-4CF8-801C-353DD9B4ABAF}" type="slidenum">
              <a:rPr lang="en-US" smtClean="0">
                <a:cs typeface="Arial" charset="0"/>
              </a:rPr>
              <a:pPr/>
              <a:t>41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Bitmap Basics</a:t>
            </a:r>
          </a:p>
        </p:txBody>
      </p:sp>
      <p:sp>
        <p:nvSpPr>
          <p:cNvPr id="8806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8806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37CA189-3B5D-4E85-B1B9-05DC6BD64347}" type="slidenum">
              <a:rPr lang="en-US" smtClean="0">
                <a:cs typeface="Arial" charset="0"/>
              </a:rPr>
              <a:pPr/>
              <a:t>42</a:t>
            </a:fld>
            <a:endParaRPr lang="en-US" dirty="0" smtClean="0">
              <a:cs typeface="Arial" charset="0"/>
            </a:endParaRP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2035" y="6108217"/>
            <a:ext cx="3371850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Content Placeholder 9" descr="Fig01-18.bmp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119221" y="1511300"/>
            <a:ext cx="5299257" cy="46148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Bitmap Basics</a:t>
            </a:r>
          </a:p>
        </p:txBody>
      </p:sp>
      <p:sp>
        <p:nvSpPr>
          <p:cNvPr id="901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90116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1252C63-F7E0-4212-9356-A65BD7DA2363}" type="slidenum">
              <a:rPr lang="en-US" smtClean="0">
                <a:cs typeface="Arial" charset="0"/>
              </a:rPr>
              <a:pPr/>
              <a:t>43</a:t>
            </a:fld>
            <a:endParaRPr lang="en-US" dirty="0" smtClean="0"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can create a bitmap graphic from scratch using the tools provided by graphics software – specifically a category of graphics software referred to as paint software</a:t>
            </a:r>
          </a:p>
          <a:p>
            <a:r>
              <a:rPr lang="en-US" dirty="0" smtClean="0"/>
              <a:t>Examples of paint software are, Adobe photoshop, iPhoto, and Microsoft Paint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 Basics</a:t>
            </a:r>
          </a:p>
        </p:txBody>
      </p:sp>
      <p:sp>
        <p:nvSpPr>
          <p:cNvPr id="9216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15155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A9A7250-CD34-401B-92DD-12FE347F396F}" type="slidenum">
              <a:rPr lang="en-US" smtClean="0"/>
              <a:pPr>
                <a:defRPr/>
              </a:pPr>
              <a:t>44</a:t>
            </a:fld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251791" y="1511300"/>
            <a:ext cx="8892209" cy="4862996"/>
          </a:xfrm>
        </p:spPr>
        <p:txBody>
          <a:bodyPr/>
          <a:lstStyle/>
          <a:p>
            <a:r>
              <a:rPr lang="en-US" sz="2400" dirty="0" smtClean="0"/>
              <a:t>You can use a scanner to convert a printed image into a bitmap graphic</a:t>
            </a:r>
          </a:p>
          <a:p>
            <a:r>
              <a:rPr lang="en-US" sz="2400" dirty="0" smtClean="0"/>
              <a:t>A scanner divides an image into a fine grid of cells and assigns a digital value for the color of each cell</a:t>
            </a:r>
          </a:p>
          <a:p>
            <a:r>
              <a:rPr lang="en-US" sz="2400" dirty="0" smtClean="0"/>
              <a:t>As a scan progresses the values are transferred to a digital device and stored as a bitmap graphics file</a:t>
            </a:r>
            <a:endParaRPr lang="en-US" sz="2400" dirty="0"/>
          </a:p>
        </p:txBody>
      </p:sp>
      <p:pic>
        <p:nvPicPr>
          <p:cNvPr id="7" name="Picture 6" descr="Fig01-19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52587" y="3963726"/>
            <a:ext cx="5598717" cy="2379454"/>
          </a:xfrm>
          <a:prstGeom prst="rect">
            <a:avLst/>
          </a:prstGeom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29898" y="5926415"/>
            <a:ext cx="201930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Bitmap Basics</a:t>
            </a:r>
          </a:p>
        </p:txBody>
      </p:sp>
      <p:sp>
        <p:nvSpPr>
          <p:cNvPr id="942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In a digital camera, the lens focuses light from the image onto a small image sensor called a CCD (charge-coupled device)</a:t>
            </a:r>
          </a:p>
          <a:p>
            <a:pPr eaLnBrk="1" hangingPunct="1"/>
            <a:r>
              <a:rPr lang="en-US" sz="2800" dirty="0" smtClean="0"/>
              <a:t>A CCD contains a grid of tiny light sensitive diodes called photosites</a:t>
            </a:r>
          </a:p>
          <a:p>
            <a:pPr eaLnBrk="1" hangingPunct="1"/>
            <a:r>
              <a:rPr lang="en-US" sz="2800" dirty="0" smtClean="0"/>
              <a:t>Photosites correspond to pixels; the more pixels used to capture an image, the higher its resolution</a:t>
            </a:r>
          </a:p>
          <a:p>
            <a:pPr eaLnBrk="1" hangingPunct="1"/>
            <a:r>
              <a:rPr lang="en-US" sz="2800" dirty="0" smtClean="0"/>
              <a:t>Cameras, scanners, and graphics software offer a choice of bitmap formats, such as BMP, RAW, TIFF, JPEG, GIF, and PNG</a:t>
            </a:r>
          </a:p>
        </p:txBody>
      </p:sp>
      <p:sp>
        <p:nvSpPr>
          <p:cNvPr id="9421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9421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B1AA7495-22F1-4787-B0B0-95CB2F690133}" type="slidenum">
              <a:rPr lang="en-US" smtClean="0">
                <a:cs typeface="Arial" charset="0"/>
              </a:rPr>
              <a:pPr/>
              <a:t>45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 Data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Color and resolution are key elements in bitmap data representation</a:t>
            </a:r>
          </a:p>
          <a:p>
            <a:r>
              <a:rPr lang="en-US" sz="2400" dirty="0" smtClean="0"/>
              <a:t>Today’s color display devices represent color using the RGB color model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  <p:pic>
        <p:nvPicPr>
          <p:cNvPr id="6" name="Picture 5" descr="Fig01-22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5878" y="3959525"/>
            <a:ext cx="3746384" cy="2372816"/>
          </a:xfrm>
          <a:prstGeom prst="rect">
            <a:avLst/>
          </a:prstGeom>
        </p:spPr>
      </p:pic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02688" y="4584839"/>
            <a:ext cx="1743075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7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84167" y="3299792"/>
            <a:ext cx="7098784" cy="555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 Data Representation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values can be specified in decimal (base 10), hexadecimal (base 16), or binary (base 2)</a:t>
            </a:r>
          </a:p>
          <a:p>
            <a:r>
              <a:rPr lang="en-US" dirty="0" smtClean="0"/>
              <a:t>With eight bits used to represent each color value, one pixel requires 24 bits</a:t>
            </a:r>
          </a:p>
          <a:p>
            <a:r>
              <a:rPr lang="en-US" dirty="0" smtClean="0"/>
              <a:t>The number of colors available in a graphic is referred to as color depth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47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dimensions of the grid that forms a bitmap graphic are referred to as image resolution</a:t>
            </a:r>
          </a:p>
          <a:p>
            <a:r>
              <a:rPr lang="en-US" dirty="0" smtClean="0"/>
              <a:t>High-resolution graphics contain more data than low-resolution graphics; more data makes it possible to display and print high-quality images that are sharper and clearer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48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Bitmap Resolution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3846996" cy="3259483"/>
          </a:xfrm>
        </p:spPr>
        <p:txBody>
          <a:bodyPr/>
          <a:lstStyle/>
          <a:p>
            <a:r>
              <a:rPr lang="en-US" sz="2400" dirty="0" smtClean="0"/>
              <a:t>Graphics software, such as Adobe Photoshop, can help you gauge how large an image can be printed before the quality begins deteriorate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49</a:t>
            </a:fld>
            <a:endParaRPr lang="en-US" dirty="0"/>
          </a:p>
        </p:txBody>
      </p:sp>
      <p:pic>
        <p:nvPicPr>
          <p:cNvPr id="6" name="Picture 5" descr="Fig01-24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82957" y="3476731"/>
            <a:ext cx="6149009" cy="2810882"/>
          </a:xfrm>
          <a:prstGeom prst="rect">
            <a:avLst/>
          </a:prstGeom>
        </p:spPr>
      </p:pic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72527" y="2919827"/>
            <a:ext cx="1724025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</a:t>
            </a:r>
            <a:r>
              <a:rPr lang="en-US" baseline="0" dirty="0" smtClean="0"/>
              <a:t> Representation Basics</a:t>
            </a:r>
            <a:endParaRPr lang="en-US" dirty="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Digitization is the process of converting text, numbers, sound, photos, and video into data that can be processed by digital devices</a:t>
            </a:r>
          </a:p>
          <a:p>
            <a:pPr eaLnBrk="1" hangingPunct="1"/>
            <a:r>
              <a:rPr lang="en-US" sz="2800" dirty="0" smtClean="0"/>
              <a:t>The digital revolution has evolved through four phases, beginning with big, expensive, standalone computers, and progressing to today’s digital world in which small, inexpensive digital devices are everywhere</a:t>
            </a:r>
          </a:p>
        </p:txBody>
      </p:sp>
      <p:sp>
        <p:nvSpPr>
          <p:cNvPr id="3481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3482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F6F4E4F-8DF2-4B0C-BF3E-A422FD83E39D}" type="slidenum">
              <a:rPr lang="en-US" smtClean="0">
                <a:cs typeface="Arial" charset="0"/>
              </a:rPr>
              <a:pPr/>
              <a:t>5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Image compression refers to any technique that recodes the data in an image file so that it contains fewer bits</a:t>
            </a:r>
          </a:p>
          <a:p>
            <a:r>
              <a:rPr lang="en-US" dirty="0" smtClean="0"/>
              <a:t>Run-length encoding (RLE) is a type of lossless compression that replaces a series of similarly colored pixels with a binary code that indicates the number of pixels and their colors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50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Lossy compression techniques discard some data from an image to shrink its file size</a:t>
            </a:r>
          </a:p>
          <a:p>
            <a:r>
              <a:rPr lang="en-US" sz="2400" dirty="0" smtClean="0"/>
              <a:t>For many images, lossy compression results in only a minor reduction in the sharpness of the images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51</a:t>
            </a:fld>
            <a:endParaRPr lang="en-US" dirty="0"/>
          </a:p>
        </p:txBody>
      </p:sp>
      <p:pic>
        <p:nvPicPr>
          <p:cNvPr id="6" name="Picture 5" descr="Fig01-27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6922" y="3606329"/>
            <a:ext cx="7381461" cy="2389188"/>
          </a:xfrm>
          <a:prstGeom prst="rect">
            <a:avLst/>
          </a:prstGeom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761" y="3180108"/>
            <a:ext cx="2971800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Bitmap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Photoshop software and a host of local and online apps make it easy to modify digital images</a:t>
            </a:r>
          </a:p>
          <a:p>
            <a:r>
              <a:rPr lang="en-US" dirty="0" smtClean="0"/>
              <a:t>Photoediting software includes sophisticated tools based on graphics algorithms that produce amazing transformations of digital images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52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Modifying Bitmap Images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700" y="1511300"/>
            <a:ext cx="8750300" cy="4862996"/>
          </a:xfrm>
        </p:spPr>
        <p:txBody>
          <a:bodyPr/>
          <a:lstStyle/>
          <a:p>
            <a:r>
              <a:rPr lang="en-US" sz="2400" dirty="0" smtClean="0"/>
              <a:t>Characteristics of bitmap that can be modified:</a:t>
            </a:r>
          </a:p>
          <a:p>
            <a:pPr lvl="1"/>
            <a:r>
              <a:rPr lang="en-US" sz="2000" b="1" dirty="0" smtClean="0"/>
              <a:t>Noise reduction </a:t>
            </a:r>
            <a:r>
              <a:rPr lang="en-US" sz="2000" dirty="0" smtClean="0"/>
              <a:t>– “noise” refers to spots, dust, and scratches left on old photos after they are scanned</a:t>
            </a:r>
          </a:p>
          <a:p>
            <a:pPr lvl="1"/>
            <a:r>
              <a:rPr lang="en-US" sz="2000" b="1" dirty="0" smtClean="0"/>
              <a:t>Image enhancement </a:t>
            </a:r>
            <a:r>
              <a:rPr lang="en-US" sz="2000" dirty="0" smtClean="0"/>
              <a:t>– improves brightness, color saturation, and focus</a:t>
            </a:r>
          </a:p>
          <a:p>
            <a:pPr lvl="1"/>
            <a:r>
              <a:rPr lang="en-US" sz="2000" b="1" dirty="0" smtClean="0"/>
              <a:t>Selective color change </a:t>
            </a:r>
            <a:r>
              <a:rPr lang="en-US" sz="2000" dirty="0" smtClean="0"/>
              <a:t>– algorithms are used to colorize black and white photos</a:t>
            </a:r>
          </a:p>
          <a:p>
            <a:pPr lvl="1"/>
            <a:r>
              <a:rPr lang="en-US" sz="2000" b="1" dirty="0" smtClean="0"/>
              <a:t>Correcting image distortion </a:t>
            </a:r>
            <a:r>
              <a:rPr lang="en-US" sz="2000" dirty="0" smtClean="0"/>
              <a:t>– reconstructing perspective with photoediting</a:t>
            </a:r>
          </a:p>
          <a:p>
            <a:pPr lvl="1"/>
            <a:r>
              <a:rPr lang="en-US" sz="2000" b="1" dirty="0" smtClean="0"/>
              <a:t>Cloning</a:t>
            </a:r>
            <a:r>
              <a:rPr lang="en-US" sz="2000" dirty="0" smtClean="0"/>
              <a:t> – employs algorithms pulling pixels from one area and moving them to another</a:t>
            </a:r>
          </a:p>
          <a:p>
            <a:pPr lvl="1"/>
            <a:r>
              <a:rPr lang="en-US" sz="2000" b="1" dirty="0" smtClean="0"/>
              <a:t>Inpainting</a:t>
            </a:r>
            <a:r>
              <a:rPr lang="en-US" sz="2000" dirty="0" smtClean="0"/>
              <a:t> – reconstructing lost or unwanted areas in a photo</a:t>
            </a:r>
          </a:p>
          <a:p>
            <a:pPr lvl="1"/>
            <a:r>
              <a:rPr lang="en-US" sz="2000" b="1" dirty="0" smtClean="0"/>
              <a:t>Digital compositing </a:t>
            </a:r>
            <a:r>
              <a:rPr lang="en-US" sz="2000" dirty="0" smtClean="0"/>
              <a:t>– assembling more than one image into one by using clipping paths and alpha bending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53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Section D: Vector</a:t>
            </a:r>
            <a:r>
              <a:rPr lang="en-US" baseline="0" dirty="0" smtClean="0"/>
              <a:t> Graphics</a:t>
            </a:r>
            <a:endParaRPr lang="en-US" dirty="0" smtClean="0"/>
          </a:p>
        </p:txBody>
      </p:sp>
      <p:sp>
        <p:nvSpPr>
          <p:cNvPr id="9830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Vector Graphics</a:t>
            </a:r>
            <a:r>
              <a:rPr lang="en-US" baseline="0" dirty="0" smtClean="0"/>
              <a:t> Basics</a:t>
            </a:r>
          </a:p>
          <a:p>
            <a:pPr eaLnBrk="1" hangingPunct="1"/>
            <a:r>
              <a:rPr lang="en-US" baseline="0" dirty="0" smtClean="0"/>
              <a:t>Vector Tools</a:t>
            </a:r>
          </a:p>
          <a:p>
            <a:pPr eaLnBrk="1" hangingPunct="1"/>
            <a:r>
              <a:rPr lang="en-US" baseline="0" dirty="0" smtClean="0"/>
              <a:t>3-D Graphics</a:t>
            </a:r>
            <a:endParaRPr lang="en-US" dirty="0" smtClean="0"/>
          </a:p>
        </p:txBody>
      </p:sp>
      <p:sp>
        <p:nvSpPr>
          <p:cNvPr id="9830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9830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C924F67-589C-417D-A70B-DF5AD85C6443}" type="slidenum">
              <a:rPr lang="en-US" smtClean="0">
                <a:cs typeface="Arial" charset="0"/>
              </a:rPr>
              <a:pPr/>
              <a:t>54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Vector Graphics Basics</a:t>
            </a:r>
          </a:p>
        </p:txBody>
      </p:sp>
      <p:sp>
        <p:nvSpPr>
          <p:cNvPr id="102402" name="Rectangle 3"/>
          <p:cNvSpPr>
            <a:spLocks noGrp="1" noChangeArrowheads="1"/>
          </p:cNvSpPr>
          <p:nvPr>
            <p:ph idx="1"/>
          </p:nvPr>
        </p:nvSpPr>
        <p:spPr>
          <a:xfrm>
            <a:off x="393699" y="1511300"/>
            <a:ext cx="3197640" cy="46148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first graphics that appeared on computer screens were not photos, but simple shapes consisting of lines and curves, each referred to as a vector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10240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10240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5248BD1-6840-46D4-A93B-2AFF54AC34BF}" type="slidenum">
              <a:rPr lang="en-US" smtClean="0">
                <a:cs typeface="Arial" charset="0"/>
              </a:rPr>
              <a:pPr/>
              <a:t>55</a:t>
            </a:fld>
            <a:endParaRPr lang="en-US" dirty="0" smtClean="0">
              <a:cs typeface="Arial" charset="0"/>
            </a:endParaRPr>
          </a:p>
        </p:txBody>
      </p:sp>
      <p:pic>
        <p:nvPicPr>
          <p:cNvPr id="6" name="Picture 5" descr="Fig01-33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869635" y="1884234"/>
            <a:ext cx="5009322" cy="3950651"/>
          </a:xfrm>
          <a:prstGeom prst="rect">
            <a:avLst/>
          </a:prstGeom>
        </p:spPr>
      </p:pic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1158" y="1638507"/>
            <a:ext cx="2838450" cy="16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Vector Graphics Basics</a:t>
            </a:r>
          </a:p>
        </p:txBody>
      </p:sp>
      <p:sp>
        <p:nvSpPr>
          <p:cNvPr id="106498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8525013" cy="3299239"/>
          </a:xfrm>
        </p:spPr>
        <p:txBody>
          <a:bodyPr/>
          <a:lstStyle/>
          <a:p>
            <a:pPr eaLnBrk="1" hangingPunct="1"/>
            <a:r>
              <a:rPr lang="en-US" dirty="0" smtClean="0"/>
              <a:t>A vector graphic consists of a set of instructions for creating a picture</a:t>
            </a:r>
          </a:p>
          <a:p>
            <a:pPr eaLnBrk="1" hangingPunct="1"/>
            <a:r>
              <a:rPr lang="en-US" dirty="0" smtClean="0"/>
              <a:t>Vector graphics include standard shapes such as circles and rectangles</a:t>
            </a:r>
          </a:p>
        </p:txBody>
      </p:sp>
      <p:sp>
        <p:nvSpPr>
          <p:cNvPr id="10649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106500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FA07F76D-A7AB-408B-ACCA-93E44BF7ADD9}" type="slidenum">
              <a:rPr lang="en-US" smtClean="0">
                <a:cs typeface="Arial" charset="0"/>
              </a:rPr>
              <a:pPr/>
              <a:t>56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Vector Graphics Basics</a:t>
            </a:r>
          </a:p>
        </p:txBody>
      </p:sp>
      <p:sp>
        <p:nvSpPr>
          <p:cNvPr id="11059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11059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EF5C230-AE5C-448E-AEC0-685FCA536898}" type="slidenum">
              <a:rPr lang="en-US" smtClean="0">
                <a:cs typeface="Arial" charset="0"/>
              </a:rPr>
              <a:pPr/>
              <a:t>57</a:t>
            </a:fld>
            <a:endParaRPr lang="en-US" dirty="0" smtClean="0"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3700" y="1511300"/>
            <a:ext cx="8326230" cy="4614863"/>
          </a:xfrm>
        </p:spPr>
        <p:txBody>
          <a:bodyPr/>
          <a:lstStyle/>
          <a:p>
            <a:r>
              <a:rPr lang="en-US" dirty="0" smtClean="0"/>
              <a:t>Vector Graphics vs. Bitmap Graphics</a:t>
            </a:r>
          </a:p>
          <a:p>
            <a:pPr lvl="1"/>
            <a:r>
              <a:rPr lang="en-US" sz="3200" dirty="0" smtClean="0"/>
              <a:t>Resize better than bitmaps</a:t>
            </a:r>
          </a:p>
          <a:p>
            <a:pPr lvl="1"/>
            <a:r>
              <a:rPr lang="en-US" sz="3200" dirty="0" smtClean="0"/>
              <a:t>Require less storage space</a:t>
            </a:r>
          </a:p>
          <a:p>
            <a:pPr lvl="1"/>
            <a:r>
              <a:rPr lang="en-US" sz="3200" dirty="0" smtClean="0"/>
              <a:t>Not as realistic as bitmap images</a:t>
            </a:r>
          </a:p>
          <a:p>
            <a:pPr lvl="1"/>
            <a:r>
              <a:rPr lang="en-US" sz="3200" dirty="0" smtClean="0"/>
              <a:t>Editing an object is easier than in bitmap</a:t>
            </a:r>
          </a:p>
          <a:p>
            <a:pPr lvl="1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Vector Graphics Basics</a:t>
            </a:r>
          </a:p>
        </p:txBody>
      </p:sp>
      <p:sp>
        <p:nvSpPr>
          <p:cNvPr id="112642" name="Rectangle 3"/>
          <p:cNvSpPr>
            <a:spLocks noGrp="1" noChangeArrowheads="1"/>
          </p:cNvSpPr>
          <p:nvPr>
            <p:ph idx="1"/>
          </p:nvPr>
        </p:nvSpPr>
        <p:spPr>
          <a:xfrm>
            <a:off x="393700" y="1511300"/>
            <a:ext cx="3184387" cy="46148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Vector graphics are used for line art, logos, simple illustrations, infographic elements, and diagrams</a:t>
            </a:r>
          </a:p>
        </p:txBody>
      </p:sp>
      <p:sp>
        <p:nvSpPr>
          <p:cNvPr id="11264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11264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40442D-2BE1-4D35-86B3-8A4F786CFB66}" type="slidenum">
              <a:rPr lang="en-US" smtClean="0">
                <a:cs typeface="Arial" charset="0"/>
              </a:rPr>
              <a:pPr/>
              <a:t>58</a:t>
            </a:fld>
            <a:endParaRPr lang="en-US" dirty="0" smtClean="0">
              <a:cs typeface="Arial" charset="0"/>
            </a:endParaRPr>
          </a:p>
        </p:txBody>
      </p:sp>
      <p:pic>
        <p:nvPicPr>
          <p:cNvPr id="6" name="Picture 5" descr="Fig01-3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23861" y="1488069"/>
            <a:ext cx="5199047" cy="44879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Vector Tools</a:t>
            </a:r>
          </a:p>
        </p:txBody>
      </p:sp>
      <p:sp>
        <p:nvSpPr>
          <p:cNvPr id="1167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176130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635DACA-F28B-4C6F-8217-C27813BC8E05}" type="slidenum">
              <a:rPr lang="en-US" smtClean="0"/>
              <a:pPr>
                <a:defRPr/>
              </a:pPr>
              <a:t>59</a:t>
            </a:fld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93700" y="1511300"/>
            <a:ext cx="8047935" cy="4107621"/>
          </a:xfrm>
        </p:spPr>
        <p:txBody>
          <a:bodyPr/>
          <a:lstStyle/>
          <a:p>
            <a:r>
              <a:rPr lang="en-US" dirty="0" smtClean="0"/>
              <a:t>Vector graphics are created from scratch using drawing software such as:</a:t>
            </a:r>
          </a:p>
          <a:p>
            <a:pPr lvl="1"/>
            <a:r>
              <a:rPr lang="en-US" dirty="0" smtClean="0"/>
              <a:t>Adobe Illustrator</a:t>
            </a:r>
          </a:p>
          <a:p>
            <a:pPr lvl="1"/>
            <a:r>
              <a:rPr lang="en-US" dirty="0" smtClean="0"/>
              <a:t>LibreOffice Draw</a:t>
            </a:r>
          </a:p>
          <a:p>
            <a:pPr lvl="1"/>
            <a:r>
              <a:rPr lang="en-US" dirty="0" smtClean="0"/>
              <a:t>Open source Inkscape</a:t>
            </a:r>
          </a:p>
          <a:p>
            <a:pPr lvl="1"/>
            <a:r>
              <a:rPr lang="en-US" dirty="0" smtClean="0"/>
              <a:t>Various vector drawing apps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</a:t>
            </a:r>
            <a:r>
              <a:rPr lang="en-US" baseline="0" dirty="0" smtClean="0"/>
              <a:t> Representation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 smtClean="0"/>
              <a:t>The 0s</a:t>
            </a:r>
            <a:r>
              <a:rPr lang="en-US" sz="2800" baseline="0" dirty="0" smtClean="0"/>
              <a:t> and 1s used to represent digital data are referred to as binary digits – from this term we get the word </a:t>
            </a:r>
            <a:r>
              <a:rPr lang="en-US" sz="2800" i="1" baseline="0" dirty="0" smtClean="0"/>
              <a:t>bit</a:t>
            </a:r>
            <a:r>
              <a:rPr lang="en-US" sz="2800" baseline="0" dirty="0" smtClean="0"/>
              <a:t> which stands for b</a:t>
            </a:r>
            <a:r>
              <a:rPr lang="en-US" sz="2800" i="1" baseline="0" dirty="0" smtClean="0"/>
              <a:t>i</a:t>
            </a:r>
            <a:r>
              <a:rPr lang="en-US" sz="2800" baseline="0" dirty="0" smtClean="0"/>
              <a:t>nary digi</a:t>
            </a:r>
            <a:r>
              <a:rPr lang="en-US" sz="2800" i="1" baseline="0" dirty="0" smtClean="0"/>
              <a:t>t</a:t>
            </a:r>
            <a:endParaRPr lang="en-US" sz="2800" i="1" dirty="0" smtClean="0"/>
          </a:p>
          <a:p>
            <a:pPr eaLnBrk="1" hangingPunct="1"/>
            <a:r>
              <a:rPr lang="en-US" sz="2800" dirty="0" smtClean="0"/>
              <a:t>A bit is a 0 or 1 used in the digital representation of data</a:t>
            </a:r>
          </a:p>
          <a:p>
            <a:pPr eaLnBrk="1" hangingPunct="1"/>
            <a:r>
              <a:rPr lang="en-US" sz="2800" dirty="0" smtClean="0"/>
              <a:t>A digital file, usually referred to simply as a file, is a named collection of data that exits on a storage medium, such as a hard disk, CD, DVD, or flash drive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3-D Graphics are based on vectors stored as a set of instructions describing the coordinates for lines and shapes in a three-dimensional space</a:t>
            </a:r>
          </a:p>
          <a:p>
            <a:r>
              <a:rPr lang="en-US" sz="2400" dirty="0" smtClean="0"/>
              <a:t>Vectors form a wireframe that works like the framework for a tent</a:t>
            </a:r>
          </a:p>
          <a:p>
            <a:r>
              <a:rPr lang="en-US" sz="2400" dirty="0" smtClean="0"/>
              <a:t>The process of covering the wireframe surface with color and texture is called rendering</a:t>
            </a:r>
          </a:p>
          <a:p>
            <a:r>
              <a:rPr lang="en-US" sz="2400" dirty="0" smtClean="0"/>
              <a:t>The technique for adding light and shadows to a 3-D image is called ray tracing</a:t>
            </a:r>
            <a:endParaRPr lang="en-US" sz="24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60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Graphics</a:t>
            </a:r>
            <a:endParaRPr lang="en-US" dirty="0"/>
          </a:p>
        </p:txBody>
      </p:sp>
      <p:pic>
        <p:nvPicPr>
          <p:cNvPr id="6" name="Content Placeholder 5" descr="Fig01-39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0031" y="1995208"/>
            <a:ext cx="7076805" cy="3891409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61</a:t>
            </a:fld>
            <a:endParaRPr lang="en-US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57275" y="1630639"/>
            <a:ext cx="4591050" cy="25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3-D Graphics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3-D graphics can be animated to produce special effects for movies or to create interactive, animated characters and environments for 3-D computer games</a:t>
            </a:r>
          </a:p>
          <a:p>
            <a:r>
              <a:rPr lang="en-US" dirty="0" smtClean="0"/>
              <a:t>An enormous amount of processing power is needed to create 3-D computer animation</a:t>
            </a:r>
          </a:p>
          <a:p>
            <a:r>
              <a:rPr lang="en-US" dirty="0" smtClean="0"/>
              <a:t>The classic computer game Doom presented in 24-bit color requires 34,560,000 bits for each frame of animation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62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Section E: Digital Video</a:t>
            </a:r>
          </a:p>
        </p:txBody>
      </p:sp>
      <p:sp>
        <p:nvSpPr>
          <p:cNvPr id="11878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Clr>
                <a:srgbClr val="1E8453"/>
              </a:buClr>
            </a:pPr>
            <a:r>
              <a:rPr lang="en-US" dirty="0" smtClean="0"/>
              <a:t>Digital Video</a:t>
            </a:r>
            <a:r>
              <a:rPr lang="en-US" baseline="0" dirty="0" smtClean="0"/>
              <a:t> Basics</a:t>
            </a:r>
          </a:p>
          <a:p>
            <a:pPr eaLnBrk="1" hangingPunct="1"/>
            <a:r>
              <a:rPr lang="en-US" baseline="0" dirty="0" smtClean="0"/>
              <a:t>Video Compression</a:t>
            </a:r>
          </a:p>
          <a:p>
            <a:pPr eaLnBrk="1" hangingPunct="1"/>
            <a:r>
              <a:rPr lang="en-US" baseline="0" dirty="0" smtClean="0"/>
              <a:t>Video File Formats</a:t>
            </a:r>
          </a:p>
        </p:txBody>
      </p:sp>
      <p:sp>
        <p:nvSpPr>
          <p:cNvPr id="11878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11878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9EA5F61-6283-4758-9BB2-45D558FA339F}" type="slidenum">
              <a:rPr lang="en-US" smtClean="0">
                <a:cs typeface="Arial" charset="0"/>
              </a:rPr>
              <a:pPr/>
              <a:t>63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Digital Video Basics</a:t>
            </a:r>
          </a:p>
        </p:txBody>
      </p:sp>
      <p:sp>
        <p:nvSpPr>
          <p:cNvPr id="12288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Digital video uses bits to store color and brightness data for each video frame, a process similar to storing the data for a series of bitmap images in which the color of each pixel is represented by a binary number</a:t>
            </a:r>
          </a:p>
          <a:p>
            <a:pPr eaLnBrk="1" hangingPunct="1"/>
            <a:r>
              <a:rPr lang="en-US" sz="2400" dirty="0" smtClean="0"/>
              <a:t>Footage from home movies, VHS tapes, and other older sources can be digitized using video capture equipment</a:t>
            </a:r>
          </a:p>
          <a:p>
            <a:pPr eaLnBrk="1" hangingPunct="1"/>
            <a:r>
              <a:rPr lang="en-US" sz="2400" dirty="0" smtClean="0"/>
              <a:t>You can shoot footage for digital video with:</a:t>
            </a:r>
          </a:p>
          <a:p>
            <a:pPr lvl="1" eaLnBrk="1" hangingPunct="1"/>
            <a:r>
              <a:rPr lang="en-US" sz="2400" dirty="0" smtClean="0"/>
              <a:t>A consumer-quality camcorder</a:t>
            </a:r>
          </a:p>
          <a:p>
            <a:pPr lvl="1" eaLnBrk="1" hangingPunct="1"/>
            <a:r>
              <a:rPr lang="en-US" sz="2400" dirty="0" smtClean="0"/>
              <a:t>A Webcam</a:t>
            </a:r>
          </a:p>
          <a:p>
            <a:pPr lvl="1" eaLnBrk="1" hangingPunct="1"/>
            <a:r>
              <a:rPr lang="en-US" sz="2400" dirty="0" smtClean="0"/>
              <a:t>A Cell phone camera</a:t>
            </a:r>
          </a:p>
        </p:txBody>
      </p:sp>
      <p:sp>
        <p:nvSpPr>
          <p:cNvPr id="12288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1228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DFE0ED9-33D2-497E-AA33-4D8472CE88C9}" type="slidenum">
              <a:rPr lang="en-US" smtClean="0">
                <a:cs typeface="Arial" charset="0"/>
              </a:rPr>
              <a:pPr/>
              <a:t>64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Digital Video Basics</a:t>
            </a:r>
          </a:p>
        </p:txBody>
      </p:sp>
      <p:sp>
        <p:nvSpPr>
          <p:cNvPr id="124930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12493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DFDA1F8-B576-4996-884F-3743025F7214}" type="slidenum">
              <a:rPr lang="en-US" smtClean="0">
                <a:cs typeface="Arial" charset="0"/>
              </a:rPr>
              <a:pPr/>
              <a:t>65</a:t>
            </a:fld>
            <a:endParaRPr lang="en-US" dirty="0" smtClean="0"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Digital cinematography is used in the motion picture industry; it captures moving images as bits, rather than on film</a:t>
            </a:r>
          </a:p>
          <a:p>
            <a:r>
              <a:rPr lang="en-US" dirty="0" smtClean="0"/>
              <a:t>Digital video is a core technology for digital television, videoconferencing systems, and video messaging.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Video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3700" y="1511300"/>
            <a:ext cx="3263900" cy="4614863"/>
          </a:xfrm>
        </p:spPr>
        <p:txBody>
          <a:bodyPr/>
          <a:lstStyle/>
          <a:p>
            <a:r>
              <a:rPr lang="en-US" sz="2400" dirty="0" smtClean="0"/>
              <a:t>Digital video displays bitmap images in rapid succession</a:t>
            </a:r>
          </a:p>
          <a:p>
            <a:r>
              <a:rPr lang="en-US" sz="2400" dirty="0" smtClean="0"/>
              <a:t>Each bitmap image is referred to as a frame</a:t>
            </a:r>
          </a:p>
          <a:p>
            <a:r>
              <a:rPr lang="en-US" sz="2400" dirty="0" smtClean="0"/>
              <a:t>The number of frames that are displayed per second is the frame rate (fps)</a:t>
            </a:r>
            <a:endParaRPr lang="en-US" sz="240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13F77F69-5165-4840-B2FC-CE2B40884FA0}" type="slidenum">
              <a:rPr lang="en-US" smtClean="0"/>
              <a:pPr>
                <a:defRPr/>
              </a:pPr>
              <a:t>66</a:t>
            </a:fld>
            <a:endParaRPr lang="en-US" dirty="0"/>
          </a:p>
        </p:txBody>
      </p:sp>
      <p:pic>
        <p:nvPicPr>
          <p:cNvPr id="8" name="Content Placeholder 5" descr="Fig01-44.bmp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333461" y="1842052"/>
            <a:ext cx="4353487" cy="4465983"/>
          </a:xfrm>
        </p:spPr>
      </p:pic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50221" y="1613660"/>
            <a:ext cx="24193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Digital Video Basics</a:t>
            </a:r>
          </a:p>
        </p:txBody>
      </p:sp>
      <p:sp>
        <p:nvSpPr>
          <p:cNvPr id="12902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Video resolutions can be expressed as width x height, as the horizontal resolution, or as the vertical resolution</a:t>
            </a:r>
          </a:p>
          <a:p>
            <a:pPr eaLnBrk="1" hangingPunct="1"/>
            <a:r>
              <a:rPr lang="en-US" dirty="0" smtClean="0"/>
              <a:t>Cameras used for digital cinematography capture video with a resolution of 2040 x 1536</a:t>
            </a:r>
          </a:p>
          <a:p>
            <a:pPr eaLnBrk="1" hangingPunct="1"/>
            <a:r>
              <a:rPr lang="en-US" dirty="0" smtClean="0"/>
              <a:t>This resolution is referred to as 2K because the horizontal resolution is about 2,000 pixels</a:t>
            </a:r>
          </a:p>
        </p:txBody>
      </p:sp>
      <p:sp>
        <p:nvSpPr>
          <p:cNvPr id="129027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129028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DB725093-0B5A-4217-8AF2-306A22033AB7}" type="slidenum">
              <a:rPr lang="en-US" smtClean="0">
                <a:cs typeface="Arial" charset="0"/>
              </a:rPr>
              <a:pPr/>
              <a:t>67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Digital Video Basics</a:t>
            </a:r>
          </a:p>
        </p:txBody>
      </p:sp>
      <p:sp>
        <p:nvSpPr>
          <p:cNvPr id="131074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131075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0A38D36-3570-455A-AE95-5A5DC2B66FA4}" type="slidenum">
              <a:rPr lang="en-US" smtClean="0">
                <a:cs typeface="Arial" charset="0"/>
              </a:rPr>
              <a:pPr/>
              <a:t>68</a:t>
            </a:fld>
            <a:endParaRPr lang="en-US" dirty="0" smtClean="0">
              <a:cs typeface="Arial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Vertical resolutions are expressed with a “p” for progressive scan, in which the frame is drawn line by line in sequence from top to bottom</a:t>
            </a:r>
          </a:p>
          <a:p>
            <a:r>
              <a:rPr lang="en-US" sz="2800" dirty="0" smtClean="0"/>
              <a:t>An interlaced scan is a contrasting scanning technique that produces an image by drawing every other line, then going back and filling in the in-between lines</a:t>
            </a:r>
          </a:p>
          <a:p>
            <a:r>
              <a:rPr lang="en-US" sz="2800" dirty="0" smtClean="0"/>
              <a:t>Digital video for computers typically uses progressive scanning; digital television uses interlaced scanning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Video Basics</a:t>
            </a:r>
            <a:endParaRPr lang="en-US" dirty="0"/>
          </a:p>
        </p:txBody>
      </p:sp>
      <p:pic>
        <p:nvPicPr>
          <p:cNvPr id="6" name="Content Placeholder 5" descr="Fig01-45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6858" y="2219718"/>
            <a:ext cx="8918116" cy="331969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69</a:t>
            </a:fld>
            <a:endParaRPr lang="en-US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5761" y="1775791"/>
            <a:ext cx="3476634" cy="302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Data Representation Basics</a:t>
            </a:r>
          </a:p>
        </p:txBody>
      </p:sp>
      <p:sp>
        <p:nvSpPr>
          <p:cNvPr id="36866" name="Footer Placeholder 3"/>
          <p:cNvSpPr>
            <a:spLocks noGrp="1"/>
          </p:cNvSpPr>
          <p:nvPr>
            <p:ph type="ftr" sz="quarter" idx="10"/>
          </p:nvPr>
        </p:nvSpPr>
        <p:spPr>
          <a:solidFill>
            <a:srgbClr val="2BA182"/>
          </a:solidFill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36867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21E48407-CC35-4D4A-926A-E2A507CD28CC}" type="slidenum">
              <a:rPr lang="en-US" smtClean="0">
                <a:cs typeface="Arial" charset="0"/>
              </a:rPr>
              <a:pPr/>
              <a:t>7</a:t>
            </a:fld>
            <a:endParaRPr lang="en-US" dirty="0" smtClean="0">
              <a:cs typeface="Arial" charset="0"/>
            </a:endParaRPr>
          </a:p>
        </p:txBody>
      </p:sp>
      <p:pic>
        <p:nvPicPr>
          <p:cNvPr id="8" name="Content Placeholder 7" descr="Fig01-0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279665" y="1658784"/>
            <a:ext cx="5007865" cy="4614863"/>
          </a:xfrm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540" y="1352243"/>
            <a:ext cx="3629025" cy="17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Digital Video Basics</a:t>
            </a:r>
          </a:p>
        </p:txBody>
      </p:sp>
      <p:sp>
        <p:nvSpPr>
          <p:cNvPr id="1331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Aspect ratio is the proportional relation between the width and height of an image or video frame</a:t>
            </a:r>
          </a:p>
          <a:p>
            <a:pPr lvl="1" eaLnBrk="1" hangingPunct="1"/>
            <a:r>
              <a:rPr lang="en-US" sz="3200" dirty="0" smtClean="0"/>
              <a:t>iPads use a 4:3 aspect ratio</a:t>
            </a:r>
          </a:p>
          <a:p>
            <a:pPr lvl="1" eaLnBrk="1" hangingPunct="1"/>
            <a:r>
              <a:rPr lang="en-US" sz="3200" dirty="0" smtClean="0"/>
              <a:t>Widescreen devices, such as Laptops and Smartphones, use a 16:9 aspect ratio</a:t>
            </a:r>
          </a:p>
        </p:txBody>
      </p:sp>
      <p:sp>
        <p:nvSpPr>
          <p:cNvPr id="133123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13312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1C1FF66-4546-4B19-A008-11D7D59EC645}" type="slidenum">
              <a:rPr lang="en-US" smtClean="0">
                <a:cs typeface="Arial" charset="0"/>
              </a:rPr>
              <a:pPr/>
              <a:t>70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Video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699" y="1511301"/>
            <a:ext cx="5331239" cy="1814996"/>
          </a:xfrm>
        </p:spPr>
        <p:txBody>
          <a:bodyPr/>
          <a:lstStyle/>
          <a:p>
            <a:r>
              <a:rPr lang="en-US" sz="2800" dirty="0" smtClean="0"/>
              <a:t>When 4:3 videos are displayed on a widescreen player, they are bordered by the black bars of a letterbox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71</a:t>
            </a:fld>
            <a:endParaRPr lang="en-US" dirty="0"/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72006" y="1473684"/>
            <a:ext cx="1847850" cy="20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Fig01-46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6591" y="3319708"/>
            <a:ext cx="7898296" cy="2839836"/>
          </a:xfrm>
          <a:prstGeom prst="rect">
            <a:avLst/>
          </a:prstGeom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10300" y="1889263"/>
            <a:ext cx="2209800" cy="1409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Digital Video Basics</a:t>
            </a:r>
          </a:p>
        </p:txBody>
      </p:sp>
      <p:pic>
        <p:nvPicPr>
          <p:cNvPr id="8" name="Content Placeholder 7" descr="Fig01-47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83489" y="1687026"/>
            <a:ext cx="5550981" cy="4439137"/>
          </a:xfrm>
        </p:spPr>
      </p:pic>
      <p:sp>
        <p:nvSpPr>
          <p:cNvPr id="135171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135172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311AE641-03EE-4605-B84A-E2C58071848A}" type="slidenum">
              <a:rPr lang="en-US" smtClean="0">
                <a:cs typeface="Arial" charset="0"/>
              </a:rPr>
              <a:pPr/>
              <a:t>72</a:t>
            </a:fld>
            <a:endParaRPr lang="en-US" dirty="0" smtClean="0">
              <a:cs typeface="Arial" charset="0"/>
            </a:endParaRP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46193" y="1581771"/>
            <a:ext cx="3543300" cy="14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Digital Video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1,194,393,600 bits are needed for one second of digital video</a:t>
            </a:r>
          </a:p>
          <a:p>
            <a:r>
              <a:rPr lang="en-US" sz="2800" dirty="0" smtClean="0"/>
              <a:t>A feature-length video requires an astounding 8,599,633,920,000 bits! More than one trillion bytes!</a:t>
            </a:r>
          </a:p>
          <a:p>
            <a:r>
              <a:rPr lang="en-US" sz="2800" dirty="0" smtClean="0"/>
              <a:t>A Bit rate is the number of bits that are processed during a specific unit of time, usually during one second</a:t>
            </a:r>
          </a:p>
          <a:p>
            <a:r>
              <a:rPr lang="en-US" sz="2800" dirty="0" smtClean="0"/>
              <a:t>Bit rate can be expressed as bits per second (b/sec or bps) &amp; kilobits per second (Kbit/s or Kbps)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73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Choosing a lower resolution when saving a video reduces the bit rate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74</a:t>
            </a:fld>
            <a:endParaRPr lang="en-US" dirty="0"/>
          </a:p>
        </p:txBody>
      </p:sp>
      <p:pic>
        <p:nvPicPr>
          <p:cNvPr id="6" name="Picture 5" descr="Fig01-48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3583" y="3387170"/>
            <a:ext cx="8110330" cy="2434813"/>
          </a:xfrm>
          <a:prstGeom prst="rect">
            <a:avLst/>
          </a:prstGeom>
        </p:spPr>
      </p:pic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992" y="2924589"/>
            <a:ext cx="3324225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Compression removes some of the data (bits) through the following techniques:</a:t>
            </a:r>
          </a:p>
          <a:p>
            <a:r>
              <a:rPr lang="en-US" dirty="0" smtClean="0"/>
              <a:t>Compressor/decompressor software</a:t>
            </a:r>
          </a:p>
          <a:p>
            <a:pPr lvl="1"/>
            <a:r>
              <a:rPr lang="en-US" b="1" dirty="0" smtClean="0"/>
              <a:t>Image compression</a:t>
            </a:r>
            <a:r>
              <a:rPr lang="en-US" dirty="0" smtClean="0"/>
              <a:t> – frames of a video are compressed using lossy and lossless compression</a:t>
            </a:r>
          </a:p>
          <a:p>
            <a:pPr lvl="1"/>
            <a:r>
              <a:rPr lang="en-US" b="1" dirty="0" smtClean="0"/>
              <a:t>Interframe compression</a:t>
            </a:r>
            <a:r>
              <a:rPr lang="en-US" dirty="0" smtClean="0"/>
              <a:t> – stores only the pixels that change color from one frame to the next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75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Compression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codec (compressor/decompressor) is the software that compresses a video stream when a video is stored, and decompresses the file when the video is played</a:t>
            </a:r>
          </a:p>
          <a:p>
            <a:r>
              <a:rPr lang="en-US" dirty="0" smtClean="0"/>
              <a:t>Each codec uses a unique algorithm to shrink the size of a video file, so they are not interchangeable</a:t>
            </a:r>
          </a:p>
          <a:p>
            <a:r>
              <a:rPr lang="en-US" dirty="0" smtClean="0"/>
              <a:t>Popular codecs include: MPEG, VP8, DivX, H.264, Theora, and Windows Media Video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76</a:t>
            </a:fld>
            <a:endParaRPr lang="en-US" dirty="0"/>
          </a:p>
        </p:txBody>
      </p:sp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File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Video files are stored in container formats that hold the compressed video stream and an audio stream</a:t>
            </a:r>
          </a:p>
          <a:p>
            <a:r>
              <a:rPr lang="en-US" dirty="0" smtClean="0"/>
              <a:t>MP4 , AVI, MOV, MPEG, WebM, ASF, VOB, and Ogg Theora are popular container formats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77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File Formats</a:t>
            </a:r>
            <a:endParaRPr lang="en-US" dirty="0"/>
          </a:p>
        </p:txBody>
      </p:sp>
      <p:pic>
        <p:nvPicPr>
          <p:cNvPr id="6" name="Content Placeholder 5" descr="Fig01-51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94689" y="2016172"/>
            <a:ext cx="7858982" cy="440154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78</a:t>
            </a:fld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126" y="1572278"/>
            <a:ext cx="3054004" cy="275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File Formats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Browsers support several video formats and Web developers sometimes have to provide a video in multiple formats</a:t>
            </a:r>
          </a:p>
          <a:p>
            <a:r>
              <a:rPr lang="en-US" dirty="0" smtClean="0"/>
              <a:t>Digital videos can be converted from one format to another through a process called transcoding</a:t>
            </a:r>
          </a:p>
          <a:p>
            <a:r>
              <a:rPr lang="en-US" dirty="0" smtClean="0"/>
              <a:t>Basic video editing tools are used to arrange video clips, add a soundtrack, insert captions and choose output format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79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Numbers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Numeric data consists of numbers that can be used in arithmetic operations</a:t>
            </a:r>
          </a:p>
          <a:p>
            <a:r>
              <a:rPr lang="en-US" sz="2800" dirty="0" smtClean="0"/>
              <a:t>Digital devices represent numeric data using the binary number system, also called base 2</a:t>
            </a:r>
          </a:p>
          <a:p>
            <a:r>
              <a:rPr lang="en-US" sz="2800" dirty="0" smtClean="0"/>
              <a:t>The binary number system only has two digits: 0 and 1</a:t>
            </a:r>
          </a:p>
          <a:p>
            <a:r>
              <a:rPr lang="en-US" sz="2800" dirty="0" smtClean="0"/>
              <a:t>No numeral like 2 exists in the system, so the number “two” is represented in binary as 10 (pronounced “one zero”)</a:t>
            </a:r>
          </a:p>
        </p:txBody>
      </p:sp>
      <p:sp>
        <p:nvSpPr>
          <p:cNvPr id="38915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85368B-6AB9-46DE-B16C-FEE3ECD04AA5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 File Formats</a:t>
            </a:r>
            <a:endParaRPr lang="en-US" dirty="0"/>
          </a:p>
        </p:txBody>
      </p:sp>
      <p:pic>
        <p:nvPicPr>
          <p:cNvPr id="6" name="Content Placeholder 5" descr="Fig01-52.bmp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74456" y="1723335"/>
            <a:ext cx="6041796" cy="461486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Unit 1: Digital Content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A41C56-4BA7-4750-AFF2-C13A9DE18C4E}" type="slidenum">
              <a:rPr lang="en-US" smtClean="0"/>
              <a:pPr>
                <a:defRPr/>
              </a:pPr>
              <a:t>80</a:t>
            </a:fld>
            <a:endParaRPr lang="en-US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46387" y="1444487"/>
            <a:ext cx="2660211" cy="30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1225550"/>
            <a:ext cx="9144000" cy="1470025"/>
          </a:xfrm>
        </p:spPr>
        <p:txBody>
          <a:bodyPr/>
          <a:lstStyle/>
          <a:p>
            <a:pPr eaLnBrk="1" hangingPunct="1"/>
            <a:r>
              <a:rPr lang="en-US" sz="6000" dirty="0" smtClean="0"/>
              <a:t>Unit 1 Complete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Representing Numbers</a:t>
            </a:r>
          </a:p>
        </p:txBody>
      </p:sp>
      <p:sp>
        <p:nvSpPr>
          <p:cNvPr id="39939" name="Footer Placeholder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r>
              <a:rPr lang="en-US" dirty="0" smtClean="0"/>
              <a:t>Unit 1: Digital Content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987B81A7-66AA-42FE-8759-B6E9DBD0079D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11" name="Content Placeholder 10" descr="Fig01-02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47128" y="1579270"/>
            <a:ext cx="5816939" cy="4614863"/>
          </a:xfrm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6562" y="1359451"/>
            <a:ext cx="383857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np10">
  <a:themeElements>
    <a:clrScheme name="np10 1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3399"/>
      </a:hlink>
      <a:folHlink>
        <a:srgbClr val="003399"/>
      </a:folHlink>
    </a:clrScheme>
    <a:fontScheme name="np10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p10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p10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p10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3399"/>
        </a:hlink>
        <a:folHlink>
          <a:srgbClr val="00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6569</TotalTime>
  <Words>3616</Words>
  <Application>Microsoft Office PowerPoint</Application>
  <PresentationFormat>On-screen Show (4:3)</PresentationFormat>
  <Paragraphs>500</Paragraphs>
  <Slides>81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7" baseType="lpstr">
      <vt:lpstr>Arial</vt:lpstr>
      <vt:lpstr>Arial Narrow</vt:lpstr>
      <vt:lpstr>Arial Rounded MT Bold</vt:lpstr>
      <vt:lpstr>Wingdings</vt:lpstr>
      <vt:lpstr>Wingdings 2</vt:lpstr>
      <vt:lpstr>np10</vt:lpstr>
      <vt:lpstr>Unit 1 Digital Content</vt:lpstr>
      <vt:lpstr>Unit Contents</vt:lpstr>
      <vt:lpstr>Section A: Digital Basics</vt:lpstr>
      <vt:lpstr>Data Representation Basics</vt:lpstr>
      <vt:lpstr>Data Representation Basics</vt:lpstr>
      <vt:lpstr>Data Representation Basics</vt:lpstr>
      <vt:lpstr>Data Representation Basics</vt:lpstr>
      <vt:lpstr>Representing Numbers</vt:lpstr>
      <vt:lpstr>Representing Numbers</vt:lpstr>
      <vt:lpstr>Representing Text</vt:lpstr>
      <vt:lpstr>Representing Text</vt:lpstr>
      <vt:lpstr>Representing Text</vt:lpstr>
      <vt:lpstr>Representing Text</vt:lpstr>
      <vt:lpstr>Representing Text</vt:lpstr>
      <vt:lpstr>Representing Text</vt:lpstr>
      <vt:lpstr>Representing Text</vt:lpstr>
      <vt:lpstr>Representing Text</vt:lpstr>
      <vt:lpstr>Representing Text</vt:lpstr>
      <vt:lpstr>Bits and Bytes</vt:lpstr>
      <vt:lpstr>Bits and Bytes</vt:lpstr>
      <vt:lpstr>Bits and Bytes</vt:lpstr>
      <vt:lpstr>Bits and Bytes</vt:lpstr>
      <vt:lpstr>Compression</vt:lpstr>
      <vt:lpstr>Compression</vt:lpstr>
      <vt:lpstr>Compression</vt:lpstr>
      <vt:lpstr>Compression</vt:lpstr>
      <vt:lpstr>Section B: Digital Sound</vt:lpstr>
      <vt:lpstr>Digital Audio Basics</vt:lpstr>
      <vt:lpstr>Digital Audio Basics</vt:lpstr>
      <vt:lpstr>Digital Audio Basics</vt:lpstr>
      <vt:lpstr>Digital Audio File Formats</vt:lpstr>
      <vt:lpstr>Digital Audio File Formats</vt:lpstr>
      <vt:lpstr>Digital Audio File Formats</vt:lpstr>
      <vt:lpstr>Digital Audio File Formats</vt:lpstr>
      <vt:lpstr>MIDI</vt:lpstr>
      <vt:lpstr>MIDI</vt:lpstr>
      <vt:lpstr>Digitized Speech</vt:lpstr>
      <vt:lpstr>Digitized Speech</vt:lpstr>
      <vt:lpstr>Digitized Speech</vt:lpstr>
      <vt:lpstr>Section C: Bitmap Graphics</vt:lpstr>
      <vt:lpstr>Bitmap Basics</vt:lpstr>
      <vt:lpstr>Bitmap Basics</vt:lpstr>
      <vt:lpstr>Bitmap Basics</vt:lpstr>
      <vt:lpstr>Bitmap Basics</vt:lpstr>
      <vt:lpstr>Bitmap Basics</vt:lpstr>
      <vt:lpstr>Bitmap Data Representation</vt:lpstr>
      <vt:lpstr>Bitmap Data Representation</vt:lpstr>
      <vt:lpstr>Bitmap Resolution</vt:lpstr>
      <vt:lpstr>Bitmap Resolution</vt:lpstr>
      <vt:lpstr>Image Compression</vt:lpstr>
      <vt:lpstr>Image Compression</vt:lpstr>
      <vt:lpstr>Modifying Bitmap Images</vt:lpstr>
      <vt:lpstr>Modifying Bitmap Images</vt:lpstr>
      <vt:lpstr>Section D: Vector Graphics</vt:lpstr>
      <vt:lpstr>Vector Graphics Basics</vt:lpstr>
      <vt:lpstr>Vector Graphics Basics</vt:lpstr>
      <vt:lpstr>Vector Graphics Basics</vt:lpstr>
      <vt:lpstr>Vector Graphics Basics</vt:lpstr>
      <vt:lpstr>Vector Tools</vt:lpstr>
      <vt:lpstr>3-D Graphics</vt:lpstr>
      <vt:lpstr>3-D Graphics</vt:lpstr>
      <vt:lpstr>3-D Graphics</vt:lpstr>
      <vt:lpstr>Section E: Digital Video</vt:lpstr>
      <vt:lpstr>Digital Video Basics</vt:lpstr>
      <vt:lpstr>Digital Video Basics</vt:lpstr>
      <vt:lpstr>Digital Video Basics</vt:lpstr>
      <vt:lpstr>Digital Video Basics</vt:lpstr>
      <vt:lpstr>Digital Video Basics</vt:lpstr>
      <vt:lpstr>Digital Video Basics</vt:lpstr>
      <vt:lpstr>Digital Video Basics</vt:lpstr>
      <vt:lpstr>Digital Video Basics</vt:lpstr>
      <vt:lpstr>Digital Video Basics</vt:lpstr>
      <vt:lpstr>Digital Video Basics</vt:lpstr>
      <vt:lpstr>Video Compression</vt:lpstr>
      <vt:lpstr>Video Compression</vt:lpstr>
      <vt:lpstr>Video Compression</vt:lpstr>
      <vt:lpstr>Video File Formats</vt:lpstr>
      <vt:lpstr>Video File Formats</vt:lpstr>
      <vt:lpstr>Video File Formats</vt:lpstr>
      <vt:lpstr>Video File Formats</vt:lpstr>
      <vt:lpstr>Unit 1 Complete</vt:lpstr>
    </vt:vector>
  </TitlesOfParts>
  <Company>University of Central Florida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Steven Freund</dc:creator>
  <cp:lastModifiedBy>Hunt, Marjorie</cp:lastModifiedBy>
  <cp:revision>383</cp:revision>
  <dcterms:created xsi:type="dcterms:W3CDTF">2005-11-03T21:37:40Z</dcterms:created>
  <dcterms:modified xsi:type="dcterms:W3CDTF">2016-03-03T20:28:35Z</dcterms:modified>
</cp:coreProperties>
</file>