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99"/>
  </p:notesMasterIdLst>
  <p:handoutMasterIdLst>
    <p:handoutMasterId r:id="rId100"/>
  </p:handoutMasterIdLst>
  <p:sldIdLst>
    <p:sldId id="256" r:id="rId2"/>
    <p:sldId id="257" r:id="rId3"/>
    <p:sldId id="269" r:id="rId4"/>
    <p:sldId id="319" r:id="rId5"/>
    <p:sldId id="350" r:id="rId6"/>
    <p:sldId id="351" r:id="rId7"/>
    <p:sldId id="352" r:id="rId8"/>
    <p:sldId id="354" r:id="rId9"/>
    <p:sldId id="353" r:id="rId10"/>
    <p:sldId id="356" r:id="rId11"/>
    <p:sldId id="358" r:id="rId12"/>
    <p:sldId id="359" r:id="rId13"/>
    <p:sldId id="357" r:id="rId14"/>
    <p:sldId id="355" r:id="rId15"/>
    <p:sldId id="360" r:id="rId16"/>
    <p:sldId id="361" r:id="rId17"/>
    <p:sldId id="362" r:id="rId18"/>
    <p:sldId id="363" r:id="rId19"/>
    <p:sldId id="364" r:id="rId20"/>
    <p:sldId id="367" r:id="rId21"/>
    <p:sldId id="366" r:id="rId22"/>
    <p:sldId id="365" r:id="rId23"/>
    <p:sldId id="368" r:id="rId24"/>
    <p:sldId id="369" r:id="rId25"/>
    <p:sldId id="370" r:id="rId26"/>
    <p:sldId id="371" r:id="rId27"/>
    <p:sldId id="372" r:id="rId28"/>
    <p:sldId id="258" r:id="rId29"/>
    <p:sldId id="373" r:id="rId30"/>
    <p:sldId id="374" r:id="rId31"/>
    <p:sldId id="375" r:id="rId32"/>
    <p:sldId id="377" r:id="rId33"/>
    <p:sldId id="376" r:id="rId34"/>
    <p:sldId id="378" r:id="rId35"/>
    <p:sldId id="379" r:id="rId36"/>
    <p:sldId id="380" r:id="rId37"/>
    <p:sldId id="381" r:id="rId38"/>
    <p:sldId id="382" r:id="rId39"/>
    <p:sldId id="383" r:id="rId40"/>
    <p:sldId id="384" r:id="rId41"/>
    <p:sldId id="385" r:id="rId42"/>
    <p:sldId id="270" r:id="rId43"/>
    <p:sldId id="386" r:id="rId44"/>
    <p:sldId id="389" r:id="rId45"/>
    <p:sldId id="388" r:id="rId46"/>
    <p:sldId id="387" r:id="rId47"/>
    <p:sldId id="390" r:id="rId48"/>
    <p:sldId id="393" r:id="rId49"/>
    <p:sldId id="392" r:id="rId50"/>
    <p:sldId id="391" r:id="rId51"/>
    <p:sldId id="394" r:id="rId52"/>
    <p:sldId id="395" r:id="rId53"/>
    <p:sldId id="399" r:id="rId54"/>
    <p:sldId id="396" r:id="rId55"/>
    <p:sldId id="398" r:id="rId56"/>
    <p:sldId id="397" r:id="rId57"/>
    <p:sldId id="400" r:id="rId58"/>
    <p:sldId id="401" r:id="rId59"/>
    <p:sldId id="402" r:id="rId60"/>
    <p:sldId id="403" r:id="rId61"/>
    <p:sldId id="271" r:id="rId62"/>
    <p:sldId id="405" r:id="rId63"/>
    <p:sldId id="406" r:id="rId64"/>
    <p:sldId id="407" r:id="rId65"/>
    <p:sldId id="410" r:id="rId66"/>
    <p:sldId id="408" r:id="rId67"/>
    <p:sldId id="409" r:id="rId68"/>
    <p:sldId id="413" r:id="rId69"/>
    <p:sldId id="411" r:id="rId70"/>
    <p:sldId id="412" r:id="rId71"/>
    <p:sldId id="414" r:id="rId72"/>
    <p:sldId id="415" r:id="rId73"/>
    <p:sldId id="416" r:id="rId74"/>
    <p:sldId id="417" r:id="rId75"/>
    <p:sldId id="418" r:id="rId76"/>
    <p:sldId id="419" r:id="rId77"/>
    <p:sldId id="423" r:id="rId78"/>
    <p:sldId id="420" r:id="rId79"/>
    <p:sldId id="422" r:id="rId80"/>
    <p:sldId id="421" r:id="rId81"/>
    <p:sldId id="424" r:id="rId82"/>
    <p:sldId id="327" r:id="rId83"/>
    <p:sldId id="425" r:id="rId84"/>
    <p:sldId id="426" r:id="rId85"/>
    <p:sldId id="427" r:id="rId86"/>
    <p:sldId id="428" r:id="rId87"/>
    <p:sldId id="429" r:id="rId88"/>
    <p:sldId id="430" r:id="rId89"/>
    <p:sldId id="431" r:id="rId90"/>
    <p:sldId id="432" r:id="rId91"/>
    <p:sldId id="433" r:id="rId92"/>
    <p:sldId id="434" r:id="rId93"/>
    <p:sldId id="435" r:id="rId94"/>
    <p:sldId id="436" r:id="rId95"/>
    <p:sldId id="437" r:id="rId96"/>
    <p:sldId id="438" r:id="rId97"/>
    <p:sldId id="272" r:id="rId98"/>
  </p:sldIdLst>
  <p:sldSz cx="9144000" cy="6858000" type="screen4x3"/>
  <p:notesSz cx="6858000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D531"/>
    <a:srgbClr val="4EB2E5"/>
    <a:srgbClr val="6A752A"/>
    <a:srgbClr val="FFCC66"/>
    <a:srgbClr val="EAEAEA"/>
    <a:srgbClr val="A50021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04" autoAdjust="0"/>
    <p:restoredTop sz="94819" autoAdjust="0"/>
  </p:normalViewPr>
  <p:slideViewPr>
    <p:cSldViewPr snapToGrid="0">
      <p:cViewPr varScale="1">
        <p:scale>
          <a:sx n="80" d="100"/>
          <a:sy n="80" d="100"/>
        </p:scale>
        <p:origin x="132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27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5A5E5C-E753-4194-95B5-B0CE0F5514D7}" type="datetimeFigureOut">
              <a:rPr lang="en-US" smtClean="0"/>
              <a:pPr/>
              <a:t>3/3/2016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7138"/>
            <a:ext cx="29718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7138"/>
            <a:ext cx="29718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BF388C-2A5C-4D4C-9954-89482C0FD8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123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1725" y="698500"/>
            <a:ext cx="4654550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24085"/>
            <a:ext cx="5486400" cy="419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6553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46553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33274CC-FAF6-4BBB-84E5-9284BDF92B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436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2DD566-9762-42CE-876B-6C6DF2E2764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62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6DF76B-97A4-4637-9D7E-460C6AD45089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754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107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E600BF-0ECB-473D-AFBD-37CE555D8140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96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1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1ECCF9-0347-4098-8FFC-426FA46F5108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99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7D1B71-342A-4828-83E2-D771DEEE6DC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57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5E814C-500A-4FB9-BEDA-9E6F43190F8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35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8143DC-E974-498B-A996-85E5BDA444E3}" type="slidenum">
              <a:rPr lang="en-US" smtClean="0">
                <a:cs typeface="Arial" charset="0"/>
              </a:rPr>
              <a:pPr/>
              <a:t>4</a:t>
            </a:fld>
            <a:endParaRPr lang="en-US" smtClean="0">
              <a:cs typeface="Aria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22475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</a:t>
            </a:r>
            <a:r>
              <a:rPr lang="en-US" baseline="0" dirty="0" smtClean="0"/>
              <a:t> 2-1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3274CC-FAF6-4BBB-84E5-9284BDF92B7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24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8143DC-E974-498B-A996-85E5BDA444E3}" type="slidenum">
              <a:rPr lang="en-US" smtClean="0">
                <a:cs typeface="Arial" charset="0"/>
              </a:rPr>
              <a:pPr/>
              <a:t>6</a:t>
            </a:fld>
            <a:endParaRPr lang="en-US" smtClean="0">
              <a:cs typeface="Aria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22475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8143DC-E974-498B-A996-85E5BDA444E3}" type="slidenum">
              <a:rPr lang="en-US" smtClean="0">
                <a:cs typeface="Arial" charset="0"/>
              </a:rPr>
              <a:pPr/>
              <a:t>7</a:t>
            </a:fld>
            <a:endParaRPr lang="en-US" smtClean="0">
              <a:cs typeface="Aria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22475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AF4897-4765-4A85-A297-780870AB82D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52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A86286-8A39-4C11-B330-D46EC77512D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57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rgbClr val="2BA182"/>
          </a:solidFill>
          <a:ln>
            <a:solidFill>
              <a:srgbClr val="1E84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228600"/>
            <a:ext cx="14478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3"/>
          <p:cNvSpPr txBox="1"/>
          <p:nvPr/>
        </p:nvSpPr>
        <p:spPr>
          <a:xfrm>
            <a:off x="0" y="3048000"/>
            <a:ext cx="9144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2BA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Concepts </a:t>
            </a:r>
            <a:r>
              <a:rPr lang="en-US" sz="5400" b="1" dirty="0" smtClean="0">
                <a:solidFill>
                  <a:srgbClr val="2BA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en-US" sz="5400" b="1" dirty="0">
              <a:solidFill>
                <a:srgbClr val="2BA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" y="1225550"/>
            <a:ext cx="9143998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71499"/>
            <a:ext cx="91440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228600"/>
            <a:ext cx="14478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AE3D8-0B1B-4E85-AFC7-30BEFD1013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425" y="371475"/>
            <a:ext cx="2187575" cy="57546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3700" y="371475"/>
            <a:ext cx="6410325" cy="57546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DC78E-6667-4303-89CA-28AA594F44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371475"/>
            <a:ext cx="8340725" cy="10477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3700" y="1511300"/>
            <a:ext cx="4298950" cy="4614863"/>
          </a:xfrm>
        </p:spPr>
        <p:txBody>
          <a:bodyPr/>
          <a:lstStyle>
            <a:lvl1pPr>
              <a:buClr>
                <a:srgbClr val="1E8453"/>
              </a:buClr>
              <a:defRPr/>
            </a:lvl1pPr>
            <a:lvl2pPr>
              <a:buClr>
                <a:srgbClr val="1E8453"/>
              </a:buClr>
              <a:defRPr/>
            </a:lvl2pPr>
            <a:lvl3pPr>
              <a:buClr>
                <a:srgbClr val="1E8453"/>
              </a:buClr>
              <a:defRPr/>
            </a:lvl3pPr>
            <a:lvl4pPr>
              <a:buClr>
                <a:srgbClr val="1E8453"/>
              </a:buClr>
              <a:defRPr/>
            </a:lvl4pPr>
            <a:lvl5pPr>
              <a:buClr>
                <a:srgbClr val="1E8453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5050" y="1511300"/>
            <a:ext cx="4298950" cy="4614863"/>
          </a:xfrm>
        </p:spPr>
        <p:txBody>
          <a:bodyPr/>
          <a:lstStyle>
            <a:lvl1pPr>
              <a:buClr>
                <a:srgbClr val="1E8453"/>
              </a:buClr>
              <a:defRPr/>
            </a:lvl1pPr>
            <a:lvl2pPr>
              <a:buClr>
                <a:srgbClr val="1E8453"/>
              </a:buClr>
              <a:defRPr/>
            </a:lvl2pPr>
            <a:lvl3pPr>
              <a:buClr>
                <a:srgbClr val="1E8453"/>
              </a:buClr>
              <a:defRPr/>
            </a:lvl3pPr>
            <a:lvl4pPr>
              <a:buClr>
                <a:srgbClr val="1E8453"/>
              </a:buClr>
              <a:defRPr/>
            </a:lvl4pPr>
            <a:lvl5pPr>
              <a:buClr>
                <a:srgbClr val="1E8453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22300-E8CD-41B1-8C21-B2AA1F2AC5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371475"/>
            <a:ext cx="8340725" cy="10477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3700" y="1511300"/>
            <a:ext cx="4298950" cy="461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45050" y="1511300"/>
            <a:ext cx="4298950" cy="2230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45050" y="3894138"/>
            <a:ext cx="4298950" cy="2232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CEC35-0C94-4DCF-BBB3-9CFFFDDFFCC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94450" y="0"/>
            <a:ext cx="27495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4375" y="2416175"/>
            <a:ext cx="7772400" cy="1470025"/>
          </a:xfrm>
        </p:spPr>
        <p:txBody>
          <a:bodyPr/>
          <a:lstStyle>
            <a:lvl1pPr algn="ctr"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24300"/>
            <a:ext cx="6400800" cy="1450975"/>
          </a:xfrm>
        </p:spPr>
        <p:txBody>
          <a:bodyPr/>
          <a:lstStyle>
            <a:lvl1pPr marL="0" indent="0" algn="ctr">
              <a:buFont typeface="Wingdings 2" pitchFamily="18" charset="2"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91125"/>
            <a:ext cx="91440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4321" y="594669"/>
            <a:ext cx="58483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2BA182"/>
              </a:buClr>
              <a:defRPr/>
            </a:lvl1pPr>
            <a:lvl2pPr>
              <a:buClr>
                <a:srgbClr val="2BA182"/>
              </a:buClr>
              <a:defRPr/>
            </a:lvl2pPr>
            <a:lvl3pPr>
              <a:buClr>
                <a:srgbClr val="2BA182"/>
              </a:buClr>
              <a:defRPr/>
            </a:lvl3pPr>
            <a:lvl4pPr>
              <a:buClr>
                <a:srgbClr val="2BA182"/>
              </a:buClr>
              <a:defRPr/>
            </a:lvl4pPr>
            <a:lvl5pPr>
              <a:buClr>
                <a:srgbClr val="2BA18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solidFill>
            <a:srgbClr val="2BA182"/>
          </a:solidFill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287BE-DAC2-464C-8E9B-CEA8484099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3700" y="1511300"/>
            <a:ext cx="4298950" cy="4614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5050" y="1511300"/>
            <a:ext cx="4298950" cy="4614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048B7-F39B-4BF3-983C-52FA0BAFEA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1118C-CE4E-4991-B2E4-F139BA1637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08085-9894-42F5-8505-80ADE9C566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E1AF5-1538-465A-87E4-B6314FA957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EFCB5-9295-490A-AAD8-76ADBF5EA9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3A4D4-8FA9-4B56-B966-D93A65865B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463675"/>
          </a:xfrm>
          <a:prstGeom prst="rect">
            <a:avLst/>
          </a:prstGeom>
          <a:solidFill>
            <a:srgbClr val="2BA182"/>
          </a:solidFill>
          <a:ln>
            <a:solidFill>
              <a:srgbClr val="2BA1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1667" name="Rectangle 3"/>
          <p:cNvSpPr>
            <a:spLocks noChangeArrowheads="1"/>
          </p:cNvSpPr>
          <p:nvPr/>
        </p:nvSpPr>
        <p:spPr bwMode="auto">
          <a:xfrm>
            <a:off x="0" y="6372225"/>
            <a:ext cx="9144000" cy="485775"/>
          </a:xfrm>
          <a:prstGeom prst="rect">
            <a:avLst/>
          </a:prstGeom>
          <a:solidFill>
            <a:srgbClr val="2BA182"/>
          </a:solidFill>
          <a:ln w="9525">
            <a:solidFill>
              <a:srgbClr val="1E845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68" name="Rectangle 4"/>
          <p:cNvSpPr>
            <a:spLocks noChangeArrowheads="1"/>
          </p:cNvSpPr>
          <p:nvPr/>
        </p:nvSpPr>
        <p:spPr bwMode="auto">
          <a:xfrm>
            <a:off x="782638" y="338138"/>
            <a:ext cx="8380412" cy="1225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03275" y="371475"/>
            <a:ext cx="83407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3700" y="1511300"/>
            <a:ext cx="8750300" cy="461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4167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381750"/>
            <a:ext cx="70024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chemeClr val="bg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Unit 2: Digital Devices</a:t>
            </a:r>
            <a:endParaRPr lang="en-US" dirty="0"/>
          </a:p>
        </p:txBody>
      </p:sp>
      <p:sp>
        <p:nvSpPr>
          <p:cNvPr id="24167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solidFill>
            <a:srgbClr val="2BA18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1ABD8440-684C-41F0-BAAB-C88AEE014C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1673" name="Rectangle 9"/>
          <p:cNvSpPr>
            <a:spLocks noChangeArrowheads="1"/>
          </p:cNvSpPr>
          <p:nvPr/>
        </p:nvSpPr>
        <p:spPr bwMode="auto">
          <a:xfrm>
            <a:off x="781050" y="200025"/>
            <a:ext cx="8362950" cy="142875"/>
          </a:xfrm>
          <a:prstGeom prst="rect">
            <a:avLst/>
          </a:prstGeom>
          <a:solidFill>
            <a:srgbClr val="E7F3BB"/>
          </a:solidFill>
          <a:ln w="9525">
            <a:solidFill>
              <a:srgbClr val="E7F3BB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4" name="Text Box 10"/>
          <p:cNvSpPr txBox="1">
            <a:spLocks noChangeArrowheads="1"/>
          </p:cNvSpPr>
          <p:nvPr/>
        </p:nvSpPr>
        <p:spPr bwMode="auto">
          <a:xfrm>
            <a:off x="0" y="317500"/>
            <a:ext cx="762000" cy="823913"/>
          </a:xfrm>
          <a:prstGeom prst="rect">
            <a:avLst/>
          </a:prstGeom>
          <a:solidFill>
            <a:srgbClr val="2BA18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smtClean="0">
                <a:solidFill>
                  <a:schemeClr val="bg1"/>
                </a:solidFill>
                <a:latin typeface="Arial Narrow" pitchFamily="34" charset="0"/>
                <a:cs typeface="+mn-cs"/>
              </a:rPr>
              <a:t>2</a:t>
            </a:r>
            <a:endParaRPr lang="en-US" sz="4800" b="1" dirty="0">
              <a:solidFill>
                <a:schemeClr val="bg1"/>
              </a:solidFill>
              <a:latin typeface="Arial Narrow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2BA18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970E7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970E7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970E7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970E7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2BA182"/>
        </a:buClr>
        <a:buFont typeface="Wingdings" pitchFamily="2" charset="2"/>
        <a:buChar char="Ø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2BA182"/>
        </a:buClr>
        <a:buFont typeface="Wingdings" pitchFamily="2" charset="2"/>
        <a:buChar char="Ø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2BA182"/>
        </a:buClr>
        <a:buFont typeface="Wingdings" pitchFamily="2" charset="2"/>
        <a:buChar char="Ø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2BA182"/>
        </a:buClr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2BA182"/>
        </a:buClr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8E3B8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8E3B8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8E3B8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8E3B8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 smtClean="0"/>
              <a:t>Unit 2</a:t>
            </a:r>
            <a:br>
              <a:rPr lang="en-US" sz="6000" dirty="0" smtClean="0"/>
            </a:br>
            <a:r>
              <a:rPr lang="en-US" dirty="0" smtClean="0"/>
              <a:t>Digital Devices</a:t>
            </a:r>
            <a:endParaRPr lang="en-US" sz="5400" b="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971800" y="3962400"/>
            <a:ext cx="3505200" cy="461665"/>
          </a:xfrm>
          <a:prstGeom prst="rect">
            <a:avLst/>
          </a:prstGeom>
          <a:solidFill>
            <a:srgbClr val="E8510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ENHANCED EDITION</a:t>
            </a:r>
            <a:endParaRPr lang="en-US" sz="24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Application Software</a:t>
            </a:r>
            <a:r>
              <a:rPr lang="en-US" sz="2800" dirty="0" smtClean="0"/>
              <a:t> is a set of computer programs that helps a person carry out a task</a:t>
            </a:r>
          </a:p>
          <a:p>
            <a:r>
              <a:rPr lang="en-US" sz="2800" dirty="0" smtClean="0"/>
              <a:t>The primary purpose of </a:t>
            </a:r>
            <a:r>
              <a:rPr lang="en-US" sz="2800" b="1" dirty="0" smtClean="0"/>
              <a:t>system software</a:t>
            </a:r>
            <a:r>
              <a:rPr lang="en-US" sz="2800" dirty="0" smtClean="0"/>
              <a:t> is to help the computer system monitor itself in order to function efficiently (an example of system software is a </a:t>
            </a:r>
            <a:r>
              <a:rPr lang="en-US" sz="2800" b="1" dirty="0" smtClean="0"/>
              <a:t>computer operating system</a:t>
            </a:r>
            <a:r>
              <a:rPr lang="en-US" sz="2800" dirty="0" smtClean="0"/>
              <a:t> or OS)</a:t>
            </a:r>
          </a:p>
          <a:p>
            <a:r>
              <a:rPr lang="en-US" sz="2800" b="1" dirty="0" smtClean="0"/>
              <a:t>Development tools</a:t>
            </a:r>
            <a:r>
              <a:rPr lang="en-US" sz="2800" dirty="0" smtClean="0"/>
              <a:t> are used for creating software applications, Web sites, operating systems, and utilities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Circuits and Chips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small circuit boards and integrated circuits you see when you open up a digital device are the essence of digital electronics</a:t>
            </a:r>
          </a:p>
          <a:p>
            <a:r>
              <a:rPr lang="en-US" dirty="0" smtClean="0"/>
              <a:t>Digital electronics represent data bits as electrical signals that travel over circuits in much the same way that electricity flows over a wire when you turn on a light switch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Circuits and Chips</a:t>
            </a:r>
            <a:endParaRPr lang="en-US" dirty="0"/>
          </a:p>
        </p:txBody>
      </p:sp>
      <p:pic>
        <p:nvPicPr>
          <p:cNvPr id="6" name="Content Placeholder 5" descr="Fig02-04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5133" y="2090762"/>
            <a:ext cx="4993903" cy="324390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7619" y="2023898"/>
            <a:ext cx="2240031" cy="3170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8299" y="5414963"/>
            <a:ext cx="2634569" cy="36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Circuits and Chips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An integrated circuit (IC) is a set of microscopic electronic circuits etched onto a thin slide of semiconducting material</a:t>
            </a:r>
          </a:p>
          <a:p>
            <a:r>
              <a:rPr lang="en-US" sz="2800" dirty="0" smtClean="0"/>
              <a:t>The terms </a:t>
            </a:r>
            <a:r>
              <a:rPr lang="en-US" sz="2800" i="1" dirty="0" smtClean="0"/>
              <a:t>computer chip</a:t>
            </a:r>
            <a:r>
              <a:rPr lang="en-US" sz="2800" dirty="0" smtClean="0"/>
              <a:t>, </a:t>
            </a:r>
            <a:r>
              <a:rPr lang="en-US" sz="2800" i="1" dirty="0" smtClean="0"/>
              <a:t>microchip</a:t>
            </a:r>
            <a:r>
              <a:rPr lang="en-US" sz="2800" dirty="0" smtClean="0"/>
              <a:t>, and </a:t>
            </a:r>
            <a:r>
              <a:rPr lang="en-US" sz="2800" i="1" dirty="0" smtClean="0"/>
              <a:t>chip</a:t>
            </a:r>
            <a:r>
              <a:rPr lang="en-US" sz="2800" dirty="0" smtClean="0"/>
              <a:t> are commonly used to refer to integrated circuits</a:t>
            </a:r>
          </a:p>
          <a:p>
            <a:r>
              <a:rPr lang="en-US" sz="2800" b="1" dirty="0" smtClean="0"/>
              <a:t>Semiconductors</a:t>
            </a:r>
            <a:r>
              <a:rPr lang="en-US" sz="2800" dirty="0" smtClean="0"/>
              <a:t>, such as silicon and germanium, are substances with properties between those of a conductor (like copper) and an insulator (like wood)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Circuits and Chips</a:t>
            </a:r>
            <a:endParaRPr lang="en-US" dirty="0"/>
          </a:p>
        </p:txBody>
      </p:sp>
      <p:pic>
        <p:nvPicPr>
          <p:cNvPr id="6" name="Content Placeholder 5" descr="Fig02-05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531" y="2008162"/>
            <a:ext cx="8693426" cy="203246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5074" y="4463498"/>
            <a:ext cx="4495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Circuits and Chips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5" descr="Fig02-06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7448" y="2204224"/>
            <a:ext cx="7385891" cy="3248153"/>
          </a:xfrm>
          <a:prstGeom prst="rect">
            <a:avLst/>
          </a:prstGeom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097" y="1586361"/>
            <a:ext cx="37623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Circuits and Chips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electronic components of most digital devices are mounted on a circuit board called a system board, motherboard, or main board</a:t>
            </a:r>
          </a:p>
          <a:p>
            <a:r>
              <a:rPr lang="en-US" dirty="0" smtClean="0"/>
              <a:t>The </a:t>
            </a:r>
            <a:r>
              <a:rPr lang="en-US" b="1" dirty="0" smtClean="0"/>
              <a:t>system board </a:t>
            </a:r>
            <a:r>
              <a:rPr lang="en-US" dirty="0" smtClean="0"/>
              <a:t>houses all essential chips and provides connecting circuitry between them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Circuits and Chips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Picture 6" descr="Fig02-07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6876" y="1339530"/>
            <a:ext cx="5662237" cy="4895616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276" y="5923308"/>
            <a:ext cx="46863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the computer industry the term </a:t>
            </a:r>
            <a:r>
              <a:rPr lang="en-US" b="1" dirty="0" smtClean="0"/>
              <a:t>form factor </a:t>
            </a:r>
            <a:r>
              <a:rPr lang="en-US" dirty="0" smtClean="0"/>
              <a:t>refers to the size and dimensions of a device or components, such as circuit boards and system units</a:t>
            </a:r>
          </a:p>
          <a:p>
            <a:r>
              <a:rPr lang="en-US" dirty="0" smtClean="0"/>
              <a:t>The term </a:t>
            </a:r>
            <a:r>
              <a:rPr lang="en-US" b="1" dirty="0" smtClean="0"/>
              <a:t>system unit </a:t>
            </a:r>
            <a:r>
              <a:rPr lang="en-US" dirty="0" smtClean="0"/>
              <a:t>is tech speak for the part of a digital device that holds the system board</a:t>
            </a:r>
          </a:p>
          <a:p>
            <a:r>
              <a:rPr lang="en-US" dirty="0" smtClean="0"/>
              <a:t>Some popular form factors include: component, clamshell, and slate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</a:t>
            </a:r>
            <a:endParaRPr lang="en-US" dirty="0"/>
          </a:p>
        </p:txBody>
      </p:sp>
      <p:pic>
        <p:nvPicPr>
          <p:cNvPr id="6" name="Content Placeholder 5" descr="Fig02-08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32313" y="1135601"/>
            <a:ext cx="5234610" cy="517864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0" y="2211664"/>
            <a:ext cx="31146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 Contents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Section A: Device Basics</a:t>
            </a:r>
          </a:p>
          <a:p>
            <a:r>
              <a:rPr lang="en-US" dirty="0" smtClean="0"/>
              <a:t>Section B: Device Options</a:t>
            </a:r>
          </a:p>
          <a:p>
            <a:r>
              <a:rPr lang="en-US" dirty="0" smtClean="0"/>
              <a:t>Section C: Processors and Memory</a:t>
            </a:r>
          </a:p>
          <a:p>
            <a:r>
              <a:rPr lang="en-US" dirty="0" smtClean="0"/>
              <a:t>Section D: Storage</a:t>
            </a:r>
          </a:p>
          <a:p>
            <a:r>
              <a:rPr lang="en-US" dirty="0" smtClean="0"/>
              <a:t>Section E: Input and Output</a:t>
            </a:r>
          </a:p>
        </p:txBody>
      </p:sp>
      <p:sp>
        <p:nvSpPr>
          <p:cNvPr id="18435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Unit 2: Digital Devices</a:t>
            </a:r>
            <a:endParaRPr lang="en-US" dirty="0"/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521A6E8-A768-4110-B7FB-6069F2977C65}" type="slidenum">
              <a:rPr lang="en-US">
                <a:cs typeface="Arial" charset="0"/>
              </a:rPr>
              <a:pPr/>
              <a:t>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</a:t>
            </a:r>
            <a:endParaRPr lang="en-US" dirty="0"/>
          </a:p>
        </p:txBody>
      </p:sp>
      <p:pic>
        <p:nvPicPr>
          <p:cNvPr id="6" name="Content Placeholder 5" descr="Fig02-09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41864" y="1374964"/>
            <a:ext cx="6007005" cy="47512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30006"/>
            <a:ext cx="30003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</a:t>
            </a:r>
            <a:endParaRPr lang="en-US" dirty="0"/>
          </a:p>
        </p:txBody>
      </p:sp>
      <p:pic>
        <p:nvPicPr>
          <p:cNvPr id="6" name="Content Placeholder 5" descr="Fig02-10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50399" y="1210924"/>
            <a:ext cx="6294818" cy="500800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48767"/>
            <a:ext cx="2628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extend the life of your digital devices with regular maintenance</a:t>
            </a:r>
          </a:p>
          <a:p>
            <a:r>
              <a:rPr lang="en-US" dirty="0" smtClean="0"/>
              <a:t>There are four components of digital devices that require maintenance:</a:t>
            </a:r>
          </a:p>
          <a:p>
            <a:pPr lvl="1"/>
            <a:r>
              <a:rPr lang="en-US" dirty="0" smtClean="0"/>
              <a:t>System unit</a:t>
            </a:r>
          </a:p>
          <a:p>
            <a:pPr lvl="1"/>
            <a:r>
              <a:rPr lang="en-US" dirty="0" smtClean="0"/>
              <a:t>Keyboard</a:t>
            </a:r>
          </a:p>
          <a:p>
            <a:pPr lvl="1"/>
            <a:r>
              <a:rPr lang="en-US" dirty="0" smtClean="0"/>
              <a:t>Screen</a:t>
            </a:r>
          </a:p>
          <a:p>
            <a:pPr lvl="1"/>
            <a:r>
              <a:rPr lang="en-US" dirty="0" smtClean="0"/>
              <a:t>Battery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Maintenance</a:t>
            </a:r>
            <a:endParaRPr lang="en-US" dirty="0"/>
          </a:p>
        </p:txBody>
      </p:sp>
      <p:pic>
        <p:nvPicPr>
          <p:cNvPr id="6" name="Content Placeholder 5" descr="Fig02-11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3700" y="2732908"/>
            <a:ext cx="8418996" cy="208942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940" y="1775793"/>
            <a:ext cx="3718477" cy="293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511300"/>
            <a:ext cx="8498509" cy="1974021"/>
          </a:xfrm>
        </p:spPr>
        <p:txBody>
          <a:bodyPr/>
          <a:lstStyle/>
          <a:p>
            <a:r>
              <a:rPr lang="en-US" sz="2800" dirty="0" smtClean="0"/>
              <a:t>Basic system unit maintenance is simple; keep the unit clean, prevent it from overheating, shield it from damage and protect it from electrical surges 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5" descr="Fig02-1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85280"/>
            <a:ext cx="9144000" cy="3075263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16706"/>
            <a:ext cx="33051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Touchscreens collect fingerprints and are a breeding ground for bacteria, so it’s a good idea to clean them periodically</a:t>
            </a:r>
          </a:p>
          <a:p>
            <a:r>
              <a:rPr lang="en-US" sz="2800" dirty="0" smtClean="0"/>
              <a:t>Many touchscreens are made from Gorilla Glass, which is designed to resist scratching and cracking, and </a:t>
            </a:r>
            <a:r>
              <a:rPr lang="en-US" sz="2800" b="1" dirty="0" err="1" smtClean="0"/>
              <a:t>oleophobic</a:t>
            </a:r>
            <a:r>
              <a:rPr lang="en-US" sz="2800" dirty="0" smtClean="0"/>
              <a:t> coating, designed to repel oils from fingertips</a:t>
            </a:r>
          </a:p>
          <a:p>
            <a:r>
              <a:rPr lang="en-US" sz="2800" dirty="0" smtClean="0"/>
              <a:t>A plastic screen protector is a good defense against scratches and cracks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of today’s battery-powered digital devices contain a </a:t>
            </a:r>
            <a:r>
              <a:rPr lang="en-US" b="1" dirty="0" smtClean="0"/>
              <a:t>lithium ion </a:t>
            </a:r>
            <a:r>
              <a:rPr lang="en-US" dirty="0" smtClean="0"/>
              <a:t>(Li-ion) battery</a:t>
            </a:r>
          </a:p>
          <a:p>
            <a:r>
              <a:rPr lang="en-US" dirty="0" smtClean="0"/>
              <a:t>Li-ion batteries can overheat and in the worst case, they can explode</a:t>
            </a:r>
          </a:p>
          <a:p>
            <a:r>
              <a:rPr lang="en-US" dirty="0" smtClean="0"/>
              <a:t>Smart consumers don’t operate devices that are hot to the touch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Maintenance</a:t>
            </a:r>
            <a:endParaRPr lang="en-US" dirty="0"/>
          </a:p>
        </p:txBody>
      </p:sp>
      <p:pic>
        <p:nvPicPr>
          <p:cNvPr id="6" name="Content Placeholder 5" descr="Fig02-14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6657" y="2082020"/>
            <a:ext cx="6807655" cy="399069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9798" y="1748874"/>
            <a:ext cx="45910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B: Device Options</a:t>
            </a:r>
          </a:p>
        </p:txBody>
      </p:sp>
      <p:sp>
        <p:nvSpPr>
          <p:cNvPr id="46082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Enterprise Computers</a:t>
            </a:r>
          </a:p>
          <a:p>
            <a:r>
              <a:rPr lang="en-US" dirty="0" smtClean="0"/>
              <a:t>Personal Computers</a:t>
            </a:r>
          </a:p>
          <a:p>
            <a:r>
              <a:rPr lang="en-US" dirty="0" smtClean="0"/>
              <a:t>Niche Devices</a:t>
            </a:r>
          </a:p>
          <a:p>
            <a:r>
              <a:rPr lang="en-US" dirty="0" smtClean="0"/>
              <a:t>Choosing a Digital Device</a:t>
            </a:r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DDD33F3-5460-401E-9012-7B493D95BFCC}" type="slidenum">
              <a:rPr lang="en-US">
                <a:cs typeface="Arial" charset="0"/>
              </a:rPr>
              <a:pPr/>
              <a:t>28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Enterprise Computers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699" y="1511300"/>
            <a:ext cx="5901083" cy="4614863"/>
          </a:xfrm>
        </p:spPr>
        <p:txBody>
          <a:bodyPr/>
          <a:lstStyle/>
          <a:p>
            <a:r>
              <a:rPr lang="en-US" sz="2400" dirty="0" smtClean="0"/>
              <a:t>The most powerful computers are generally used in businesses and government agencies</a:t>
            </a:r>
          </a:p>
          <a:p>
            <a:r>
              <a:rPr lang="en-US" sz="2400" dirty="0" smtClean="0"/>
              <a:t>These computers have the ability to service many simultaneous users and process data at very fast speeds</a:t>
            </a:r>
          </a:p>
          <a:p>
            <a:r>
              <a:rPr lang="en-US" sz="2400" dirty="0" smtClean="0"/>
              <a:t>Types of “Big” computers are:</a:t>
            </a:r>
          </a:p>
          <a:p>
            <a:pPr lvl="1"/>
            <a:r>
              <a:rPr lang="en-US" sz="2400" dirty="0" smtClean="0"/>
              <a:t>Supercomputers</a:t>
            </a:r>
          </a:p>
          <a:p>
            <a:pPr lvl="1"/>
            <a:r>
              <a:rPr lang="en-US" sz="2400" dirty="0" smtClean="0"/>
              <a:t>Mainframes</a:t>
            </a:r>
          </a:p>
          <a:p>
            <a:pPr lvl="1"/>
            <a:r>
              <a:rPr lang="en-US" sz="2400" dirty="0" smtClean="0"/>
              <a:t>Servers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7" name="Picture 6" descr="Fig02-15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4951" y="503582"/>
            <a:ext cx="1473747" cy="5791202"/>
          </a:xfrm>
          <a:prstGeom prst="rect">
            <a:avLst/>
          </a:prstGeom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8236" y="5829507"/>
            <a:ext cx="22288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A: Device Basics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Computers</a:t>
            </a:r>
          </a:p>
          <a:p>
            <a:r>
              <a:rPr lang="en-US" dirty="0" smtClean="0"/>
              <a:t>Circuits and Chips</a:t>
            </a:r>
          </a:p>
          <a:p>
            <a:r>
              <a:rPr lang="en-US" dirty="0" smtClean="0"/>
              <a:t>Components</a:t>
            </a:r>
          </a:p>
          <a:p>
            <a:r>
              <a:rPr lang="en-US" dirty="0" smtClean="0"/>
              <a:t>Maintenance</a:t>
            </a:r>
          </a:p>
        </p:txBody>
      </p:sp>
      <p:sp>
        <p:nvSpPr>
          <p:cNvPr id="26627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2662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0A93CF4-CF1C-4D82-BF05-72F5D340C766}" type="slidenum">
              <a:rPr lang="en-US">
                <a:cs typeface="Arial" charset="0"/>
              </a:rPr>
              <a:pPr/>
              <a:t>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Enterprise Computers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417983"/>
            <a:ext cx="8750300" cy="4929807"/>
          </a:xfrm>
        </p:spPr>
        <p:txBody>
          <a:bodyPr/>
          <a:lstStyle/>
          <a:p>
            <a:r>
              <a:rPr lang="en-US" sz="2200" b="1" dirty="0" smtClean="0"/>
              <a:t>Supercomputers:</a:t>
            </a:r>
            <a:r>
              <a:rPr lang="en-US" sz="2200" dirty="0" smtClean="0"/>
              <a:t> considered the fastest computers in the world at the time of construction; can tackle complex tasks other computers cannot; typical use includes breaking codes, modeling weather systems, and simulating nuclear explosions</a:t>
            </a:r>
          </a:p>
          <a:p>
            <a:r>
              <a:rPr lang="en-US" sz="2200" b="1" dirty="0" smtClean="0"/>
              <a:t>Mainframes:</a:t>
            </a:r>
            <a:r>
              <a:rPr lang="en-US" sz="2200" dirty="0" smtClean="0"/>
              <a:t> a large and expensive computer capable of simultaneously processing data for hundreds or thousands of users; looks like a closet sized cabinet; used to provide centralized storage, processing and management for large amounts of data</a:t>
            </a:r>
          </a:p>
          <a:p>
            <a:r>
              <a:rPr lang="en-US" sz="2200" b="1" dirty="0" smtClean="0"/>
              <a:t>Servers:</a:t>
            </a:r>
            <a:r>
              <a:rPr lang="en-US" sz="2200" dirty="0" smtClean="0"/>
              <a:t> “serves” data to computers in a network; Google search results are provided by servers; about the size of a desk draw and mounted in racks of multiple servers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Computers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personal computer is designed to meet the computing needs of an individual</a:t>
            </a:r>
          </a:p>
          <a:p>
            <a:r>
              <a:rPr lang="en-US" dirty="0" smtClean="0"/>
              <a:t>The term </a:t>
            </a:r>
            <a:r>
              <a:rPr lang="en-US" i="1" dirty="0" smtClean="0"/>
              <a:t>personal computer </a:t>
            </a:r>
            <a:r>
              <a:rPr lang="en-US" dirty="0" smtClean="0"/>
              <a:t>can be abbreviated as </a:t>
            </a:r>
            <a:r>
              <a:rPr lang="en-US" i="1" dirty="0" smtClean="0"/>
              <a:t>PC</a:t>
            </a:r>
          </a:p>
          <a:p>
            <a:r>
              <a:rPr lang="en-US" dirty="0" smtClean="0"/>
              <a:t>Personal computers can be classified as:</a:t>
            </a:r>
          </a:p>
          <a:p>
            <a:pPr lvl="1"/>
            <a:r>
              <a:rPr lang="en-US" dirty="0" smtClean="0"/>
              <a:t>Desktop</a:t>
            </a:r>
          </a:p>
          <a:p>
            <a:pPr lvl="1"/>
            <a:r>
              <a:rPr lang="en-US" dirty="0" smtClean="0"/>
              <a:t>Portable</a:t>
            </a:r>
          </a:p>
          <a:p>
            <a:pPr lvl="1"/>
            <a:r>
              <a:rPr lang="en-US" dirty="0" smtClean="0"/>
              <a:t>Mobile devices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Computers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699" y="1511300"/>
            <a:ext cx="4734891" cy="4614863"/>
          </a:xfrm>
        </p:spPr>
        <p:txBody>
          <a:bodyPr/>
          <a:lstStyle/>
          <a:p>
            <a:r>
              <a:rPr lang="en-US" sz="2200" b="1" dirty="0" smtClean="0"/>
              <a:t>Desktop:</a:t>
            </a:r>
            <a:r>
              <a:rPr lang="en-US" sz="2200" dirty="0" smtClean="0"/>
              <a:t> fits on a desk and runs on power from a wall outlet; keyboard is typically separate from the monitor; popular in offices and schools</a:t>
            </a:r>
          </a:p>
          <a:p>
            <a:r>
              <a:rPr lang="en-US" sz="2200" b="1" dirty="0" smtClean="0"/>
              <a:t>Portable:</a:t>
            </a:r>
            <a:r>
              <a:rPr lang="en-US" sz="2200" dirty="0" smtClean="0"/>
              <a:t> runs on battery power; its components are contained in a single case for easy transportation</a:t>
            </a:r>
          </a:p>
          <a:p>
            <a:r>
              <a:rPr lang="en-US" sz="2200" b="1" dirty="0" smtClean="0"/>
              <a:t>Laptop:</a:t>
            </a:r>
            <a:r>
              <a:rPr lang="en-US" sz="2200" dirty="0" smtClean="0"/>
              <a:t> also referred to as a notebook computer; small and lightweight with a clamshell design and keyboard at the base </a:t>
            </a:r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Picture 5" descr="Fig02-16.bmp"/>
          <p:cNvPicPr>
            <a:picLocks noChangeAspect="1"/>
          </p:cNvPicPr>
          <p:nvPr/>
        </p:nvPicPr>
        <p:blipFill>
          <a:blip r:embed="rId2" cstate="print"/>
          <a:srcRect b="43768"/>
          <a:stretch>
            <a:fillRect/>
          </a:stretch>
        </p:blipFill>
        <p:spPr>
          <a:xfrm>
            <a:off x="6049464" y="1290725"/>
            <a:ext cx="2617457" cy="4977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Computers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447" y="1445039"/>
            <a:ext cx="4695135" cy="4849743"/>
          </a:xfrm>
        </p:spPr>
        <p:txBody>
          <a:bodyPr/>
          <a:lstStyle/>
          <a:p>
            <a:r>
              <a:rPr lang="en-US" sz="2200" b="1" dirty="0" smtClean="0"/>
              <a:t>Tablets:</a:t>
            </a:r>
            <a:r>
              <a:rPr lang="en-US" sz="2200" dirty="0" smtClean="0"/>
              <a:t> a </a:t>
            </a:r>
            <a:r>
              <a:rPr lang="en-US" sz="2200" b="1" dirty="0" smtClean="0"/>
              <a:t>tablet computer </a:t>
            </a:r>
            <a:r>
              <a:rPr lang="en-US" sz="2200" dirty="0" smtClean="0"/>
              <a:t>is a portable computing device featuring a touch-sensitive screen used for input and output; uses a specialized OS; a </a:t>
            </a:r>
            <a:r>
              <a:rPr lang="en-US" sz="2200" b="1" dirty="0" smtClean="0"/>
              <a:t>slate tablet </a:t>
            </a:r>
            <a:r>
              <a:rPr lang="en-US" sz="2200" dirty="0" smtClean="0"/>
              <a:t>configuration has a narrow frame screen that lacks a physical keyboard; Apple </a:t>
            </a:r>
            <a:r>
              <a:rPr lang="en-US" sz="2200" dirty="0" err="1" smtClean="0"/>
              <a:t>iPad</a:t>
            </a:r>
            <a:r>
              <a:rPr lang="en-US" sz="2200" dirty="0" smtClean="0"/>
              <a:t> is a slate tablet</a:t>
            </a:r>
          </a:p>
          <a:p>
            <a:r>
              <a:rPr lang="en-US" sz="2200" b="1" dirty="0" smtClean="0"/>
              <a:t>Smartphones: </a:t>
            </a:r>
            <a:r>
              <a:rPr lang="en-US" sz="2200" dirty="0" smtClean="0"/>
              <a:t>mobile devices with features similar to a tablet computer; provide telecommunications capabilities over cell phone networks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Picture 5" descr="Fig02-17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65623" y="4199540"/>
            <a:ext cx="2942273" cy="2080848"/>
          </a:xfrm>
          <a:prstGeom prst="rect">
            <a:avLst/>
          </a:prstGeom>
        </p:spPr>
      </p:pic>
      <p:pic>
        <p:nvPicPr>
          <p:cNvPr id="7" name="Picture 6" descr="Fig02-16.bmp"/>
          <p:cNvPicPr>
            <a:picLocks noChangeAspect="1"/>
          </p:cNvPicPr>
          <p:nvPr/>
        </p:nvPicPr>
        <p:blipFill>
          <a:blip r:embed="rId3" cstate="print"/>
          <a:srcRect t="55266"/>
          <a:stretch>
            <a:fillRect/>
          </a:stretch>
        </p:blipFill>
        <p:spPr>
          <a:xfrm>
            <a:off x="6486786" y="604560"/>
            <a:ext cx="2180135" cy="3298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Niche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699" y="1511300"/>
            <a:ext cx="6113117" cy="4614863"/>
          </a:xfrm>
        </p:spPr>
        <p:txBody>
          <a:bodyPr/>
          <a:lstStyle/>
          <a:p>
            <a:r>
              <a:rPr lang="en-US" sz="2400" dirty="0" smtClean="0"/>
              <a:t>Niche devices all have one thing in common: They contain a microprocessor</a:t>
            </a:r>
          </a:p>
          <a:p>
            <a:pPr lvl="1"/>
            <a:r>
              <a:rPr lang="en-US" sz="2300" b="1" dirty="0" smtClean="0"/>
              <a:t>Ebook readers:</a:t>
            </a:r>
            <a:r>
              <a:rPr lang="en-US" sz="2300" dirty="0" smtClean="0"/>
              <a:t> designed for displaying the content of digital publications; NOOK and Kindle are eBook readers</a:t>
            </a:r>
          </a:p>
          <a:p>
            <a:pPr lvl="1"/>
            <a:r>
              <a:rPr lang="en-US" sz="2300" b="1" dirty="0" smtClean="0"/>
              <a:t>Portable media players:</a:t>
            </a:r>
            <a:r>
              <a:rPr lang="en-US" sz="2300" dirty="0" smtClean="0"/>
              <a:t> a handheld device that can store and play music; iPod touch is a portable media player</a:t>
            </a:r>
          </a:p>
          <a:p>
            <a:pPr lvl="1"/>
            <a:r>
              <a:rPr lang="en-US" sz="2300" b="1" dirty="0" smtClean="0"/>
              <a:t>Game consoles: </a:t>
            </a:r>
            <a:r>
              <a:rPr lang="en-US" sz="2300" dirty="0" smtClean="0"/>
              <a:t>devices for playing computer games such as Sony’s Play Station and Nintendo’s </a:t>
            </a:r>
            <a:r>
              <a:rPr lang="en-US" sz="2300" dirty="0" err="1" smtClean="0"/>
              <a:t>Wii</a:t>
            </a:r>
            <a:endParaRPr lang="en-US" sz="23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 descr="Fig02-18.bmp"/>
          <p:cNvPicPr>
            <a:picLocks noChangeAspect="1"/>
          </p:cNvPicPr>
          <p:nvPr/>
        </p:nvPicPr>
        <p:blipFill>
          <a:blip r:embed="rId2" cstate="print"/>
          <a:srcRect b="51111"/>
          <a:stretch>
            <a:fillRect/>
          </a:stretch>
        </p:blipFill>
        <p:spPr>
          <a:xfrm>
            <a:off x="6582608" y="1185263"/>
            <a:ext cx="2177079" cy="4645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Niche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10749"/>
            <a:ext cx="6639339" cy="4399722"/>
          </a:xfrm>
        </p:spPr>
        <p:txBody>
          <a:bodyPr/>
          <a:lstStyle/>
          <a:p>
            <a:r>
              <a:rPr lang="en-US" sz="2100" b="1" dirty="0" smtClean="0"/>
              <a:t>Smartwatches:</a:t>
            </a:r>
            <a:r>
              <a:rPr lang="en-US" sz="2100" dirty="0" smtClean="0"/>
              <a:t> multifunctional devices that include a camera, thermometer, compass, calculator, cell phone, GPS, media player, and fitness tracker</a:t>
            </a:r>
          </a:p>
          <a:p>
            <a:r>
              <a:rPr lang="en-US" sz="2100" b="1" dirty="0" err="1" smtClean="0"/>
              <a:t>Smartglasses</a:t>
            </a:r>
            <a:r>
              <a:rPr lang="en-US" sz="2100" b="1" dirty="0" smtClean="0"/>
              <a:t>:</a:t>
            </a:r>
            <a:r>
              <a:rPr lang="en-US" sz="2100" dirty="0" smtClean="0"/>
              <a:t> include Google Glass; controlled by voice commands or a touchpad on the rim; has a camera and display device that essentially beams an image toward the wearer’s eye</a:t>
            </a:r>
          </a:p>
          <a:p>
            <a:r>
              <a:rPr lang="en-US" sz="2100" b="1" dirty="0" smtClean="0"/>
              <a:t>Activity trackers: </a:t>
            </a:r>
            <a:r>
              <a:rPr lang="en-US" sz="2100" dirty="0" smtClean="0"/>
              <a:t>monitors your steps and heart rate</a:t>
            </a:r>
          </a:p>
          <a:p>
            <a:r>
              <a:rPr lang="en-US" sz="2100" b="1" dirty="0" smtClean="0"/>
              <a:t>Smart appliances: </a:t>
            </a:r>
            <a:r>
              <a:rPr lang="en-US" sz="2100" dirty="0" smtClean="0"/>
              <a:t>Modern refrigerators, washing machines, and other appliances are controlled by integrated circuits called microcontrollers that combine sensors with processing circuitry</a:t>
            </a:r>
          </a:p>
          <a:p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Picture 5" descr="Fig02-18.bmp"/>
          <p:cNvPicPr>
            <a:picLocks noChangeAspect="1"/>
          </p:cNvPicPr>
          <p:nvPr/>
        </p:nvPicPr>
        <p:blipFill>
          <a:blip r:embed="rId2" cstate="print"/>
          <a:srcRect t="48309"/>
          <a:stretch>
            <a:fillRect/>
          </a:stretch>
        </p:blipFill>
        <p:spPr>
          <a:xfrm>
            <a:off x="6741634" y="1165163"/>
            <a:ext cx="2018052" cy="4553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a Digital Device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following activities can get you started on choosing the right digital device:</a:t>
            </a:r>
          </a:p>
          <a:p>
            <a:pPr lvl="1"/>
            <a:r>
              <a:rPr lang="en-US" dirty="0" smtClean="0"/>
              <a:t>Consider how you plan to use your device</a:t>
            </a:r>
          </a:p>
          <a:p>
            <a:pPr lvl="1"/>
            <a:r>
              <a:rPr lang="en-US" dirty="0" smtClean="0"/>
              <a:t>Choose the type of device</a:t>
            </a:r>
          </a:p>
          <a:p>
            <a:pPr lvl="1"/>
            <a:r>
              <a:rPr lang="en-US" dirty="0" smtClean="0"/>
              <a:t>Decide on a budget and stick to it</a:t>
            </a:r>
          </a:p>
          <a:p>
            <a:pPr lvl="1"/>
            <a:r>
              <a:rPr lang="en-US" dirty="0" smtClean="0"/>
              <a:t>Select a platform</a:t>
            </a:r>
          </a:p>
          <a:p>
            <a:pPr lvl="1"/>
            <a:r>
              <a:rPr lang="en-US" dirty="0" smtClean="0"/>
              <a:t>Check out the device’s specifications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a Digital Device</a:t>
            </a:r>
            <a:endParaRPr lang="en-US" dirty="0"/>
          </a:p>
        </p:txBody>
      </p:sp>
      <p:pic>
        <p:nvPicPr>
          <p:cNvPr id="6" name="Content Placeholder 5" descr="Fig02-19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02226" y="1295769"/>
            <a:ext cx="5923722" cy="504242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607" y="3662983"/>
            <a:ext cx="21907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a Digital Device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56310" y="1498048"/>
            <a:ext cx="3025361" cy="4614863"/>
          </a:xfrm>
        </p:spPr>
        <p:txBody>
          <a:bodyPr/>
          <a:lstStyle/>
          <a:p>
            <a:r>
              <a:rPr lang="en-US" sz="2800" dirty="0" smtClean="0"/>
              <a:t>The most popular digital devices are desktops, laptops, tablets, and smartphones</a:t>
            </a:r>
            <a:endParaRPr lang="en-US" sz="2800" dirty="0"/>
          </a:p>
        </p:txBody>
      </p:sp>
      <p:pic>
        <p:nvPicPr>
          <p:cNvPr id="8" name="Content Placeholder 5" descr="Fig02-20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141541" y="1245704"/>
            <a:ext cx="2691280" cy="504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a Digital Device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511300"/>
            <a:ext cx="3780735" cy="4614863"/>
          </a:xfrm>
        </p:spPr>
        <p:txBody>
          <a:bodyPr/>
          <a:lstStyle/>
          <a:p>
            <a:r>
              <a:rPr lang="en-US" sz="2400" dirty="0" smtClean="0"/>
              <a:t>Computers that operate essentially the same way and use the same software are said to be </a:t>
            </a:r>
            <a:r>
              <a:rPr lang="en-US" sz="2400" b="1" dirty="0" smtClean="0"/>
              <a:t>compatible </a:t>
            </a:r>
            <a:r>
              <a:rPr lang="en-US" sz="2400" dirty="0" smtClean="0"/>
              <a:t>or having the same “platform”</a:t>
            </a:r>
          </a:p>
          <a:p>
            <a:r>
              <a:rPr lang="en-US" sz="2400" dirty="0" smtClean="0"/>
              <a:t>You can assess whether two computers are compatible by checking their operating systems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Picture 5" descr="Fig02-2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97764" y="1563757"/>
            <a:ext cx="4471862" cy="4471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its core, a </a:t>
            </a:r>
            <a:r>
              <a:rPr lang="en-US" b="1" dirty="0" smtClean="0"/>
              <a:t>computer</a:t>
            </a:r>
            <a:r>
              <a:rPr lang="en-US" dirty="0" smtClean="0"/>
              <a:t> is a multipurpose device that accepts input, processes data, stores data, and produces output, all according to a series of stored instructions</a:t>
            </a:r>
          </a:p>
          <a:p>
            <a:r>
              <a:rPr lang="en-US" b="1" dirty="0" smtClean="0"/>
              <a:t>Input</a:t>
            </a:r>
            <a:r>
              <a:rPr lang="en-US" dirty="0" smtClean="0"/>
              <a:t> is whatever is typed, submitted, or transmitted to a computer</a:t>
            </a:r>
          </a:p>
          <a:p>
            <a:r>
              <a:rPr lang="en-US" b="1" dirty="0" smtClean="0"/>
              <a:t>Output</a:t>
            </a:r>
            <a:r>
              <a:rPr lang="en-US" dirty="0" smtClean="0"/>
              <a:t> is the result produced by a computer</a:t>
            </a:r>
            <a:endParaRPr lang="en-US" dirty="0"/>
          </a:p>
        </p:txBody>
      </p:sp>
      <p:sp>
        <p:nvSpPr>
          <p:cNvPr id="3072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3072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1452FAF-8380-49CD-B153-E4A645DEB10A}" type="slidenum">
              <a:rPr lang="en-US">
                <a:cs typeface="Arial" charset="0"/>
              </a:rPr>
              <a:pPr/>
              <a:t>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a Digital Device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445039"/>
            <a:ext cx="8750300" cy="4624457"/>
          </a:xfrm>
        </p:spPr>
        <p:txBody>
          <a:bodyPr/>
          <a:lstStyle/>
          <a:p>
            <a:r>
              <a:rPr lang="en-US" dirty="0" smtClean="0"/>
              <a:t>Prices for digital devices can vary and depend on screen size, microprocessor size, and memory:</a:t>
            </a:r>
          </a:p>
          <a:p>
            <a:pPr lvl="1"/>
            <a:r>
              <a:rPr lang="en-US" sz="2400" dirty="0" smtClean="0"/>
              <a:t>The price tag for a </a:t>
            </a:r>
            <a:r>
              <a:rPr lang="en-US" sz="2400" dirty="0" err="1" smtClean="0"/>
              <a:t>smartphone</a:t>
            </a:r>
            <a:r>
              <a:rPr lang="en-US" sz="2400" dirty="0" smtClean="0"/>
              <a:t> is $200-$500</a:t>
            </a:r>
          </a:p>
          <a:p>
            <a:pPr lvl="1"/>
            <a:r>
              <a:rPr lang="en-US" sz="2400" dirty="0" smtClean="0"/>
              <a:t>Tablet computer prices range from $200 - $1,200</a:t>
            </a:r>
          </a:p>
          <a:p>
            <a:pPr lvl="1"/>
            <a:r>
              <a:rPr lang="en-US" sz="2400" dirty="0" smtClean="0"/>
              <a:t>Desktop and Laptop computers usually cost a little more, with price points roughly grouped into three categories: </a:t>
            </a:r>
          </a:p>
          <a:p>
            <a:pPr lvl="2"/>
            <a:r>
              <a:rPr lang="en-US" dirty="0" smtClean="0"/>
              <a:t>Above $1,200</a:t>
            </a:r>
          </a:p>
          <a:p>
            <a:pPr lvl="2"/>
            <a:r>
              <a:rPr lang="en-US" dirty="0" smtClean="0"/>
              <a:t>$500 - $1,200</a:t>
            </a:r>
          </a:p>
          <a:p>
            <a:pPr lvl="2"/>
            <a:r>
              <a:rPr lang="en-US" dirty="0" smtClean="0"/>
              <a:t>Under $500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a Digital Device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511300"/>
            <a:ext cx="2786822" cy="2848665"/>
          </a:xfrm>
        </p:spPr>
        <p:txBody>
          <a:bodyPr/>
          <a:lstStyle/>
          <a:p>
            <a:r>
              <a:rPr lang="en-US" sz="2400" dirty="0" smtClean="0"/>
              <a:t>Computer ads are loaded with jargon and acronyms, such as RAM, ROM, GHz, GB, and USB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6" name="Picture 5" descr="Fig02-2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9070" y="1457739"/>
            <a:ext cx="5462651" cy="4414196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5252" y="6041956"/>
            <a:ext cx="356235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Section C: Processors and Memory</a:t>
            </a:r>
          </a:p>
        </p:txBody>
      </p:sp>
      <p:sp>
        <p:nvSpPr>
          <p:cNvPr id="706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Microprocessors</a:t>
            </a:r>
          </a:p>
          <a:p>
            <a:r>
              <a:rPr lang="en-US" dirty="0" smtClean="0"/>
              <a:t>How Processors Work</a:t>
            </a:r>
          </a:p>
          <a:p>
            <a:r>
              <a:rPr lang="en-US" dirty="0" smtClean="0"/>
              <a:t>Performance</a:t>
            </a:r>
          </a:p>
          <a:p>
            <a:r>
              <a:rPr lang="en-US" dirty="0" smtClean="0"/>
              <a:t>Random Access Memory</a:t>
            </a:r>
          </a:p>
          <a:p>
            <a:r>
              <a:rPr lang="en-US" dirty="0" smtClean="0"/>
              <a:t>Read-Only Memory</a:t>
            </a:r>
          </a:p>
        </p:txBody>
      </p:sp>
      <p:sp>
        <p:nvSpPr>
          <p:cNvPr id="70659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7066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B2837FD-FA37-4DEF-9AF3-48C467F8CA5B}" type="slidenum">
              <a:rPr lang="en-US">
                <a:cs typeface="Arial" charset="0"/>
              </a:rPr>
              <a:pPr/>
              <a:t>42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Microprocessors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/>
              <a:t>microprocessor</a:t>
            </a:r>
            <a:r>
              <a:rPr lang="en-US" dirty="0" smtClean="0"/>
              <a:t> is an integrated circuit designed to process instructions</a:t>
            </a:r>
          </a:p>
          <a:p>
            <a:r>
              <a:rPr lang="en-US" dirty="0" smtClean="0"/>
              <a:t>It is the </a:t>
            </a:r>
            <a:r>
              <a:rPr lang="en-US" i="1" dirty="0" smtClean="0"/>
              <a:t>most important</a:t>
            </a:r>
            <a:r>
              <a:rPr lang="en-US" dirty="0" smtClean="0"/>
              <a:t>, and usually the most expensive, component of a digital device</a:t>
            </a:r>
          </a:p>
          <a:p>
            <a:r>
              <a:rPr lang="en-US" dirty="0" smtClean="0"/>
              <a:t>Intel Corporation is the world’s largest chipmaker and supplies a sizeable percentage of the microprocessors that power desktops and laptops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Microprocessors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960" y="1471544"/>
            <a:ext cx="4721639" cy="4614863"/>
          </a:xfrm>
        </p:spPr>
        <p:txBody>
          <a:bodyPr/>
          <a:lstStyle/>
          <a:p>
            <a:r>
              <a:rPr lang="en-US" sz="2600" dirty="0" smtClean="0"/>
              <a:t>Intel’s 8086 family of microprocessors powered the original IBM PC</a:t>
            </a:r>
          </a:p>
          <a:p>
            <a:r>
              <a:rPr lang="en-US" sz="2600" dirty="0" smtClean="0"/>
              <a:t>The 8086 chip family set the standard for processors used today</a:t>
            </a:r>
          </a:p>
          <a:p>
            <a:r>
              <a:rPr lang="en-US" sz="2600" dirty="0" smtClean="0"/>
              <a:t>This standard is sometimes referred to as </a:t>
            </a:r>
            <a:r>
              <a:rPr lang="en-US" sz="2600" b="1" dirty="0" smtClean="0"/>
              <a:t>x86</a:t>
            </a:r>
          </a:p>
          <a:p>
            <a:r>
              <a:rPr lang="en-US" sz="2600" dirty="0" smtClean="0"/>
              <a:t>Processors found in today’s desktops and laptops are x86 compatible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6" name="Picture 5" descr="Fig02-23.bmp"/>
          <p:cNvPicPr>
            <a:picLocks noChangeAspect="1"/>
          </p:cNvPicPr>
          <p:nvPr/>
        </p:nvPicPr>
        <p:blipFill>
          <a:blip r:embed="rId2" cstate="print"/>
          <a:srcRect r="50582"/>
          <a:stretch>
            <a:fillRect/>
          </a:stretch>
        </p:blipFill>
        <p:spPr>
          <a:xfrm>
            <a:off x="5831967" y="742120"/>
            <a:ext cx="3086746" cy="2857555"/>
          </a:xfrm>
          <a:prstGeom prst="rect">
            <a:avLst/>
          </a:prstGeom>
        </p:spPr>
      </p:pic>
      <p:pic>
        <p:nvPicPr>
          <p:cNvPr id="7" name="Picture 6" descr="Fig02-23.bmp"/>
          <p:cNvPicPr>
            <a:picLocks noChangeAspect="1"/>
          </p:cNvPicPr>
          <p:nvPr/>
        </p:nvPicPr>
        <p:blipFill>
          <a:blip r:embed="rId2" cstate="print"/>
          <a:srcRect l="60445" b="19156"/>
          <a:stretch>
            <a:fillRect/>
          </a:stretch>
        </p:blipFill>
        <p:spPr>
          <a:xfrm>
            <a:off x="5844208" y="3748654"/>
            <a:ext cx="2609667" cy="2440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Microprocessors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Processors based on </a:t>
            </a:r>
            <a:r>
              <a:rPr lang="en-US" sz="2800" b="1" dirty="0" smtClean="0"/>
              <a:t>ARM</a:t>
            </a:r>
            <a:r>
              <a:rPr lang="en-US" sz="2800" dirty="0" smtClean="0"/>
              <a:t> technology dominate tablet computers and smartphones</a:t>
            </a:r>
          </a:p>
          <a:p>
            <a:r>
              <a:rPr lang="en-US" sz="2800" dirty="0" smtClean="0"/>
              <a:t>ARM technology was originally designed by ARM Holdings, a British technology company founded by Acorn Computers, Apple Inc., and VLSI Technology</a:t>
            </a:r>
          </a:p>
          <a:p>
            <a:r>
              <a:rPr lang="en-US" sz="2800" dirty="0" smtClean="0"/>
              <a:t>ARM processors are energy efficient – an important characteristic for battery powered devices</a:t>
            </a:r>
          </a:p>
          <a:p>
            <a:r>
              <a:rPr lang="en-US" sz="2800" dirty="0" smtClean="0"/>
              <a:t>ARM processors are found in </a:t>
            </a:r>
            <a:r>
              <a:rPr lang="en-US" sz="2800" dirty="0" err="1" smtClean="0"/>
              <a:t>iPads</a:t>
            </a:r>
            <a:r>
              <a:rPr lang="en-US" sz="2800" dirty="0" smtClean="0"/>
              <a:t>, </a:t>
            </a:r>
            <a:r>
              <a:rPr lang="en-US" sz="2800" dirty="0" err="1" smtClean="0"/>
              <a:t>iPhones</a:t>
            </a:r>
            <a:r>
              <a:rPr lang="en-US" sz="2800" dirty="0" smtClean="0"/>
              <a:t>, and Surface tablets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Microprocessors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699" y="1511300"/>
            <a:ext cx="3979518" cy="4614863"/>
          </a:xfrm>
        </p:spPr>
        <p:txBody>
          <a:bodyPr/>
          <a:lstStyle/>
          <a:p>
            <a:r>
              <a:rPr lang="en-US" sz="2400" dirty="0" smtClean="0"/>
              <a:t>Finding the microprocessor that’s best for you depends on your budget and the type of work and play you plan to do</a:t>
            </a:r>
          </a:p>
          <a:p>
            <a:r>
              <a:rPr lang="en-US" sz="2400" dirty="0" smtClean="0"/>
              <a:t>If you know the make and model of a digital device, you can generally find processor specifications by searching online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Unit 2: Digital Devices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6" name="Picture 5" descr="Fig02-24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2866" y="1709531"/>
            <a:ext cx="3765692" cy="461175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2379" y="1351723"/>
            <a:ext cx="4631621" cy="254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Processors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Microprocessor technology is fascinating in its ability to perform an astounding variety of tasks based on a set of really simple instructions</a:t>
            </a:r>
          </a:p>
          <a:p>
            <a:r>
              <a:rPr lang="en-US" dirty="0" smtClean="0"/>
              <a:t>These instructions are referred to as an </a:t>
            </a:r>
            <a:r>
              <a:rPr lang="en-US" b="1" dirty="0" smtClean="0"/>
              <a:t>instruction set</a:t>
            </a:r>
          </a:p>
          <a:p>
            <a:r>
              <a:rPr lang="en-US" dirty="0" smtClean="0"/>
              <a:t>An instruction set contains a collection of instructions for actions that the circuitry in a microprocessor can perform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Processors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749287"/>
            <a:ext cx="4204804" cy="4376876"/>
          </a:xfrm>
        </p:spPr>
        <p:txBody>
          <a:bodyPr/>
          <a:lstStyle/>
          <a:p>
            <a:r>
              <a:rPr lang="en-US" sz="2400" dirty="0" smtClean="0"/>
              <a:t>Microprocessors can’t directly understand </a:t>
            </a:r>
            <a:r>
              <a:rPr lang="en-US" sz="2400" b="1" dirty="0" smtClean="0"/>
              <a:t>programming language</a:t>
            </a:r>
            <a:r>
              <a:rPr lang="en-US" sz="2400" dirty="0" smtClean="0"/>
              <a:t>, such as C++, BASIC, or Java, so programs have to be converted into </a:t>
            </a:r>
            <a:r>
              <a:rPr lang="en-US" sz="2400" b="1" dirty="0" smtClean="0"/>
              <a:t>machine language </a:t>
            </a:r>
            <a:r>
              <a:rPr lang="en-US" sz="2400" dirty="0" smtClean="0"/>
              <a:t>that corresponds to the microprocessor’s instruction set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6" name="Picture 5" descr="Fig02-25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33197" y="1902314"/>
            <a:ext cx="4185516" cy="220731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8402" y="4670149"/>
            <a:ext cx="4485598" cy="31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Processors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951" y="1445041"/>
            <a:ext cx="8538266" cy="1960769"/>
          </a:xfrm>
        </p:spPr>
        <p:txBody>
          <a:bodyPr/>
          <a:lstStyle/>
          <a:p>
            <a:r>
              <a:rPr lang="en-US" sz="2200" dirty="0" smtClean="0"/>
              <a:t>Operational units of the microprocessor are:</a:t>
            </a:r>
          </a:p>
          <a:p>
            <a:pPr lvl="1"/>
            <a:r>
              <a:rPr lang="en-US" sz="2000" dirty="0" smtClean="0"/>
              <a:t>The </a:t>
            </a:r>
            <a:r>
              <a:rPr lang="en-US" sz="2000" b="1" dirty="0" smtClean="0"/>
              <a:t>ALU</a:t>
            </a:r>
            <a:r>
              <a:rPr lang="en-US" sz="2000" dirty="0" smtClean="0"/>
              <a:t> (arithmetic logic unit) is part of the microprocessor that performs arithmetic operations, such as addition and subtraction</a:t>
            </a:r>
          </a:p>
          <a:p>
            <a:pPr lvl="1"/>
            <a:r>
              <a:rPr lang="en-US" sz="2000" dirty="0" smtClean="0"/>
              <a:t>The ALU uses </a:t>
            </a:r>
            <a:r>
              <a:rPr lang="en-US" sz="2000" b="1" dirty="0" smtClean="0"/>
              <a:t>registers</a:t>
            </a:r>
            <a:r>
              <a:rPr lang="en-US" sz="2000" dirty="0" smtClean="0"/>
              <a:t> to hold data that is being processed</a:t>
            </a:r>
          </a:p>
          <a:p>
            <a:pPr lvl="1"/>
            <a:r>
              <a:rPr lang="en-US" sz="2000" dirty="0" smtClean="0"/>
              <a:t>The microprocessor’s </a:t>
            </a:r>
            <a:r>
              <a:rPr lang="en-US" sz="2000" b="1" dirty="0" smtClean="0"/>
              <a:t>control unit</a:t>
            </a:r>
            <a:r>
              <a:rPr lang="en-US" sz="2000" dirty="0" smtClean="0"/>
              <a:t> fetches each instruction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6" name="Picture 5" descr="Fig02-26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9870" y="3499650"/>
            <a:ext cx="5026789" cy="243541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7825" y="6029741"/>
            <a:ext cx="4576556" cy="290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8" name="Content Placeholder 7" descr="Fig02-01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2768"/>
          <a:stretch>
            <a:fillRect/>
          </a:stretch>
        </p:blipFill>
        <p:spPr>
          <a:xfrm>
            <a:off x="2321513" y="1696278"/>
            <a:ext cx="5046695" cy="4655172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1179" y="1355035"/>
            <a:ext cx="3276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287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Processors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511300"/>
            <a:ext cx="3727726" cy="4614863"/>
          </a:xfrm>
        </p:spPr>
        <p:txBody>
          <a:bodyPr/>
          <a:lstStyle/>
          <a:p>
            <a:r>
              <a:rPr lang="en-US" sz="2800" dirty="0" smtClean="0"/>
              <a:t>The term </a:t>
            </a:r>
            <a:r>
              <a:rPr lang="en-US" sz="2800" b="1" dirty="0" smtClean="0"/>
              <a:t>instruction cycle </a:t>
            </a:r>
            <a:r>
              <a:rPr lang="en-US" sz="2800" dirty="0" smtClean="0"/>
              <a:t>refers to the process in which a computer executes a single instruction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6" name="Picture 5" descr="Fig02-27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81543" y="2329351"/>
            <a:ext cx="4578144" cy="254765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446" y="1510750"/>
            <a:ext cx="2571356" cy="346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processors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418535"/>
            <a:ext cx="8750300" cy="1510195"/>
          </a:xfrm>
        </p:spPr>
        <p:txBody>
          <a:bodyPr/>
          <a:lstStyle/>
          <a:p>
            <a:r>
              <a:rPr lang="en-US" sz="2400" dirty="0" smtClean="0"/>
              <a:t>Machine language instructions for programs are held in memory; when the program begins, the memory address of the first instruction is placed in a part of the microprocessor’s control unit called an </a:t>
            </a:r>
            <a:r>
              <a:rPr lang="en-US" sz="2400" b="1" dirty="0" smtClean="0"/>
              <a:t>instruction pointer</a:t>
            </a:r>
            <a:endParaRPr lang="en-US" sz="2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6" name="Picture 5" descr="Fig02-28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0880" y="3447162"/>
            <a:ext cx="4467241" cy="280517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0497" y="3114799"/>
            <a:ext cx="2929973" cy="25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processors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378779"/>
            <a:ext cx="8750300" cy="913848"/>
          </a:xfrm>
        </p:spPr>
        <p:txBody>
          <a:bodyPr/>
          <a:lstStyle/>
          <a:p>
            <a:r>
              <a:rPr lang="en-US" sz="2800" dirty="0" smtClean="0"/>
              <a:t>The ALU is responsible for performing arithmetic and logical operations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6" name="Picture 5" descr="Fig02-29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1523" y="2784293"/>
            <a:ext cx="5567174" cy="34915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1300" y="2305878"/>
            <a:ext cx="3438390" cy="29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A microprocessor’s performance is affected by several factors, including clock speed, number of cores, processing techniques, cache size, word size, and instruction set</a:t>
            </a:r>
          </a:p>
          <a:p>
            <a:pPr lvl="1"/>
            <a:r>
              <a:rPr lang="en-US" sz="2400" dirty="0" smtClean="0"/>
              <a:t>A processor specification, such as 3.4 GHz, indicates the speed of the </a:t>
            </a:r>
            <a:r>
              <a:rPr lang="en-US" sz="2400" b="1" dirty="0" smtClean="0"/>
              <a:t>microprocessor clock </a:t>
            </a:r>
            <a:r>
              <a:rPr lang="en-US" sz="2400" dirty="0" smtClean="0"/>
              <a:t>– a timing device that sets the pace for executing instructions</a:t>
            </a:r>
          </a:p>
          <a:p>
            <a:pPr lvl="1"/>
            <a:r>
              <a:rPr lang="en-US" sz="2400" dirty="0" smtClean="0"/>
              <a:t>A cycle is the smallest unit of time in a microprocessor’s universe; every action a processor performs is measured by cycles</a:t>
            </a:r>
          </a:p>
          <a:p>
            <a:pPr lvl="1"/>
            <a:r>
              <a:rPr lang="en-US" sz="2400" b="1" dirty="0" smtClean="0"/>
              <a:t>Gigahertz</a:t>
            </a:r>
            <a:r>
              <a:rPr lang="en-US" sz="2400" dirty="0" smtClean="0"/>
              <a:t> (GHz) means a billion cycles per second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511300"/>
            <a:ext cx="8750300" cy="1483691"/>
          </a:xfrm>
        </p:spPr>
        <p:txBody>
          <a:bodyPr/>
          <a:lstStyle/>
          <a:p>
            <a:r>
              <a:rPr lang="en-US" sz="2800" dirty="0" smtClean="0"/>
              <a:t>A microprocessor that contains circuitry for more than one processing unit is called a </a:t>
            </a:r>
            <a:r>
              <a:rPr lang="en-US" sz="2800" b="1" dirty="0" smtClean="0"/>
              <a:t>multicore processor</a:t>
            </a:r>
            <a:endParaRPr lang="en-US" sz="2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6" name="Picture 5" descr="Fig02-30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1639" y="3088007"/>
            <a:ext cx="7173735" cy="3145191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1862" y="2729948"/>
            <a:ext cx="5614563" cy="309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Some processors execute instructions “serially” – or one instruction at a time</a:t>
            </a:r>
          </a:p>
          <a:p>
            <a:r>
              <a:rPr lang="en-US" sz="2400" dirty="0" smtClean="0"/>
              <a:t>With </a:t>
            </a:r>
            <a:r>
              <a:rPr lang="en-US" sz="2400" b="1" dirty="0" smtClean="0"/>
              <a:t>serial processing</a:t>
            </a:r>
            <a:r>
              <a:rPr lang="en-US" sz="2400" dirty="0" smtClean="0"/>
              <a:t>, the processor must complete all steps in the instruction cycle before it begins to execute the next instruction</a:t>
            </a:r>
          </a:p>
          <a:p>
            <a:r>
              <a:rPr lang="en-US" sz="2400" dirty="0" smtClean="0"/>
              <a:t>When a processor begins to execute an instruction before it completes the previous instruction, it is using </a:t>
            </a:r>
            <a:r>
              <a:rPr lang="en-US" sz="2400" b="1" dirty="0" smtClean="0"/>
              <a:t>pipeline processing</a:t>
            </a:r>
          </a:p>
          <a:p>
            <a:r>
              <a:rPr lang="en-US" sz="2400" b="1" dirty="0" smtClean="0"/>
              <a:t>Parallel processing </a:t>
            </a:r>
            <a:r>
              <a:rPr lang="en-US" sz="2400" dirty="0" smtClean="0"/>
              <a:t>executes more than one instruction at a time and works well with today’s multicore microprocessors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511300"/>
            <a:ext cx="3184387" cy="3140213"/>
          </a:xfrm>
        </p:spPr>
        <p:txBody>
          <a:bodyPr/>
          <a:lstStyle/>
          <a:p>
            <a:r>
              <a:rPr lang="en-US" sz="2800" dirty="0" smtClean="0"/>
              <a:t>Pipeline and parallel processing offer better performance than serial processing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7" name="Picture 6" descr="Fig02-3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13413" y="1157249"/>
            <a:ext cx="4693265" cy="5077899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026" y="6040485"/>
            <a:ext cx="3750365" cy="215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affects performance?:</a:t>
            </a:r>
          </a:p>
          <a:p>
            <a:pPr lvl="1"/>
            <a:r>
              <a:rPr lang="en-US" sz="2400" b="1" dirty="0" smtClean="0"/>
              <a:t>CPU cache </a:t>
            </a:r>
            <a:r>
              <a:rPr lang="en-US" sz="2400" dirty="0" smtClean="0"/>
              <a:t>(pronounced “cash”) is a special high-speed memory that allows a microprocessor to access data more rapidly</a:t>
            </a:r>
          </a:p>
          <a:p>
            <a:pPr lvl="1"/>
            <a:r>
              <a:rPr lang="en-US" sz="2400" b="1" dirty="0" smtClean="0"/>
              <a:t>Word size </a:t>
            </a:r>
            <a:r>
              <a:rPr lang="en-US" sz="2400" dirty="0" smtClean="0"/>
              <a:t>refers to the number of bits that a microprocessor can manipulate at one time; it limits the amount of memory that the processor can access</a:t>
            </a:r>
          </a:p>
          <a:p>
            <a:pPr lvl="1"/>
            <a:r>
              <a:rPr lang="en-US" sz="2400" dirty="0" smtClean="0"/>
              <a:t>A </a:t>
            </a:r>
            <a:r>
              <a:rPr lang="en-US" sz="2400" b="1" dirty="0" smtClean="0"/>
              <a:t>RISC</a:t>
            </a:r>
            <a:r>
              <a:rPr lang="en-US" sz="2400" dirty="0" smtClean="0"/>
              <a:t> (reduced instruction set computer) processor performs instructions faster than a </a:t>
            </a:r>
            <a:r>
              <a:rPr lang="en-US" sz="2400" b="1" dirty="0" smtClean="0"/>
              <a:t>CISC</a:t>
            </a:r>
            <a:r>
              <a:rPr lang="en-US" sz="2400" dirty="0" smtClean="0"/>
              <a:t> (complex instruction set computer) processor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Access 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RAM</a:t>
            </a:r>
            <a:r>
              <a:rPr lang="en-US" sz="2800" dirty="0" smtClean="0"/>
              <a:t> (random access memory) is a temporary holding area for data, application program instructions, and the operating system</a:t>
            </a:r>
          </a:p>
          <a:p>
            <a:r>
              <a:rPr lang="en-US" sz="2800" dirty="0" smtClean="0"/>
              <a:t>Higher RAM capacity adds to the expense of a device</a:t>
            </a:r>
          </a:p>
          <a:p>
            <a:r>
              <a:rPr lang="en-US" sz="2800" dirty="0" smtClean="0"/>
              <a:t>In RAM, microscopic electronic parts called </a:t>
            </a:r>
            <a:r>
              <a:rPr lang="en-US" sz="2800" b="1" dirty="0" smtClean="0"/>
              <a:t>capacitors</a:t>
            </a:r>
            <a:r>
              <a:rPr lang="en-US" sz="2800" dirty="0" smtClean="0"/>
              <a:t> hold the bits that represent data</a:t>
            </a:r>
          </a:p>
          <a:p>
            <a:r>
              <a:rPr lang="en-US" sz="2800" dirty="0" smtClean="0"/>
              <a:t>Most RAM is </a:t>
            </a:r>
            <a:r>
              <a:rPr lang="en-US" sz="2800" b="1" dirty="0" smtClean="0"/>
              <a:t>volatile</a:t>
            </a:r>
            <a:r>
              <a:rPr lang="en-US" sz="2800" dirty="0" smtClean="0"/>
              <a:t>, meaning it needs electrical power to hold data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Read-Only 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511301"/>
            <a:ext cx="8750300" cy="1682474"/>
          </a:xfrm>
        </p:spPr>
        <p:txBody>
          <a:bodyPr/>
          <a:lstStyle/>
          <a:p>
            <a:r>
              <a:rPr lang="en-US" sz="2400" b="1" dirty="0" smtClean="0"/>
              <a:t>ROM</a:t>
            </a:r>
            <a:r>
              <a:rPr lang="en-US" sz="2400" dirty="0" smtClean="0"/>
              <a:t> (read-only memory) is a type of memory circuitry that is housed in a single integrated circuit on the system board</a:t>
            </a:r>
          </a:p>
          <a:p>
            <a:r>
              <a:rPr lang="en-US" sz="2400" dirty="0" smtClean="0"/>
              <a:t>ROM contains a small set of instructions and data called the boot loader which tell a digital device how to start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6" name="Picture 5" descr="Fig02-34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1478" y="3352245"/>
            <a:ext cx="6851374" cy="2979221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3384" y="3232495"/>
            <a:ext cx="161925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The instructions that tell a digital device how to carry out processing tasks are referred to as a </a:t>
            </a:r>
            <a:r>
              <a:rPr lang="en-US" sz="3600" b="1" dirty="0" smtClean="0"/>
              <a:t>computer program</a:t>
            </a:r>
            <a:r>
              <a:rPr lang="en-US" sz="3600" dirty="0" smtClean="0"/>
              <a:t>, or simply a program</a:t>
            </a:r>
          </a:p>
          <a:p>
            <a:r>
              <a:rPr lang="en-US" sz="3600" dirty="0" smtClean="0"/>
              <a:t>Programs form the </a:t>
            </a:r>
            <a:r>
              <a:rPr lang="en-US" sz="3600" b="1" dirty="0" smtClean="0"/>
              <a:t>software</a:t>
            </a:r>
            <a:r>
              <a:rPr lang="en-US" sz="3600" dirty="0" smtClean="0"/>
              <a:t> that sets up a computer to do a specific task</a:t>
            </a:r>
            <a:endParaRPr lang="en-US" sz="3600" dirty="0"/>
          </a:p>
        </p:txBody>
      </p:sp>
      <p:sp>
        <p:nvSpPr>
          <p:cNvPr id="3072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3072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1452FAF-8380-49CD-B153-E4A645DEB10A}" type="slidenum">
              <a:rPr lang="en-US">
                <a:cs typeface="Arial" charset="0"/>
              </a:rPr>
              <a:pPr/>
              <a:t>6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Read-Only 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511300"/>
            <a:ext cx="5463761" cy="4081117"/>
          </a:xfrm>
        </p:spPr>
        <p:txBody>
          <a:bodyPr/>
          <a:lstStyle/>
          <a:p>
            <a:r>
              <a:rPr lang="en-US" sz="2800" dirty="0" smtClean="0"/>
              <a:t>There are several reasons why you might want to change the contents of ROM and boot loader instructions, including:</a:t>
            </a:r>
          </a:p>
          <a:p>
            <a:pPr lvl="1"/>
            <a:r>
              <a:rPr lang="en-US" dirty="0" smtClean="0"/>
              <a:t>Repair</a:t>
            </a:r>
          </a:p>
          <a:p>
            <a:pPr lvl="1"/>
            <a:r>
              <a:rPr lang="en-US" dirty="0" smtClean="0"/>
              <a:t>User modification</a:t>
            </a:r>
          </a:p>
          <a:p>
            <a:pPr lvl="1"/>
            <a:r>
              <a:rPr lang="en-US" dirty="0" smtClean="0"/>
              <a:t>Forensics</a:t>
            </a:r>
          </a:p>
          <a:p>
            <a:pPr lvl="1"/>
            <a:r>
              <a:rPr lang="en-US" dirty="0" smtClean="0"/>
              <a:t>Updates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6" name="Picture 5" descr="Fig02-35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88176" y="4214191"/>
            <a:ext cx="4975253" cy="1914415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1888" y="3486978"/>
            <a:ext cx="14954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D: Storage</a:t>
            </a:r>
          </a:p>
        </p:txBody>
      </p:sp>
      <p:sp>
        <p:nvSpPr>
          <p:cNvPr id="972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Storage Basics</a:t>
            </a:r>
          </a:p>
          <a:p>
            <a:r>
              <a:rPr lang="en-US" dirty="0" smtClean="0"/>
              <a:t>Magnetic Storage Technology</a:t>
            </a:r>
          </a:p>
          <a:p>
            <a:r>
              <a:rPr lang="en-US" dirty="0" smtClean="0"/>
              <a:t>Optical Storage Technology</a:t>
            </a:r>
          </a:p>
          <a:p>
            <a:r>
              <a:rPr lang="en-US" dirty="0" smtClean="0"/>
              <a:t>Solid State Technology</a:t>
            </a:r>
          </a:p>
          <a:p>
            <a:r>
              <a:rPr lang="en-US" dirty="0" smtClean="0"/>
              <a:t>Cloud Storage</a:t>
            </a:r>
          </a:p>
          <a:p>
            <a:r>
              <a:rPr lang="en-US" dirty="0" smtClean="0"/>
              <a:t>Backup</a:t>
            </a:r>
          </a:p>
          <a:p>
            <a:endParaRPr lang="en-US" dirty="0" smtClean="0"/>
          </a:p>
        </p:txBody>
      </p:sp>
      <p:sp>
        <p:nvSpPr>
          <p:cNvPr id="97283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9728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BAEED08-0423-4427-B7B1-52C316B4721B}" type="slidenum">
              <a:rPr lang="en-US">
                <a:cs typeface="Arial" charset="0"/>
              </a:rPr>
              <a:pPr/>
              <a:t>61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i="1" dirty="0" smtClean="0"/>
              <a:t>Storage</a:t>
            </a:r>
            <a:r>
              <a:rPr lang="en-US" sz="2800" dirty="0" smtClean="0"/>
              <a:t> is a term used for the components of a digital device designed to hold data permanently</a:t>
            </a:r>
          </a:p>
          <a:p>
            <a:r>
              <a:rPr lang="en-US" sz="2800" dirty="0" smtClean="0"/>
              <a:t>A data storage system has two main components: a </a:t>
            </a:r>
            <a:r>
              <a:rPr lang="en-US" sz="2800" b="1" dirty="0" smtClean="0"/>
              <a:t>storage medium</a:t>
            </a:r>
            <a:r>
              <a:rPr lang="en-US" sz="2800" dirty="0" smtClean="0"/>
              <a:t> and a </a:t>
            </a:r>
            <a:r>
              <a:rPr lang="en-US" sz="2800" b="1" dirty="0" smtClean="0"/>
              <a:t>storage device</a:t>
            </a:r>
          </a:p>
          <a:p>
            <a:pPr lvl="1"/>
            <a:r>
              <a:rPr lang="en-US" dirty="0" smtClean="0"/>
              <a:t>Storage medium – the disk, tape, CD, or DVD that contains data</a:t>
            </a:r>
          </a:p>
          <a:p>
            <a:pPr lvl="1"/>
            <a:r>
              <a:rPr lang="en-US" dirty="0" smtClean="0"/>
              <a:t>Storage device – the mechanical apparatus that records and retrieves data from a storage medium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Basics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93700" y="1511300"/>
            <a:ext cx="3250648" cy="4614863"/>
          </a:xfrm>
        </p:spPr>
        <p:txBody>
          <a:bodyPr/>
          <a:lstStyle/>
          <a:p>
            <a:r>
              <a:rPr lang="en-US" sz="2600" dirty="0" smtClean="0"/>
              <a:t>Each storage technology has its advantages and disadvantages so review their durability, dependability, speed, capacity, and cost before buying</a:t>
            </a:r>
            <a:endParaRPr lang="en-US" sz="2600" dirty="0"/>
          </a:p>
        </p:txBody>
      </p:sp>
      <p:pic>
        <p:nvPicPr>
          <p:cNvPr id="8" name="Content Placeholder 5" descr="Fig02-36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063578" y="1325217"/>
            <a:ext cx="4624687" cy="493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0422" y="1077153"/>
            <a:ext cx="25146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Basics</a:t>
            </a:r>
            <a:endParaRPr lang="en-US" dirty="0"/>
          </a:p>
        </p:txBody>
      </p:sp>
      <p:pic>
        <p:nvPicPr>
          <p:cNvPr id="6" name="Content Placeholder 5" descr="Fig02-37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2591" y="1272208"/>
            <a:ext cx="6092808" cy="501298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0371" y="1061829"/>
            <a:ext cx="3181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Storage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511300"/>
            <a:ext cx="8750300" cy="4836491"/>
          </a:xfrm>
        </p:spPr>
        <p:txBody>
          <a:bodyPr/>
          <a:lstStyle/>
          <a:p>
            <a:r>
              <a:rPr lang="en-US" sz="2400" dirty="0" smtClean="0"/>
              <a:t>Magnetic storage technology is used for desktop and laptop hard disk drives, as well as the storage devices used in enterprise computing installations and cloud services</a:t>
            </a:r>
          </a:p>
          <a:p>
            <a:pPr lvl="1"/>
            <a:r>
              <a:rPr lang="en-US" sz="2400" b="1" dirty="0" smtClean="0"/>
              <a:t>Magnetic storage </a:t>
            </a:r>
            <a:r>
              <a:rPr lang="en-US" sz="2400" dirty="0" smtClean="0"/>
              <a:t>represents data by magnetizing microscopic particles on a disk or tape surface</a:t>
            </a:r>
          </a:p>
          <a:p>
            <a:pPr lvl="1"/>
            <a:r>
              <a:rPr lang="en-US" sz="2400" dirty="0" smtClean="0"/>
              <a:t>A </a:t>
            </a:r>
            <a:r>
              <a:rPr lang="en-US" sz="2400" b="1" dirty="0" smtClean="0"/>
              <a:t>hard disk drive </a:t>
            </a:r>
            <a:r>
              <a:rPr lang="en-US" sz="2400" dirty="0" smtClean="0"/>
              <a:t>contains one or more platters and their associated read-write heads</a:t>
            </a:r>
          </a:p>
          <a:p>
            <a:pPr lvl="1"/>
            <a:r>
              <a:rPr lang="en-US" sz="2400" dirty="0" smtClean="0"/>
              <a:t>A hard disk platter is a flat, rigid disk made of aluminum or glass and coated with magnetic iron oxide particles</a:t>
            </a:r>
          </a:p>
          <a:p>
            <a:pPr lvl="1"/>
            <a:r>
              <a:rPr lang="en-US" sz="2400" dirty="0" smtClean="0"/>
              <a:t>A read-write head mechanism in the disk drive magnetizes particles to write data, and senses the particles’ polarities to read data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Storage Technology</a:t>
            </a:r>
            <a:endParaRPr lang="en-US" dirty="0"/>
          </a:p>
        </p:txBody>
      </p:sp>
      <p:pic>
        <p:nvPicPr>
          <p:cNvPr id="6" name="Content Placeholder 5" descr="Fig02-38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07103" y="1726699"/>
            <a:ext cx="7750000" cy="447561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0444" y="1415913"/>
            <a:ext cx="28384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Storage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Hard disk drive specifications include:</a:t>
            </a:r>
          </a:p>
          <a:p>
            <a:pPr lvl="1"/>
            <a:r>
              <a:rPr lang="en-US" b="1" dirty="0" smtClean="0"/>
              <a:t>Access time </a:t>
            </a:r>
            <a:r>
              <a:rPr lang="en-US" dirty="0" smtClean="0"/>
              <a:t>– the average time it takes a computer to locate data on the storage medium and read it</a:t>
            </a:r>
          </a:p>
          <a:p>
            <a:pPr lvl="1"/>
            <a:r>
              <a:rPr lang="en-US" b="1" dirty="0" smtClean="0"/>
              <a:t>Data transfer rate</a:t>
            </a:r>
            <a:r>
              <a:rPr lang="en-US" dirty="0" smtClean="0"/>
              <a:t> – the amount of data a storage device can move per second from the storage medium to 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Storage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445040"/>
            <a:ext cx="8750300" cy="1722229"/>
          </a:xfrm>
        </p:spPr>
        <p:txBody>
          <a:bodyPr/>
          <a:lstStyle/>
          <a:p>
            <a:r>
              <a:rPr lang="en-US" sz="2200" dirty="0" smtClean="0"/>
              <a:t>CD, DVD, and </a:t>
            </a:r>
            <a:r>
              <a:rPr lang="en-US" sz="2200" dirty="0" err="1" smtClean="0"/>
              <a:t>Blu</a:t>
            </a:r>
            <a:r>
              <a:rPr lang="en-US" sz="2200" dirty="0" smtClean="0"/>
              <a:t>-ray (BD) technologies are classified as </a:t>
            </a:r>
            <a:r>
              <a:rPr lang="en-US" sz="2200" b="1" dirty="0" smtClean="0"/>
              <a:t>optical storage</a:t>
            </a:r>
            <a:r>
              <a:rPr lang="en-US" sz="2200" dirty="0" smtClean="0"/>
              <a:t>, which represents data as microscopic light and dark spots on the disc surface</a:t>
            </a:r>
          </a:p>
          <a:p>
            <a:r>
              <a:rPr lang="en-US" sz="2200" dirty="0" smtClean="0"/>
              <a:t>The dark spots are called </a:t>
            </a:r>
            <a:r>
              <a:rPr lang="en-US" sz="2200" b="1" dirty="0" smtClean="0"/>
              <a:t>pits</a:t>
            </a:r>
            <a:r>
              <a:rPr lang="en-US" sz="2200" dirty="0" smtClean="0"/>
              <a:t>; the lighter, non-pitted surface areas of the disc are called </a:t>
            </a:r>
            <a:r>
              <a:rPr lang="en-US" sz="2200" b="1" dirty="0" smtClean="0"/>
              <a:t>lands</a:t>
            </a:r>
            <a:endParaRPr lang="en-US" sz="22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6" name="Picture 5" descr="Fig02-40.bmp"/>
          <p:cNvPicPr>
            <a:picLocks noChangeAspect="1"/>
          </p:cNvPicPr>
          <p:nvPr/>
        </p:nvPicPr>
        <p:blipFill>
          <a:blip r:embed="rId2" cstate="print"/>
          <a:srcRect r="34493"/>
          <a:stretch>
            <a:fillRect/>
          </a:stretch>
        </p:blipFill>
        <p:spPr>
          <a:xfrm>
            <a:off x="159026" y="3224480"/>
            <a:ext cx="4068418" cy="3074084"/>
          </a:xfrm>
          <a:prstGeom prst="rect">
            <a:avLst/>
          </a:prstGeom>
        </p:spPr>
      </p:pic>
      <p:pic>
        <p:nvPicPr>
          <p:cNvPr id="7" name="Picture 6" descr="Fig02-40.bmp"/>
          <p:cNvPicPr>
            <a:picLocks noChangeAspect="1"/>
          </p:cNvPicPr>
          <p:nvPr/>
        </p:nvPicPr>
        <p:blipFill>
          <a:blip r:embed="rId2" cstate="print"/>
          <a:srcRect l="70000" b="4112"/>
          <a:stretch>
            <a:fillRect/>
          </a:stretch>
        </p:blipFill>
        <p:spPr>
          <a:xfrm>
            <a:off x="6652592" y="2917116"/>
            <a:ext cx="2160104" cy="3417424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6933" y="3664020"/>
            <a:ext cx="2742163" cy="19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Storage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511300"/>
            <a:ext cx="8750300" cy="1801743"/>
          </a:xfrm>
        </p:spPr>
        <p:txBody>
          <a:bodyPr/>
          <a:lstStyle/>
          <a:p>
            <a:r>
              <a:rPr lang="en-US" sz="2400" dirty="0" smtClean="0"/>
              <a:t>A single optical drive typically handles CDs, DVDs, and </a:t>
            </a:r>
            <a:r>
              <a:rPr lang="en-US" sz="2400" dirty="0" err="1" smtClean="0"/>
              <a:t>Blu</a:t>
            </a:r>
            <a:r>
              <a:rPr lang="en-US" sz="2400" dirty="0" smtClean="0"/>
              <a:t>-ray discs, but the costs and capacities of these discs vary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pic>
        <p:nvPicPr>
          <p:cNvPr id="6" name="Picture 5" descr="Fig02-4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1966" y="2875506"/>
            <a:ext cx="6506817" cy="3421258"/>
          </a:xfrm>
          <a:prstGeom prst="rect">
            <a:avLst/>
          </a:prstGeom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1641" y="2438400"/>
            <a:ext cx="2880790" cy="34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a computer “runs” software, it performs the instructions to carry out a task</a:t>
            </a:r>
          </a:p>
          <a:p>
            <a:r>
              <a:rPr lang="en-US" dirty="0" smtClean="0"/>
              <a:t>The first computers were “programmed” to perform a specific task by connecting wire circuitry in a certain way</a:t>
            </a:r>
          </a:p>
          <a:p>
            <a:r>
              <a:rPr lang="en-US" dirty="0" smtClean="0"/>
              <a:t>The term </a:t>
            </a:r>
            <a:r>
              <a:rPr lang="en-US" b="1" dirty="0" smtClean="0"/>
              <a:t>stored program</a:t>
            </a:r>
            <a:r>
              <a:rPr lang="en-US" dirty="0" smtClean="0"/>
              <a:t> means that a series of instructions for computing a task can be loaded into a computer’s memory</a:t>
            </a:r>
            <a:endParaRPr lang="en-US" dirty="0"/>
          </a:p>
        </p:txBody>
      </p:sp>
      <p:sp>
        <p:nvSpPr>
          <p:cNvPr id="3072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3072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1452FAF-8380-49CD-B153-E4A645DEB10A}" type="slidenum">
              <a:rPr lang="en-US">
                <a:cs typeface="Arial" charset="0"/>
              </a:rPr>
              <a:pPr/>
              <a:t>7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Storage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Optical technologies are grouped into three categories: read-only, recordable, and rewriteable</a:t>
            </a:r>
          </a:p>
          <a:p>
            <a:pPr lvl="1"/>
            <a:r>
              <a:rPr lang="en-US" sz="2200" b="1" dirty="0" smtClean="0"/>
              <a:t>ROM.</a:t>
            </a:r>
            <a:r>
              <a:rPr lang="en-US" sz="2200" dirty="0" smtClean="0"/>
              <a:t> </a:t>
            </a:r>
            <a:r>
              <a:rPr lang="en-US" sz="2200" b="1" dirty="0" smtClean="0"/>
              <a:t>Read-only</a:t>
            </a:r>
            <a:r>
              <a:rPr lang="en-US" sz="2200" dirty="0" smtClean="0"/>
              <a:t> technology stores data permanently on a disc, which cannot be later added to or changed; can potentially store data for 100 years</a:t>
            </a:r>
          </a:p>
          <a:p>
            <a:pPr lvl="1"/>
            <a:r>
              <a:rPr lang="en-US" sz="2200" b="1" dirty="0" smtClean="0"/>
              <a:t>R. Recordable </a:t>
            </a:r>
            <a:r>
              <a:rPr lang="en-US" sz="2200" dirty="0" smtClean="0"/>
              <a:t>technology uses a laser to change the color in a dye laser sandwiched beneath the clear plastic disc surface; the laser creates dark spots that are read as pits</a:t>
            </a:r>
          </a:p>
          <a:p>
            <a:pPr lvl="1"/>
            <a:r>
              <a:rPr lang="en-US" sz="2200" b="1" dirty="0" smtClean="0"/>
              <a:t>RW. Rewritable</a:t>
            </a:r>
            <a:r>
              <a:rPr lang="en-US" sz="2200" dirty="0" smtClean="0"/>
              <a:t> technology uses phase change technology to alter a crystal structure on the disc surface; altering this structure creates patterns of light and dark spots resembling pits and lands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 smtClean="0"/>
              <a:t>Solid State Storage Technology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Solid state storage</a:t>
            </a:r>
            <a:r>
              <a:rPr lang="en-US" dirty="0" smtClean="0"/>
              <a:t> (sometimes called flash memory) stores data in erasable, rewritable circuitry, rather than on spinning disks or streaming tape</a:t>
            </a:r>
          </a:p>
          <a:p>
            <a:r>
              <a:rPr lang="en-US" dirty="0" smtClean="0"/>
              <a:t>Once the data is stored it is </a:t>
            </a:r>
            <a:r>
              <a:rPr lang="en-US" b="1" dirty="0" smtClean="0"/>
              <a:t>non-volatile</a:t>
            </a:r>
            <a:r>
              <a:rPr lang="en-US" dirty="0" smtClean="0"/>
              <a:t>, meaning the circuits retain data without an external power source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 smtClean="0"/>
              <a:t>Solid State Storage Technology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511301"/>
            <a:ext cx="8750300" cy="1205395"/>
          </a:xfrm>
        </p:spPr>
        <p:txBody>
          <a:bodyPr/>
          <a:lstStyle/>
          <a:p>
            <a:r>
              <a:rPr lang="en-US" sz="2400" dirty="0" smtClean="0"/>
              <a:t>A </a:t>
            </a:r>
            <a:r>
              <a:rPr lang="en-US" sz="2400" b="1" dirty="0" smtClean="0"/>
              <a:t>memory card </a:t>
            </a:r>
            <a:r>
              <a:rPr lang="en-US" sz="2400" dirty="0" smtClean="0"/>
              <a:t>is a flat, solid state storage medium commonly used to transfer files from digital cameras and media players to computers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pic>
        <p:nvPicPr>
          <p:cNvPr id="6" name="Picture 5" descr="Fig02-4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1" y="3171824"/>
            <a:ext cx="6705600" cy="3140645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7390" y="2825405"/>
            <a:ext cx="249555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 smtClean="0"/>
              <a:t>Solid State Storage Technology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511300"/>
            <a:ext cx="8750300" cy="1921013"/>
          </a:xfrm>
        </p:spPr>
        <p:txBody>
          <a:bodyPr/>
          <a:lstStyle/>
          <a:p>
            <a:r>
              <a:rPr lang="en-US" sz="2400" dirty="0" smtClean="0"/>
              <a:t>A </a:t>
            </a:r>
            <a:r>
              <a:rPr lang="en-US" sz="2400" b="1" dirty="0" smtClean="0"/>
              <a:t>solid state drive </a:t>
            </a:r>
            <a:r>
              <a:rPr lang="en-US" sz="2400" dirty="0" smtClean="0"/>
              <a:t>(SSD) is a package of flash memory that can be used as a substitute for a hard disk drive</a:t>
            </a:r>
          </a:p>
          <a:p>
            <a:r>
              <a:rPr lang="en-US" sz="2400" dirty="0" smtClean="0"/>
              <a:t>A </a:t>
            </a:r>
            <a:r>
              <a:rPr lang="en-US" sz="2400" b="1" dirty="0" smtClean="0"/>
              <a:t>USB flash drive </a:t>
            </a:r>
            <a:r>
              <a:rPr lang="en-US" sz="2400" dirty="0" smtClean="0"/>
              <a:t>is a portable storage device that plugs directly into a computer’s system unit using a built-in USB connector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pic>
        <p:nvPicPr>
          <p:cNvPr id="6" name="Picture 5" descr="Fig02-4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1513" y="4115765"/>
            <a:ext cx="7780488" cy="1780488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550" y="3614738"/>
            <a:ext cx="18954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445039"/>
            <a:ext cx="8750300" cy="1735483"/>
          </a:xfrm>
        </p:spPr>
        <p:txBody>
          <a:bodyPr/>
          <a:lstStyle/>
          <a:p>
            <a:r>
              <a:rPr lang="en-US" sz="2400" b="1" dirty="0" smtClean="0"/>
              <a:t>Remote storage </a:t>
            </a:r>
            <a:r>
              <a:rPr lang="en-US" sz="2400" dirty="0" smtClean="0"/>
              <a:t>is housed on an external device that can be accessed from a network</a:t>
            </a:r>
          </a:p>
          <a:p>
            <a:r>
              <a:rPr lang="en-US" sz="2400" dirty="0" smtClean="0"/>
              <a:t>Remote storage can also be available as an Internet service, in which case it is called </a:t>
            </a:r>
            <a:r>
              <a:rPr lang="en-US" sz="2400" b="1" dirty="0" smtClean="0"/>
              <a:t>cloud storage</a:t>
            </a:r>
          </a:p>
          <a:p>
            <a:r>
              <a:rPr lang="en-US" sz="2400" dirty="0" smtClean="0"/>
              <a:t>Cloud storage is provided to individuals by services such as Apple </a:t>
            </a:r>
            <a:r>
              <a:rPr lang="en-US" sz="2400" dirty="0" err="1" smtClean="0"/>
              <a:t>iCloud</a:t>
            </a:r>
            <a:r>
              <a:rPr lang="en-US" sz="2400" dirty="0" smtClean="0"/>
              <a:t>, Microsoft OneDrive, Google Drive, and Dropbox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pic>
        <p:nvPicPr>
          <p:cNvPr id="6" name="Picture 5" descr="Fig02-44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41" y="4424213"/>
            <a:ext cx="4147889" cy="1883090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0459" y="4144826"/>
            <a:ext cx="44100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511300"/>
            <a:ext cx="3595204" cy="4614863"/>
          </a:xfrm>
        </p:spPr>
        <p:txBody>
          <a:bodyPr/>
          <a:lstStyle/>
          <a:p>
            <a:r>
              <a:rPr lang="en-US" sz="2400" dirty="0" smtClean="0"/>
              <a:t>Some cloud implementations offer a synchronization feature that automatically duplicates files stored on a local device by also saving them in the cloud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pic>
        <p:nvPicPr>
          <p:cNvPr id="6" name="Picture 5" descr="Fig02-45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19764" y="1430498"/>
            <a:ext cx="4885698" cy="4831153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6513" y="1082537"/>
            <a:ext cx="22860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Cloud Storage basics:</a:t>
            </a:r>
          </a:p>
          <a:p>
            <a:pPr lvl="1"/>
            <a:r>
              <a:rPr lang="en-US" sz="2400" b="1" dirty="0" smtClean="0"/>
              <a:t>Security and privacy risks </a:t>
            </a:r>
            <a:r>
              <a:rPr lang="en-US" sz="2400" dirty="0" smtClean="0"/>
              <a:t>– the more places your data is stored and the more networks on which it </a:t>
            </a:r>
            <a:r>
              <a:rPr lang="en-US" sz="2400" dirty="0" err="1" smtClean="0"/>
              <a:t>tavels</a:t>
            </a:r>
            <a:r>
              <a:rPr lang="en-US" sz="2400" dirty="0" smtClean="0"/>
              <a:t>, the more susceptible it becomes to hackers and spying agencies</a:t>
            </a:r>
          </a:p>
          <a:p>
            <a:pPr lvl="1"/>
            <a:r>
              <a:rPr lang="en-US" sz="2400" b="1" dirty="0" smtClean="0"/>
              <a:t>Service outages </a:t>
            </a:r>
            <a:r>
              <a:rPr lang="en-US" sz="2400" dirty="0" smtClean="0"/>
              <a:t>– when a cloud storage site has an outage, all the data stored there become temporarily inaccessible</a:t>
            </a:r>
          </a:p>
          <a:p>
            <a:pPr lvl="1"/>
            <a:r>
              <a:rPr lang="en-US" sz="2400" b="1" dirty="0" smtClean="0"/>
              <a:t>Discontinuation of service </a:t>
            </a:r>
            <a:r>
              <a:rPr lang="en-US" sz="2400" dirty="0" smtClean="0"/>
              <a:t>– some cloud storage providers have closed down their services with little warning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699" y="1511300"/>
            <a:ext cx="3171135" cy="4614863"/>
          </a:xfrm>
        </p:spPr>
        <p:txBody>
          <a:bodyPr/>
          <a:lstStyle/>
          <a:p>
            <a:r>
              <a:rPr lang="en-US" sz="2400" dirty="0" smtClean="0"/>
              <a:t>A backup is a copy of one or more files that is made in case the originals become damaged or lost</a:t>
            </a:r>
          </a:p>
          <a:p>
            <a:r>
              <a:rPr lang="en-US" sz="2400" dirty="0" smtClean="0"/>
              <a:t>Figuring out what to backup is important; backing up everything isn’t always practical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pic>
        <p:nvPicPr>
          <p:cNvPr id="6" name="Picture 5" descr="Fig02-46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17843" y="1881809"/>
            <a:ext cx="5348577" cy="3512373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3446" y="1391478"/>
            <a:ext cx="3335816" cy="29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431788"/>
            <a:ext cx="8750300" cy="1351169"/>
          </a:xfrm>
        </p:spPr>
        <p:txBody>
          <a:bodyPr/>
          <a:lstStyle/>
          <a:p>
            <a:r>
              <a:rPr lang="en-US" sz="2800" dirty="0" smtClean="0"/>
              <a:t>When deciding on what to back up, know what’s important and ensure that current versions exist on more than one storage device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6" name="Picture 5" descr="Fig02-47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122401"/>
            <a:ext cx="9144000" cy="3237128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2981" y="2570922"/>
            <a:ext cx="2148093" cy="283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458291"/>
            <a:ext cx="8750300" cy="4823239"/>
          </a:xfrm>
        </p:spPr>
        <p:txBody>
          <a:bodyPr/>
          <a:lstStyle/>
          <a:p>
            <a:r>
              <a:rPr lang="en-US" dirty="0" smtClean="0"/>
              <a:t>Tools you’ll need for backups:</a:t>
            </a:r>
          </a:p>
          <a:p>
            <a:pPr lvl="1"/>
            <a:r>
              <a:rPr lang="en-US" sz="2400" b="1" dirty="0" smtClean="0"/>
              <a:t>Recovery drive </a:t>
            </a:r>
            <a:r>
              <a:rPr lang="en-US" sz="2400" dirty="0" smtClean="0"/>
              <a:t>(system repair disc) – contains parts of the OS necessary to boot your computer and diagnose system problems</a:t>
            </a:r>
          </a:p>
          <a:p>
            <a:pPr lvl="1"/>
            <a:r>
              <a:rPr lang="en-US" sz="2400" b="1" dirty="0" smtClean="0"/>
              <a:t>Copy command </a:t>
            </a:r>
            <a:r>
              <a:rPr lang="en-US" sz="2400" dirty="0" smtClean="0"/>
              <a:t>– allows you to make copies of essential files</a:t>
            </a:r>
          </a:p>
          <a:p>
            <a:pPr lvl="1"/>
            <a:r>
              <a:rPr lang="en-US" sz="2400" b="1" dirty="0" smtClean="0"/>
              <a:t>File History </a:t>
            </a:r>
            <a:r>
              <a:rPr lang="en-US" sz="2400" dirty="0" smtClean="0"/>
              <a:t>– allows for automated data backup and </a:t>
            </a:r>
            <a:r>
              <a:rPr lang="en-US" sz="2400" b="1" dirty="0" smtClean="0"/>
              <a:t>file synchronization </a:t>
            </a:r>
            <a:r>
              <a:rPr lang="en-US" sz="2400" dirty="0" smtClean="0"/>
              <a:t>to make copies of files from your Documents, Music, Picture, etc.</a:t>
            </a:r>
          </a:p>
          <a:p>
            <a:pPr lvl="1"/>
            <a:r>
              <a:rPr lang="en-US" sz="2400" b="1" dirty="0" smtClean="0"/>
              <a:t>System image</a:t>
            </a:r>
            <a:r>
              <a:rPr lang="en-US" sz="2400" dirty="0" smtClean="0"/>
              <a:t> – Windows includes a </a:t>
            </a:r>
            <a:r>
              <a:rPr lang="en-US" sz="2400" b="1" dirty="0" smtClean="0"/>
              <a:t>disk image</a:t>
            </a:r>
            <a:r>
              <a:rPr lang="en-US" sz="2400" dirty="0" smtClean="0"/>
              <a:t> option called System image; a bit-for-bit copy of the data from all sectors of a hard disk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Computers</a:t>
            </a:r>
            <a:endParaRPr lang="en-US" dirty="0"/>
          </a:p>
        </p:txBody>
      </p:sp>
      <p:pic>
        <p:nvPicPr>
          <p:cNvPr id="6" name="Content Placeholder 5" descr="Fig02-02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6237" y="2199861"/>
            <a:ext cx="5988742" cy="318052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8194"/>
            <a:ext cx="5271414" cy="35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1031" y="2089411"/>
            <a:ext cx="2882969" cy="263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511300"/>
            <a:ext cx="3701222" cy="4614863"/>
          </a:xfrm>
        </p:spPr>
        <p:txBody>
          <a:bodyPr/>
          <a:lstStyle/>
          <a:p>
            <a:r>
              <a:rPr lang="en-US" sz="2800" dirty="0" smtClean="0"/>
              <a:t>Macs with OS X offer a comprehensive file synchronization utility called Time Machine, which backs up the entire hard disk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pic>
        <p:nvPicPr>
          <p:cNvPr id="6" name="Picture 5" descr="Fig02-50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3342" y="1639886"/>
            <a:ext cx="4413824" cy="3226657"/>
          </a:xfrm>
          <a:prstGeom prst="rect">
            <a:avLst/>
          </a:prstGeo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4618" y="5015741"/>
            <a:ext cx="2485039" cy="258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458292"/>
            <a:ext cx="8750300" cy="1033117"/>
          </a:xfrm>
        </p:spPr>
        <p:txBody>
          <a:bodyPr/>
          <a:lstStyle/>
          <a:p>
            <a:r>
              <a:rPr lang="en-US" sz="2800" dirty="0" smtClean="0"/>
              <a:t>Owners of </a:t>
            </a:r>
            <a:r>
              <a:rPr lang="en-US" sz="2800" dirty="0" err="1" smtClean="0"/>
              <a:t>iOS</a:t>
            </a:r>
            <a:r>
              <a:rPr lang="en-US" sz="2800" dirty="0" smtClean="0"/>
              <a:t> devices can backup to a local computer using iTunes or to </a:t>
            </a:r>
            <a:r>
              <a:rPr lang="en-US" sz="2800" dirty="0" err="1" smtClean="0"/>
              <a:t>iCloud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pic>
        <p:nvPicPr>
          <p:cNvPr id="6" name="Picture 5" descr="Fig02-5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348" y="2544608"/>
            <a:ext cx="8269357" cy="3815625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2138" y="2471324"/>
            <a:ext cx="31051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E: Input and Output</a:t>
            </a:r>
          </a:p>
        </p:txBody>
      </p:sp>
      <p:sp>
        <p:nvSpPr>
          <p:cNvPr id="1300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Add-on Gadgets</a:t>
            </a:r>
          </a:p>
          <a:p>
            <a:r>
              <a:rPr lang="en-US" dirty="0" smtClean="0"/>
              <a:t>Expansion Ports</a:t>
            </a:r>
          </a:p>
          <a:p>
            <a:r>
              <a:rPr lang="en-US" dirty="0" smtClean="0"/>
              <a:t>Bluetooth</a:t>
            </a:r>
          </a:p>
          <a:p>
            <a:r>
              <a:rPr lang="en-US" dirty="0" smtClean="0"/>
              <a:t>Display Devices</a:t>
            </a:r>
          </a:p>
          <a:p>
            <a:r>
              <a:rPr lang="en-US" dirty="0" smtClean="0"/>
              <a:t>Printers</a:t>
            </a:r>
          </a:p>
          <a:p>
            <a:r>
              <a:rPr lang="en-US" dirty="0" smtClean="0"/>
              <a:t>Things</a:t>
            </a:r>
          </a:p>
        </p:txBody>
      </p:sp>
      <p:sp>
        <p:nvSpPr>
          <p:cNvPr id="130051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13005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F554C45-B63E-421D-B003-DBE4EB6AF0E2}" type="slidenum">
              <a:rPr lang="en-US">
                <a:cs typeface="Arial" charset="0"/>
              </a:rPr>
              <a:pPr/>
              <a:t>82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Add-on Gadgets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699" y="1511300"/>
            <a:ext cx="3197639" cy="4614863"/>
          </a:xfrm>
        </p:spPr>
        <p:txBody>
          <a:bodyPr/>
          <a:lstStyle/>
          <a:p>
            <a:r>
              <a:rPr lang="en-US" dirty="0" smtClean="0"/>
              <a:t>There are lots of options available for gadgets that accompany your digital devices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pic>
        <p:nvPicPr>
          <p:cNvPr id="6" name="Picture 5" descr="Fig02-5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86708" y="1791613"/>
            <a:ext cx="4832005" cy="4493560"/>
          </a:xfrm>
          <a:prstGeom prst="rect">
            <a:avLst/>
          </a:prstGeom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7708" y="1437654"/>
            <a:ext cx="19621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Expansion 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digital devices have ports in the system unit for connecting cables and various add-ons; these ports are called </a:t>
            </a:r>
            <a:r>
              <a:rPr lang="en-US" b="1" dirty="0" smtClean="0"/>
              <a:t>expansion ports </a:t>
            </a:r>
            <a:r>
              <a:rPr lang="en-US" dirty="0" smtClean="0"/>
              <a:t>because they expand the options for input, output, and storage</a:t>
            </a:r>
          </a:p>
          <a:p>
            <a:r>
              <a:rPr lang="en-US" dirty="0" smtClean="0"/>
              <a:t>When you plug in a USB flash drive or insert a memory card, you are using an expansion port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Expansion ports</a:t>
            </a:r>
            <a:endParaRPr lang="en-US" dirty="0"/>
          </a:p>
        </p:txBody>
      </p:sp>
      <p:pic>
        <p:nvPicPr>
          <p:cNvPr id="6" name="Content Placeholder 5" descr="Fig02-54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70482"/>
          <a:stretch>
            <a:fillRect/>
          </a:stretch>
        </p:blipFill>
        <p:spPr>
          <a:xfrm>
            <a:off x="273482" y="1628375"/>
            <a:ext cx="4378031" cy="153889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pic>
        <p:nvPicPr>
          <p:cNvPr id="7" name="Picture 6" descr="Fig02-54.bmp"/>
          <p:cNvPicPr>
            <a:picLocks noChangeAspect="1"/>
          </p:cNvPicPr>
          <p:nvPr/>
        </p:nvPicPr>
        <p:blipFill>
          <a:blip r:embed="rId2" cstate="print"/>
          <a:srcRect t="32309" r="32274" b="41256"/>
          <a:stretch>
            <a:fillRect/>
          </a:stretch>
        </p:blipFill>
        <p:spPr>
          <a:xfrm>
            <a:off x="5111511" y="1563757"/>
            <a:ext cx="3754193" cy="1745013"/>
          </a:xfrm>
          <a:prstGeom prst="rect">
            <a:avLst/>
          </a:prstGeom>
        </p:spPr>
      </p:pic>
      <p:pic>
        <p:nvPicPr>
          <p:cNvPr id="8" name="Picture 7" descr="Fig02-54.bmp"/>
          <p:cNvPicPr>
            <a:picLocks noChangeAspect="1"/>
          </p:cNvPicPr>
          <p:nvPr/>
        </p:nvPicPr>
        <p:blipFill>
          <a:blip r:embed="rId2" cstate="print"/>
          <a:srcRect t="59324"/>
          <a:stretch>
            <a:fillRect/>
          </a:stretch>
        </p:blipFill>
        <p:spPr>
          <a:xfrm>
            <a:off x="1983997" y="3246782"/>
            <a:ext cx="5759101" cy="2789583"/>
          </a:xfrm>
          <a:prstGeom prst="rect">
            <a:avLst/>
          </a:prstGeom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5830" y="1378226"/>
            <a:ext cx="2105843" cy="292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Expansion 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511300"/>
            <a:ext cx="3038613" cy="4614863"/>
          </a:xfrm>
        </p:spPr>
        <p:txBody>
          <a:bodyPr/>
          <a:lstStyle/>
          <a:p>
            <a:r>
              <a:rPr lang="en-US" dirty="0" smtClean="0"/>
              <a:t>If you want to connect more devices than the available number of USB ports, you can use a USB hub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pic>
        <p:nvPicPr>
          <p:cNvPr id="6" name="Picture 5" descr="Fig02-56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74112" y="1921564"/>
            <a:ext cx="5269888" cy="3483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Bluetooth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common wireless technology for connecting peripherals is </a:t>
            </a:r>
            <a:r>
              <a:rPr lang="en-US" b="1" dirty="0" smtClean="0"/>
              <a:t>Bluetooth</a:t>
            </a:r>
          </a:p>
          <a:p>
            <a:r>
              <a:rPr lang="en-US" dirty="0" smtClean="0"/>
              <a:t>Bluetooth is a low-power technology, so it is ideal for mobile devices that don’t have big batteries</a:t>
            </a:r>
          </a:p>
          <a:p>
            <a:r>
              <a:rPr lang="en-US" dirty="0" smtClean="0"/>
              <a:t>Bluetooth is used to connect wireless headsets to smartphones and is built into many smartphones, tablets, laptops, and desktops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Drivers and Apps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/>
              <a:t>device driver</a:t>
            </a:r>
            <a:r>
              <a:rPr lang="en-US" dirty="0" smtClean="0"/>
              <a:t> is software that helps a peripheral device establish communication with its host device</a:t>
            </a:r>
          </a:p>
          <a:p>
            <a:r>
              <a:rPr lang="en-US" dirty="0" smtClean="0"/>
              <a:t>For example, the device driver for an HP printer sets up data streams from RAM to the printer and makes sure that the data is formatted in a way that the printer can work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Display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computer display device that simply displays text and images is classified as an output device</a:t>
            </a:r>
          </a:p>
          <a:p>
            <a:r>
              <a:rPr lang="en-US" dirty="0" smtClean="0"/>
              <a:t>Touchscreens, however, can be classified as both input and output devices because they accept input and also display output</a:t>
            </a:r>
          </a:p>
          <a:p>
            <a:r>
              <a:rPr lang="en-US" b="1" dirty="0" smtClean="0"/>
              <a:t>LCD</a:t>
            </a:r>
            <a:r>
              <a:rPr lang="en-US" dirty="0" smtClean="0"/>
              <a:t> (liquid crystal display) technology produces an image by filtering light through a layer of liquid crystal cells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36" y="2243137"/>
            <a:ext cx="3634960" cy="4614863"/>
          </a:xfrm>
        </p:spPr>
        <p:txBody>
          <a:bodyPr/>
          <a:lstStyle/>
          <a:p>
            <a:r>
              <a:rPr lang="en-US" sz="2800" dirty="0" smtClean="0"/>
              <a:t>Computers run three main types of software:</a:t>
            </a:r>
          </a:p>
          <a:p>
            <a:pPr lvl="1"/>
            <a:r>
              <a:rPr lang="en-US" sz="2000" b="1" dirty="0" smtClean="0"/>
              <a:t>Application software</a:t>
            </a:r>
          </a:p>
          <a:p>
            <a:pPr lvl="1"/>
            <a:r>
              <a:rPr lang="en-US" sz="2000" b="1" dirty="0" smtClean="0"/>
              <a:t>System software</a:t>
            </a:r>
          </a:p>
          <a:p>
            <a:pPr lvl="1"/>
            <a:r>
              <a:rPr lang="en-US" sz="2000" b="1" dirty="0" smtClean="0"/>
              <a:t>Development tools</a:t>
            </a:r>
            <a:endParaRPr lang="en-US" sz="20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Picture 6" descr="Fig02-0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8819" y="2199861"/>
            <a:ext cx="4834612" cy="3812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Display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Factors that affect image quality are:</a:t>
            </a:r>
          </a:p>
          <a:p>
            <a:pPr lvl="1"/>
            <a:r>
              <a:rPr lang="en-US" sz="2400" b="1" dirty="0" smtClean="0"/>
              <a:t>Screen size </a:t>
            </a:r>
            <a:r>
              <a:rPr lang="en-US" sz="2400" dirty="0" smtClean="0"/>
              <a:t>– the measurement in inches from one corner of the screen diagonally across to the opposite corner</a:t>
            </a:r>
          </a:p>
          <a:p>
            <a:pPr lvl="1"/>
            <a:r>
              <a:rPr lang="en-US" sz="2400" b="1" dirty="0" smtClean="0"/>
              <a:t>Response rate </a:t>
            </a:r>
            <a:r>
              <a:rPr lang="en-US" sz="2400" dirty="0" smtClean="0"/>
              <a:t>– the time it takes for one pixel to change from black to white then back to black</a:t>
            </a:r>
          </a:p>
          <a:p>
            <a:pPr lvl="1"/>
            <a:r>
              <a:rPr lang="en-US" sz="2400" b="1" dirty="0" smtClean="0"/>
              <a:t>Dot pitch (</a:t>
            </a:r>
            <a:r>
              <a:rPr lang="en-US" sz="2400" b="1" dirty="0" err="1" smtClean="0"/>
              <a:t>dp</a:t>
            </a:r>
            <a:r>
              <a:rPr lang="en-US" sz="2400" b="1" dirty="0" smtClean="0"/>
              <a:t>)</a:t>
            </a:r>
            <a:r>
              <a:rPr lang="en-US" sz="2400" dirty="0" smtClean="0"/>
              <a:t> – The LED’s that form an image on the screen are spaced in a grid; </a:t>
            </a:r>
            <a:r>
              <a:rPr lang="en-US" sz="2400" dirty="0" err="1" smtClean="0"/>
              <a:t>dp</a:t>
            </a:r>
            <a:r>
              <a:rPr lang="en-US" sz="2400" dirty="0" smtClean="0"/>
              <a:t> is the distance in millimeters between like-colored LEDs</a:t>
            </a:r>
          </a:p>
          <a:p>
            <a:pPr lvl="1"/>
            <a:r>
              <a:rPr lang="en-US" sz="2400" b="1" dirty="0" smtClean="0"/>
              <a:t>Screen resolution </a:t>
            </a:r>
            <a:r>
              <a:rPr lang="en-US" sz="2400" dirty="0" smtClean="0"/>
              <a:t>– The number of horizontal and vertical pixels that a device displays on the screen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Display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511300"/>
            <a:ext cx="3939761" cy="4614863"/>
          </a:xfrm>
        </p:spPr>
        <p:txBody>
          <a:bodyPr/>
          <a:lstStyle/>
          <a:p>
            <a:r>
              <a:rPr lang="en-US" sz="2400" dirty="0" smtClean="0"/>
              <a:t>Tablet computers, handheld devices, retail store self-checkouts, and ATMs display output and collect input from a </a:t>
            </a:r>
            <a:r>
              <a:rPr lang="en-US" sz="2400" b="1" dirty="0" err="1" smtClean="0"/>
              <a:t>touchscreen</a:t>
            </a:r>
            <a:endParaRPr lang="en-US" sz="2400" b="1" dirty="0" smtClean="0"/>
          </a:p>
          <a:p>
            <a:r>
              <a:rPr lang="en-US" sz="2400" dirty="0" smtClean="0"/>
              <a:t>They can also display a virtual keyboard for devices that are not connected to a physical keyboard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pic>
        <p:nvPicPr>
          <p:cNvPr id="6" name="Picture 5" descr="Fig02-6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42655" y="1349513"/>
            <a:ext cx="4489310" cy="4885633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4164" y="883755"/>
            <a:ext cx="16097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Display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196" y="1511300"/>
            <a:ext cx="8312978" cy="3445013"/>
          </a:xfrm>
        </p:spPr>
        <p:txBody>
          <a:bodyPr/>
          <a:lstStyle/>
          <a:p>
            <a:r>
              <a:rPr lang="en-US" dirty="0" smtClean="0"/>
              <a:t>Display devices require graphics circuitry to generate and transport the signals for displaying an image on the screen</a:t>
            </a:r>
          </a:p>
          <a:p>
            <a:r>
              <a:rPr lang="en-US" dirty="0" smtClean="0"/>
              <a:t>One type of graphics circuitry, referred to as </a:t>
            </a:r>
            <a:r>
              <a:rPr lang="en-US" b="1" dirty="0" smtClean="0"/>
              <a:t>integrated graphics</a:t>
            </a:r>
            <a:r>
              <a:rPr lang="en-US" dirty="0" smtClean="0"/>
              <a:t>, is built into a computer’s system board</a:t>
            </a:r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Display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511301"/>
            <a:ext cx="8286474" cy="1536699"/>
          </a:xfrm>
        </p:spPr>
        <p:txBody>
          <a:bodyPr/>
          <a:lstStyle/>
          <a:p>
            <a:r>
              <a:rPr lang="en-US" sz="2800" dirty="0" smtClean="0"/>
              <a:t>A second option, called </a:t>
            </a:r>
            <a:r>
              <a:rPr lang="en-US" sz="2800" b="1" dirty="0" smtClean="0"/>
              <a:t>dedicated graphics</a:t>
            </a:r>
            <a:r>
              <a:rPr lang="en-US" sz="2800" dirty="0" smtClean="0"/>
              <a:t>, is graphics circuitry mounted on a small circuit board called a graphics card (or video card)</a:t>
            </a:r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pic>
        <p:nvPicPr>
          <p:cNvPr id="6" name="Picture 5" descr="Fig02-64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2580" y="3319503"/>
            <a:ext cx="6173925" cy="3037026"/>
          </a:xfrm>
          <a:prstGeom prst="rect">
            <a:avLst/>
          </a:prstGeom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041" y="3202884"/>
            <a:ext cx="1638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Display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511300"/>
            <a:ext cx="3396422" cy="4614863"/>
          </a:xfrm>
        </p:spPr>
        <p:txBody>
          <a:bodyPr/>
          <a:lstStyle/>
          <a:p>
            <a:r>
              <a:rPr lang="en-US" sz="2400" dirty="0" smtClean="0"/>
              <a:t>A graphics card contains a graphics processing unit (GPU) and a special video memory, which stores screen images as they are processed but before they are displayed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pic>
        <p:nvPicPr>
          <p:cNvPr id="6" name="Picture 5" descr="Fig02-65.bmp"/>
          <p:cNvPicPr>
            <a:picLocks noChangeAspect="1"/>
          </p:cNvPicPr>
          <p:nvPr/>
        </p:nvPicPr>
        <p:blipFill>
          <a:blip r:embed="rId2" cstate="print"/>
          <a:srcRect r="34493"/>
          <a:stretch>
            <a:fillRect/>
          </a:stretch>
        </p:blipFill>
        <p:spPr>
          <a:xfrm>
            <a:off x="4015408" y="1654434"/>
            <a:ext cx="4505739" cy="4304464"/>
          </a:xfrm>
          <a:prstGeom prst="rect">
            <a:avLst/>
          </a:prstGeom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3590" y="1230381"/>
            <a:ext cx="14287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699" y="1511300"/>
            <a:ext cx="4045779" cy="4614863"/>
          </a:xfrm>
        </p:spPr>
        <p:txBody>
          <a:bodyPr/>
          <a:lstStyle/>
          <a:p>
            <a:r>
              <a:rPr lang="en-US" sz="2400" dirty="0" smtClean="0"/>
              <a:t>Today’s best-selling multifunction printers use ink jet or laser technology and can also serve as scanners, copiers, and fax machines</a:t>
            </a:r>
          </a:p>
          <a:p>
            <a:r>
              <a:rPr lang="en-US" sz="2400" dirty="0" smtClean="0"/>
              <a:t>An </a:t>
            </a:r>
            <a:r>
              <a:rPr lang="en-US" sz="2400" b="1" dirty="0" smtClean="0"/>
              <a:t>ink jet printer </a:t>
            </a:r>
            <a:r>
              <a:rPr lang="en-US" sz="2400" dirty="0" smtClean="0"/>
              <a:t>has a nozzle-like print head that sprays ink onto paper to form characters and graphics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p:pic>
        <p:nvPicPr>
          <p:cNvPr id="6" name="Picture 5" descr="Fig02-66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3179" y="1643270"/>
            <a:ext cx="4295257" cy="2790226"/>
          </a:xfrm>
          <a:prstGeom prst="rect">
            <a:avLst/>
          </a:prstGeom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2282" y="4956313"/>
            <a:ext cx="3834640" cy="26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458291"/>
            <a:ext cx="8114196" cy="1152387"/>
          </a:xfrm>
        </p:spPr>
        <p:txBody>
          <a:bodyPr/>
          <a:lstStyle/>
          <a:p>
            <a:r>
              <a:rPr lang="en-US" sz="2400" dirty="0" smtClean="0"/>
              <a:t>The utopian vision for the Internet of Things (</a:t>
            </a:r>
            <a:r>
              <a:rPr lang="en-US" sz="2400" dirty="0" err="1" smtClean="0"/>
              <a:t>IoT</a:t>
            </a:r>
            <a:r>
              <a:rPr lang="en-US" sz="2400" dirty="0" smtClean="0"/>
              <a:t>) is a busy hive of </a:t>
            </a:r>
            <a:r>
              <a:rPr lang="en-US" sz="2400" b="1" dirty="0" smtClean="0"/>
              <a:t>smart sensors</a:t>
            </a:r>
            <a:r>
              <a:rPr lang="en-US" sz="2400" dirty="0" smtClean="0"/>
              <a:t> that work behind the scenes to collect data and use it to improve just about anything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Unit 2: Digital Devices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A093C1-04B8-462F-AB73-235A99BAE6D2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pic>
        <p:nvPicPr>
          <p:cNvPr id="7" name="Picture 6" descr="Fig02-69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4418" y="2728152"/>
            <a:ext cx="6308033" cy="3494427"/>
          </a:xfrm>
          <a:prstGeom prst="rect">
            <a:avLst/>
          </a:prstGeom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368" y="3803375"/>
            <a:ext cx="1922870" cy="30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 smtClean="0"/>
              <a:t>Unit 2 Complete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NP2016">
  <a:themeElements>
    <a:clrScheme name="np10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3399"/>
      </a:hlink>
      <a:folHlink>
        <a:srgbClr val="003399"/>
      </a:folHlink>
    </a:clrScheme>
    <a:fontScheme name="np1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p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1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1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1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1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1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1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1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1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1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1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1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10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3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4836</TotalTime>
  <Words>4304</Words>
  <Application>Microsoft Office PowerPoint</Application>
  <PresentationFormat>On-screen Show (4:3)</PresentationFormat>
  <Paragraphs>532</Paragraphs>
  <Slides>97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3" baseType="lpstr">
      <vt:lpstr>Arial</vt:lpstr>
      <vt:lpstr>Arial Narrow</vt:lpstr>
      <vt:lpstr>Arial Rounded MT Bold</vt:lpstr>
      <vt:lpstr>Wingdings</vt:lpstr>
      <vt:lpstr>Wingdings 2</vt:lpstr>
      <vt:lpstr>1_NP2016</vt:lpstr>
      <vt:lpstr>Unit 2 Digital Devices</vt:lpstr>
      <vt:lpstr>Unit Contents</vt:lpstr>
      <vt:lpstr>Section A: Device Basics</vt:lpstr>
      <vt:lpstr>Computers</vt:lpstr>
      <vt:lpstr>Computers</vt:lpstr>
      <vt:lpstr>Computers</vt:lpstr>
      <vt:lpstr>Computers</vt:lpstr>
      <vt:lpstr>Computers</vt:lpstr>
      <vt:lpstr>Computers</vt:lpstr>
      <vt:lpstr>Computers</vt:lpstr>
      <vt:lpstr>Circuits and Chips</vt:lpstr>
      <vt:lpstr>Circuits and Chips</vt:lpstr>
      <vt:lpstr>Circuits and Chips</vt:lpstr>
      <vt:lpstr>Circuits and Chips</vt:lpstr>
      <vt:lpstr>Circuits and Chips</vt:lpstr>
      <vt:lpstr>Circuits and Chips</vt:lpstr>
      <vt:lpstr>Circuits and Chips</vt:lpstr>
      <vt:lpstr>Components</vt:lpstr>
      <vt:lpstr>Components</vt:lpstr>
      <vt:lpstr>Components</vt:lpstr>
      <vt:lpstr>Components</vt:lpstr>
      <vt:lpstr>Maintenance</vt:lpstr>
      <vt:lpstr>Maintenance</vt:lpstr>
      <vt:lpstr>Maintenance</vt:lpstr>
      <vt:lpstr>Maintenance</vt:lpstr>
      <vt:lpstr>Maintenance</vt:lpstr>
      <vt:lpstr>Maintenance</vt:lpstr>
      <vt:lpstr>Section B: Device Options</vt:lpstr>
      <vt:lpstr>Enterprise Computers</vt:lpstr>
      <vt:lpstr>Enterprise Computers</vt:lpstr>
      <vt:lpstr>Personal Computers</vt:lpstr>
      <vt:lpstr>Personal Computers</vt:lpstr>
      <vt:lpstr>Personal Computers</vt:lpstr>
      <vt:lpstr>Niche Devices</vt:lpstr>
      <vt:lpstr>Niche Devices</vt:lpstr>
      <vt:lpstr>Choosing a Digital Device</vt:lpstr>
      <vt:lpstr>Choosing a Digital Device</vt:lpstr>
      <vt:lpstr>Choosing a Digital Device</vt:lpstr>
      <vt:lpstr>Choosing a Digital Device</vt:lpstr>
      <vt:lpstr>Choosing a Digital Device</vt:lpstr>
      <vt:lpstr>Choosing a Digital Device</vt:lpstr>
      <vt:lpstr>Section C: Processors and Memory</vt:lpstr>
      <vt:lpstr>Microprocessors</vt:lpstr>
      <vt:lpstr>Microprocessors</vt:lpstr>
      <vt:lpstr>Microprocessors</vt:lpstr>
      <vt:lpstr>Microprocessors</vt:lpstr>
      <vt:lpstr>How Processors Work</vt:lpstr>
      <vt:lpstr>How Processors Work</vt:lpstr>
      <vt:lpstr>How Processors Work</vt:lpstr>
      <vt:lpstr>How Processors Work</vt:lpstr>
      <vt:lpstr>How processors Work</vt:lpstr>
      <vt:lpstr>How processors Work</vt:lpstr>
      <vt:lpstr>Performance</vt:lpstr>
      <vt:lpstr>Performance</vt:lpstr>
      <vt:lpstr>Performance</vt:lpstr>
      <vt:lpstr>Performance</vt:lpstr>
      <vt:lpstr>Performance</vt:lpstr>
      <vt:lpstr>Random Access Memory</vt:lpstr>
      <vt:lpstr>Read-Only Memory</vt:lpstr>
      <vt:lpstr>Read-Only Memory</vt:lpstr>
      <vt:lpstr>Section D: Storage</vt:lpstr>
      <vt:lpstr>Storage Basics</vt:lpstr>
      <vt:lpstr>Storage Basics</vt:lpstr>
      <vt:lpstr>Storage Basics</vt:lpstr>
      <vt:lpstr>Magnetic Storage Technology</vt:lpstr>
      <vt:lpstr>Magnetic Storage Technology</vt:lpstr>
      <vt:lpstr>Magnetic Storage Technology</vt:lpstr>
      <vt:lpstr>Optical Storage Technology</vt:lpstr>
      <vt:lpstr>Optical Storage Technology</vt:lpstr>
      <vt:lpstr>Optical Storage Technology</vt:lpstr>
      <vt:lpstr>Solid State Storage Technology</vt:lpstr>
      <vt:lpstr>Solid State Storage Technology</vt:lpstr>
      <vt:lpstr>Solid State Storage Technology</vt:lpstr>
      <vt:lpstr>Cloud Storage</vt:lpstr>
      <vt:lpstr>Cloud Storage</vt:lpstr>
      <vt:lpstr>Cloud Storage</vt:lpstr>
      <vt:lpstr>Backup</vt:lpstr>
      <vt:lpstr>Backup</vt:lpstr>
      <vt:lpstr>Backup</vt:lpstr>
      <vt:lpstr>Backup</vt:lpstr>
      <vt:lpstr>Backup</vt:lpstr>
      <vt:lpstr>Section E: Input and Output</vt:lpstr>
      <vt:lpstr>Add-on Gadgets</vt:lpstr>
      <vt:lpstr>Expansion Ports</vt:lpstr>
      <vt:lpstr>Expansion ports</vt:lpstr>
      <vt:lpstr>Expansion Ports</vt:lpstr>
      <vt:lpstr>Bluetooth</vt:lpstr>
      <vt:lpstr>Device Drivers and Apps</vt:lpstr>
      <vt:lpstr>Display Devices</vt:lpstr>
      <vt:lpstr>Display Devices</vt:lpstr>
      <vt:lpstr>Display Devices</vt:lpstr>
      <vt:lpstr>Display Devices</vt:lpstr>
      <vt:lpstr>Display Devices</vt:lpstr>
      <vt:lpstr>Display Devices</vt:lpstr>
      <vt:lpstr>Printers</vt:lpstr>
      <vt:lpstr>Things</vt:lpstr>
      <vt:lpstr>Unit 2 Complete</vt:lpstr>
    </vt:vector>
  </TitlesOfParts>
  <Company>University of Central Florida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Steven Freund</dc:creator>
  <cp:lastModifiedBy>Hunt, Marjorie</cp:lastModifiedBy>
  <cp:revision>295</cp:revision>
  <dcterms:created xsi:type="dcterms:W3CDTF">2005-11-03T21:37:40Z</dcterms:created>
  <dcterms:modified xsi:type="dcterms:W3CDTF">2016-03-03T20:29:01Z</dcterms:modified>
</cp:coreProperties>
</file>