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56" r:id="rId2"/>
    <p:sldId id="257" r:id="rId3"/>
    <p:sldId id="260" r:id="rId4"/>
    <p:sldId id="264" r:id="rId5"/>
    <p:sldId id="266" r:id="rId6"/>
    <p:sldId id="265" r:id="rId7"/>
    <p:sldId id="269" r:id="rId8"/>
    <p:sldId id="267" r:id="rId9"/>
    <p:sldId id="268" r:id="rId10"/>
    <p:sldId id="270" r:id="rId11"/>
    <p:sldId id="271" r:id="rId12"/>
    <p:sldId id="273" r:id="rId13"/>
    <p:sldId id="272" r:id="rId14"/>
    <p:sldId id="274" r:id="rId15"/>
    <p:sldId id="275" r:id="rId16"/>
    <p:sldId id="276" r:id="rId17"/>
    <p:sldId id="277" r:id="rId18"/>
    <p:sldId id="280" r:id="rId19"/>
    <p:sldId id="281" r:id="rId20"/>
    <p:sldId id="282" r:id="rId21"/>
    <p:sldId id="283" r:id="rId22"/>
    <p:sldId id="261" r:id="rId23"/>
    <p:sldId id="284" r:id="rId24"/>
    <p:sldId id="285" r:id="rId25"/>
    <p:sldId id="287" r:id="rId26"/>
    <p:sldId id="286" r:id="rId27"/>
    <p:sldId id="288" r:id="rId28"/>
    <p:sldId id="290" r:id="rId29"/>
    <p:sldId id="289" r:id="rId30"/>
    <p:sldId id="291" r:id="rId31"/>
    <p:sldId id="292" r:id="rId32"/>
    <p:sldId id="295" r:id="rId33"/>
    <p:sldId id="293" r:id="rId34"/>
    <p:sldId id="296" r:id="rId35"/>
    <p:sldId id="297" r:id="rId36"/>
    <p:sldId id="298" r:id="rId37"/>
    <p:sldId id="300" r:id="rId38"/>
    <p:sldId id="302" r:id="rId39"/>
    <p:sldId id="299" r:id="rId40"/>
    <p:sldId id="301" r:id="rId41"/>
    <p:sldId id="258" r:id="rId42"/>
    <p:sldId id="303" r:id="rId43"/>
    <p:sldId id="310" r:id="rId44"/>
    <p:sldId id="304" r:id="rId45"/>
    <p:sldId id="311" r:id="rId46"/>
    <p:sldId id="312" r:id="rId47"/>
    <p:sldId id="313" r:id="rId48"/>
    <p:sldId id="305" r:id="rId49"/>
    <p:sldId id="314" r:id="rId50"/>
    <p:sldId id="306" r:id="rId51"/>
    <p:sldId id="315" r:id="rId52"/>
    <p:sldId id="316" r:id="rId53"/>
    <p:sldId id="317" r:id="rId54"/>
    <p:sldId id="308" r:id="rId55"/>
    <p:sldId id="318" r:id="rId56"/>
    <p:sldId id="319" r:id="rId57"/>
    <p:sldId id="309" r:id="rId58"/>
    <p:sldId id="320" r:id="rId59"/>
    <p:sldId id="262" r:id="rId60"/>
    <p:sldId id="321" r:id="rId61"/>
    <p:sldId id="332" r:id="rId62"/>
    <p:sldId id="322" r:id="rId63"/>
    <p:sldId id="333" r:id="rId64"/>
    <p:sldId id="334" r:id="rId65"/>
    <p:sldId id="323" r:id="rId66"/>
    <p:sldId id="335" r:id="rId67"/>
    <p:sldId id="324" r:id="rId68"/>
    <p:sldId id="336" r:id="rId69"/>
    <p:sldId id="325" r:id="rId70"/>
    <p:sldId id="326" r:id="rId71"/>
    <p:sldId id="337" r:id="rId72"/>
    <p:sldId id="263" r:id="rId73"/>
    <p:sldId id="327" r:id="rId74"/>
    <p:sldId id="338" r:id="rId75"/>
    <p:sldId id="328" r:id="rId76"/>
    <p:sldId id="339" r:id="rId77"/>
    <p:sldId id="329" r:id="rId78"/>
    <p:sldId id="330" r:id="rId79"/>
    <p:sldId id="340" r:id="rId80"/>
    <p:sldId id="331" r:id="rId81"/>
    <p:sldId id="341" r:id="rId82"/>
    <p:sldId id="294"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7" autoAdjust="0"/>
    <p:restoredTop sz="94660"/>
  </p:normalViewPr>
  <p:slideViewPr>
    <p:cSldViewPr>
      <p:cViewPr varScale="1">
        <p:scale>
          <a:sx n="80" d="100"/>
          <a:sy n="80" d="100"/>
        </p:scale>
        <p:origin x="1440"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384B5-85E3-4F3A-8A11-55790F53C7B0}" type="datetimeFigureOut">
              <a:rPr lang="en-US" smtClean="0"/>
              <a:pPr/>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EAF7F-3D51-4642-88A8-CC365D463B1C}" type="slidenum">
              <a:rPr lang="en-US" smtClean="0"/>
              <a:pPr/>
              <a:t>‹#›</a:t>
            </a:fld>
            <a:endParaRPr lang="en-US"/>
          </a:p>
        </p:txBody>
      </p:sp>
    </p:spTree>
    <p:extLst>
      <p:ext uri="{BB962C8B-B14F-4D97-AF65-F5344CB8AC3E}">
        <p14:creationId xmlns:p14="http://schemas.microsoft.com/office/powerpoint/2010/main" val="187145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3" name="Rectangle 11"/>
          <p:cNvSpPr/>
          <p:nvPr/>
        </p:nvSpPr>
        <p:spPr>
          <a:xfrm>
            <a:off x="0" y="6324600"/>
            <a:ext cx="9144000" cy="533400"/>
          </a:xfrm>
          <a:prstGeom prst="rect">
            <a:avLst/>
          </a:prstGeom>
          <a:solidFill>
            <a:srgbClr val="2BA182"/>
          </a:solidFill>
          <a:ln>
            <a:solidFill>
              <a:srgbClr val="1E8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43800" y="228600"/>
            <a:ext cx="1447800" cy="179388"/>
          </a:xfrm>
          <a:prstGeom prst="rect">
            <a:avLst/>
          </a:prstGeom>
          <a:noFill/>
          <a:ln w="9525">
            <a:noFill/>
            <a:miter lim="800000"/>
            <a:headEnd/>
            <a:tailEnd/>
          </a:ln>
        </p:spPr>
      </p:pic>
      <p:sp>
        <p:nvSpPr>
          <p:cNvPr id="5" name="TextBox 13"/>
          <p:cNvSpPr txBox="1"/>
          <p:nvPr/>
        </p:nvSpPr>
        <p:spPr>
          <a:xfrm>
            <a:off x="0" y="3048000"/>
            <a:ext cx="9144000" cy="923330"/>
          </a:xfrm>
          <a:prstGeom prst="rect">
            <a:avLst/>
          </a:prstGeom>
          <a:noFill/>
        </p:spPr>
        <p:txBody>
          <a:bodyPr>
            <a:spAutoFit/>
          </a:bodyPr>
          <a:lstStyle/>
          <a:p>
            <a:pPr algn="ctr">
              <a:defRPr/>
            </a:pPr>
            <a:r>
              <a:rPr lang="en-US" sz="5400" b="1" dirty="0">
                <a:solidFill>
                  <a:srgbClr val="2BA182"/>
                </a:solidFill>
                <a:latin typeface="Arial" panose="020B0604020202020204" pitchFamily="34" charset="0"/>
                <a:cs typeface="Arial" panose="020B0604020202020204" pitchFamily="34" charset="0"/>
              </a:rPr>
              <a:t>Computer Concepts </a:t>
            </a:r>
            <a:r>
              <a:rPr lang="en-US" sz="5400" b="1" dirty="0" smtClean="0">
                <a:solidFill>
                  <a:srgbClr val="2BA182"/>
                </a:solidFill>
                <a:latin typeface="Arial" panose="020B0604020202020204" pitchFamily="34" charset="0"/>
                <a:cs typeface="Arial" panose="020B0604020202020204" pitchFamily="34" charset="0"/>
              </a:rPr>
              <a:t>2016</a:t>
            </a:r>
            <a:endParaRPr lang="en-US" sz="5400" b="1" dirty="0">
              <a:solidFill>
                <a:srgbClr val="2BA182"/>
              </a:solidFill>
              <a:latin typeface="Arial" panose="020B0604020202020204" pitchFamily="34" charset="0"/>
              <a:cs typeface="Arial" panose="020B0604020202020204" pitchFamily="34" charset="0"/>
            </a:endParaRPr>
          </a:p>
        </p:txBody>
      </p:sp>
      <p:sp>
        <p:nvSpPr>
          <p:cNvPr id="9" name="Rectangle 2"/>
          <p:cNvSpPr>
            <a:spLocks noGrp="1" noChangeArrowheads="1"/>
          </p:cNvSpPr>
          <p:nvPr>
            <p:ph type="ctrTitle"/>
          </p:nvPr>
        </p:nvSpPr>
        <p:spPr>
          <a:xfrm>
            <a:off x="2" y="1225550"/>
            <a:ext cx="9143998" cy="1470025"/>
          </a:xfrm>
        </p:spPr>
        <p:txBody>
          <a:bodyPr/>
          <a:lstStyle>
            <a:lvl1pPr algn="ctr">
              <a:defRPr>
                <a:solidFill>
                  <a:schemeClr val="tx1"/>
                </a:solidFill>
                <a:effectLst/>
              </a:defRPr>
            </a:lvl1pPr>
          </a:lstStyle>
          <a:p>
            <a:r>
              <a:rPr lang="en-US" smtClean="0"/>
              <a:t>Click to edit Master title style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4671499"/>
            <a:ext cx="9144000" cy="16668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r>
              <a:rPr lang="en-US" smtClean="0"/>
              <a:t>Unit 3: Networks</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371475"/>
            <a:ext cx="2187575" cy="5754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3700" y="371475"/>
            <a:ext cx="6410325" cy="5754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r>
              <a:rPr lang="en-US" smtClean="0"/>
              <a:t>Unit 3: Networks</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lvl1pPr>
              <a:buClr>
                <a:srgbClr val="1E8453"/>
              </a:buClr>
              <a:defRPr/>
            </a:lvl1pPr>
            <a:lvl2pPr>
              <a:buClr>
                <a:srgbClr val="1E8453"/>
              </a:buClr>
              <a:defRPr/>
            </a:lvl2pPr>
            <a:lvl3pPr>
              <a:buClr>
                <a:srgbClr val="1E8453"/>
              </a:buClr>
              <a:defRPr/>
            </a:lvl3pPr>
            <a:lvl4pPr>
              <a:buClr>
                <a:srgbClr val="1E8453"/>
              </a:buClr>
              <a:defRPr/>
            </a:lvl4pPr>
            <a:lvl5pPr>
              <a:buClr>
                <a:srgbClr val="1E845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45050" y="1511300"/>
            <a:ext cx="4298950" cy="4614863"/>
          </a:xfrm>
        </p:spPr>
        <p:txBody>
          <a:bodyPr/>
          <a:lstStyle>
            <a:lvl1pPr>
              <a:buClr>
                <a:srgbClr val="1E8453"/>
              </a:buClr>
              <a:defRPr/>
            </a:lvl1pPr>
            <a:lvl2pPr>
              <a:buClr>
                <a:srgbClr val="1E8453"/>
              </a:buClr>
              <a:defRPr/>
            </a:lvl2pPr>
            <a:lvl3pPr>
              <a:buClr>
                <a:srgbClr val="1E8453"/>
              </a:buClr>
              <a:defRPr/>
            </a:lvl3pPr>
            <a:lvl4pPr>
              <a:buClr>
                <a:srgbClr val="1E8453"/>
              </a:buClr>
              <a:defRPr/>
            </a:lvl4pPr>
            <a:lvl5pPr>
              <a:buClr>
                <a:srgbClr val="1E845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7"/>
          <p:cNvSpPr>
            <a:spLocks noGrp="1" noChangeArrowheads="1"/>
          </p:cNvSpPr>
          <p:nvPr>
            <p:ph type="ftr" sz="quarter" idx="10"/>
          </p:nvPr>
        </p:nvSpPr>
        <p:spPr>
          <a:ln/>
        </p:spPr>
        <p:txBody>
          <a:bodyPr/>
          <a:lstStyle>
            <a:lvl1pPr>
              <a:defRPr/>
            </a:lvl1pPr>
          </a:lstStyle>
          <a:p>
            <a:r>
              <a:rPr lang="en-US" smtClean="0"/>
              <a:t>Unit 3: Networks</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845050" y="1511300"/>
            <a:ext cx="4298950" cy="2230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45050" y="3894138"/>
            <a:ext cx="4298950"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ftr" sz="quarter" idx="10"/>
          </p:nvPr>
        </p:nvSpPr>
        <p:spPr>
          <a:ln/>
        </p:spPr>
        <p:txBody>
          <a:bodyPr/>
          <a:lstStyle>
            <a:lvl1pPr>
              <a:defRPr/>
            </a:lvl1pPr>
          </a:lstStyle>
          <a:p>
            <a:r>
              <a:rPr lang="en-US" smtClean="0"/>
              <a:t>Unit 3: Networks</a:t>
            </a:r>
            <a:endParaRPr lang="en-US"/>
          </a:p>
        </p:txBody>
      </p:sp>
      <p:sp>
        <p:nvSpPr>
          <p:cNvPr id="7"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21"/>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6394450" y="0"/>
            <a:ext cx="2749550" cy="393700"/>
          </a:xfrm>
          <a:prstGeom prst="rect">
            <a:avLst/>
          </a:prstGeom>
          <a:noFill/>
          <a:ln w="9525">
            <a:noFill/>
            <a:miter lim="800000"/>
            <a:headEnd/>
            <a:tailEnd/>
          </a:ln>
        </p:spPr>
      </p:pic>
      <p:sp>
        <p:nvSpPr>
          <p:cNvPr id="3074" name="Rectangle 2"/>
          <p:cNvSpPr>
            <a:spLocks noGrp="1" noChangeArrowheads="1"/>
          </p:cNvSpPr>
          <p:nvPr>
            <p:ph type="ctrTitle"/>
          </p:nvPr>
        </p:nvSpPr>
        <p:spPr>
          <a:xfrm>
            <a:off x="714375" y="2416175"/>
            <a:ext cx="7772400" cy="1470025"/>
          </a:xfrm>
        </p:spPr>
        <p:txBody>
          <a:bodyPr/>
          <a:lstStyle>
            <a:lvl1pPr algn="ctr">
              <a:defRPr>
                <a:effectLst>
                  <a:outerShdw blurRad="38100" dist="38100" dir="2700000" algn="tl">
                    <a:srgbClr val="C0C0C0"/>
                  </a:outerShdw>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371600" y="3924300"/>
            <a:ext cx="6400800" cy="1450975"/>
          </a:xfrm>
        </p:spPr>
        <p:txBody>
          <a:bodyPr/>
          <a:lstStyle>
            <a:lvl1pPr marL="0" indent="0" algn="ctr">
              <a:buFont typeface="Wingdings 2" pitchFamily="18" charset="2"/>
              <a:buNone/>
              <a:defRPr b="1">
                <a:effectLst>
                  <a:outerShdw blurRad="38100" dist="38100" dir="2700000" algn="tl">
                    <a:srgbClr val="C0C0C0"/>
                  </a:outerShdw>
                </a:effectLst>
              </a:defRPr>
            </a:lvl1pPr>
          </a:lstStyle>
          <a:p>
            <a:r>
              <a:rPr lang="en-US" smtClean="0"/>
              <a:t>Click to edit Master subtitle style</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0" y="5191125"/>
            <a:ext cx="9144000" cy="166687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734321" y="594669"/>
            <a:ext cx="5848350" cy="17145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2BA182"/>
              </a:buClr>
              <a:defRPr/>
            </a:lvl1pPr>
            <a:lvl2pPr>
              <a:buClr>
                <a:srgbClr val="2BA182"/>
              </a:buClr>
              <a:defRPr/>
            </a:lvl2pPr>
            <a:lvl3pPr>
              <a:buClr>
                <a:srgbClr val="2BA182"/>
              </a:buClr>
              <a:defRPr/>
            </a:lvl3pPr>
            <a:lvl4pPr>
              <a:buClr>
                <a:srgbClr val="2BA182"/>
              </a:buClr>
              <a:defRPr/>
            </a:lvl4pPr>
            <a:lvl5pPr>
              <a:buClr>
                <a:srgbClr val="2BA18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7"/>
          <p:cNvSpPr>
            <a:spLocks noGrp="1" noChangeArrowheads="1"/>
          </p:cNvSpPr>
          <p:nvPr>
            <p:ph type="ftr" sz="quarter" idx="10"/>
          </p:nvPr>
        </p:nvSpPr>
        <p:spPr>
          <a:ln/>
        </p:spPr>
        <p:txBody>
          <a:bodyPr/>
          <a:lstStyle>
            <a:lvl1pPr>
              <a:defRPr/>
            </a:lvl1pPr>
          </a:lstStyle>
          <a:p>
            <a:r>
              <a:rPr lang="en-US" dirty="0" smtClean="0"/>
              <a:t>Unit 3: Networks</a:t>
            </a:r>
            <a:endParaRPr lang="en-US" dirty="0"/>
          </a:p>
        </p:txBody>
      </p:sp>
      <p:sp>
        <p:nvSpPr>
          <p:cNvPr id="5" name="Rectangle 8"/>
          <p:cNvSpPr>
            <a:spLocks noGrp="1" noChangeArrowheads="1"/>
          </p:cNvSpPr>
          <p:nvPr>
            <p:ph type="sldNum" sz="quarter" idx="11"/>
          </p:nvPr>
        </p:nvSpPr>
        <p:spPr>
          <a:solidFill>
            <a:srgbClr val="2BA182"/>
          </a:solidFill>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r>
              <a:rPr lang="en-US" smtClean="0"/>
              <a:t>Unit 3: Networks</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r>
              <a:rPr lang="en-US" smtClean="0"/>
              <a:t>Unit 3: Networks</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r>
              <a:rPr lang="en-US" smtClean="0"/>
              <a:t>Unit 3: Networks</a:t>
            </a:r>
            <a:endParaRPr lang="en-US"/>
          </a:p>
        </p:txBody>
      </p:sp>
      <p:sp>
        <p:nvSpPr>
          <p:cNvPr id="8"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r>
              <a:rPr lang="en-US" smtClean="0"/>
              <a:t>Unit 3: Networks</a:t>
            </a:r>
            <a:endParaRPr lang="en-US"/>
          </a:p>
        </p:txBody>
      </p:sp>
      <p:sp>
        <p:nvSpPr>
          <p:cNvPr id="4"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en-US" smtClean="0"/>
              <a:t>Unit 3: Networks</a:t>
            </a:r>
            <a:endParaRPr lang="en-US"/>
          </a:p>
        </p:txBody>
      </p:sp>
      <p:sp>
        <p:nvSpPr>
          <p:cNvPr id="3"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r>
              <a:rPr lang="en-US" smtClean="0"/>
              <a:t>Unit 3: Networks</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r>
              <a:rPr lang="en-US" smtClean="0"/>
              <a:t>Unit 3: Networks</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1463675"/>
          </a:xfrm>
          <a:prstGeom prst="rect">
            <a:avLst/>
          </a:prstGeom>
          <a:solidFill>
            <a:srgbClr val="2BA182"/>
          </a:solidFill>
          <a:ln>
            <a:solidFill>
              <a:srgbClr val="2BA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667" name="Rectangle 3"/>
          <p:cNvSpPr>
            <a:spLocks noChangeArrowheads="1"/>
          </p:cNvSpPr>
          <p:nvPr/>
        </p:nvSpPr>
        <p:spPr bwMode="auto">
          <a:xfrm>
            <a:off x="0" y="6372225"/>
            <a:ext cx="9144000" cy="485775"/>
          </a:xfrm>
          <a:prstGeom prst="rect">
            <a:avLst/>
          </a:prstGeom>
          <a:solidFill>
            <a:srgbClr val="2BA182"/>
          </a:solidFill>
          <a:ln w="9525">
            <a:solidFill>
              <a:srgbClr val="1E8453"/>
            </a:solidFill>
            <a:miter lim="800000"/>
            <a:headEnd/>
            <a:tailEnd/>
          </a:ln>
          <a:effectLst/>
        </p:spPr>
        <p:txBody>
          <a:bodyPr wrap="none" anchor="ctr"/>
          <a:lstStyle/>
          <a:p>
            <a:pPr>
              <a:defRPr/>
            </a:pPr>
            <a:endParaRPr lang="en-US">
              <a:cs typeface="+mn-cs"/>
            </a:endParaRPr>
          </a:p>
        </p:txBody>
      </p:sp>
      <p:sp>
        <p:nvSpPr>
          <p:cNvPr id="241668" name="Rectangle 4"/>
          <p:cNvSpPr>
            <a:spLocks noChangeArrowheads="1"/>
          </p:cNvSpPr>
          <p:nvPr/>
        </p:nvSpPr>
        <p:spPr bwMode="auto">
          <a:xfrm>
            <a:off x="782638" y="338138"/>
            <a:ext cx="8380412" cy="1225550"/>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sp>
        <p:nvSpPr>
          <p:cNvPr id="1029" name="Rectangle 5"/>
          <p:cNvSpPr>
            <a:spLocks noGrp="1" noChangeArrowheads="1"/>
          </p:cNvSpPr>
          <p:nvPr>
            <p:ph type="title"/>
          </p:nvPr>
        </p:nvSpPr>
        <p:spPr bwMode="auto">
          <a:xfrm>
            <a:off x="803275" y="371475"/>
            <a:ext cx="8340725" cy="1047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Rectangle 6"/>
          <p:cNvSpPr>
            <a:spLocks noGrp="1" noChangeArrowheads="1"/>
          </p:cNvSpPr>
          <p:nvPr>
            <p:ph type="body" idx="1"/>
          </p:nvPr>
        </p:nvSpPr>
        <p:spPr bwMode="auto">
          <a:xfrm>
            <a:off x="393700" y="1511300"/>
            <a:ext cx="8750300" cy="461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41671" name="Rectangle 7"/>
          <p:cNvSpPr>
            <a:spLocks noGrp="1" noChangeArrowheads="1"/>
          </p:cNvSpPr>
          <p:nvPr>
            <p:ph type="ftr" sz="quarter" idx="3"/>
          </p:nvPr>
        </p:nvSpPr>
        <p:spPr bwMode="auto">
          <a:xfrm>
            <a:off x="0" y="6381750"/>
            <a:ext cx="70024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cs typeface="Arial" charset="0"/>
              </a:defRPr>
            </a:lvl1pPr>
          </a:lstStyle>
          <a:p>
            <a:r>
              <a:rPr lang="en-US" smtClean="0"/>
              <a:t>Unit 3: Networks</a:t>
            </a:r>
            <a:endParaRPr lang="en-US"/>
          </a:p>
        </p:txBody>
      </p:sp>
      <p:sp>
        <p:nvSpPr>
          <p:cNvPr id="241672" name="Rectangle 8"/>
          <p:cNvSpPr>
            <a:spLocks noGrp="1" noChangeArrowheads="1"/>
          </p:cNvSpPr>
          <p:nvPr>
            <p:ph type="sldNum" sz="quarter" idx="4"/>
          </p:nvPr>
        </p:nvSpPr>
        <p:spPr bwMode="auto">
          <a:xfrm>
            <a:off x="7010400" y="6381750"/>
            <a:ext cx="2133600" cy="476250"/>
          </a:xfrm>
          <a:prstGeom prst="rect">
            <a:avLst/>
          </a:prstGeom>
          <a:solidFill>
            <a:srgbClr val="2BA182"/>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latin typeface="Arial Narrow" pitchFamily="34" charset="0"/>
                <a:cs typeface="+mn-cs"/>
              </a:defRPr>
            </a:lvl1pPr>
          </a:lstStyle>
          <a:p>
            <a:fld id="{B6F15528-21DE-4FAA-801E-634DDDAF4B2B}" type="slidenum">
              <a:rPr lang="en-US" smtClean="0"/>
              <a:pPr/>
              <a:t>‹#›</a:t>
            </a:fld>
            <a:endParaRPr lang="en-US"/>
          </a:p>
        </p:txBody>
      </p:sp>
      <p:sp>
        <p:nvSpPr>
          <p:cNvPr id="241673" name="Rectangle 9"/>
          <p:cNvSpPr>
            <a:spLocks noChangeArrowheads="1"/>
          </p:cNvSpPr>
          <p:nvPr/>
        </p:nvSpPr>
        <p:spPr bwMode="auto">
          <a:xfrm>
            <a:off x="781050" y="200025"/>
            <a:ext cx="8362950" cy="142875"/>
          </a:xfrm>
          <a:prstGeom prst="rect">
            <a:avLst/>
          </a:prstGeom>
          <a:solidFill>
            <a:srgbClr val="E7F3BB"/>
          </a:solidFill>
          <a:ln w="9525">
            <a:solidFill>
              <a:srgbClr val="E7F3BB"/>
            </a:solidFill>
            <a:miter lim="800000"/>
            <a:headEnd/>
            <a:tailEnd/>
          </a:ln>
          <a:effectLst/>
        </p:spPr>
        <p:txBody>
          <a:bodyPr wrap="none" anchor="ctr"/>
          <a:lstStyle/>
          <a:p>
            <a:pPr>
              <a:defRPr/>
            </a:pPr>
            <a:endParaRPr lang="en-US">
              <a:cs typeface="+mn-cs"/>
            </a:endParaRPr>
          </a:p>
        </p:txBody>
      </p:sp>
      <p:sp>
        <p:nvSpPr>
          <p:cNvPr id="241674" name="Text Box 10"/>
          <p:cNvSpPr txBox="1">
            <a:spLocks noChangeArrowheads="1"/>
          </p:cNvSpPr>
          <p:nvPr/>
        </p:nvSpPr>
        <p:spPr bwMode="auto">
          <a:xfrm>
            <a:off x="0" y="317500"/>
            <a:ext cx="762000" cy="823913"/>
          </a:xfrm>
          <a:prstGeom prst="rect">
            <a:avLst/>
          </a:prstGeom>
          <a:solidFill>
            <a:srgbClr val="2BA182"/>
          </a:solidFill>
          <a:ln w="9525">
            <a:noFill/>
            <a:miter lim="800000"/>
            <a:headEnd/>
            <a:tailEnd/>
          </a:ln>
          <a:effectLst/>
        </p:spPr>
        <p:txBody>
          <a:bodyPr>
            <a:spAutoFit/>
          </a:bodyPr>
          <a:lstStyle/>
          <a:p>
            <a:pPr algn="ctr">
              <a:spcBef>
                <a:spcPct val="50000"/>
              </a:spcBef>
              <a:defRPr/>
            </a:pPr>
            <a:r>
              <a:rPr lang="en-US" sz="4800" b="1" smtClean="0">
                <a:solidFill>
                  <a:schemeClr val="bg1"/>
                </a:solidFill>
                <a:latin typeface="Arial Narrow" pitchFamily="34" charset="0"/>
                <a:cs typeface="+mn-cs"/>
              </a:rPr>
              <a:t>3</a:t>
            </a:r>
            <a:endParaRPr lang="en-US" sz="4800" b="1" dirty="0">
              <a:solidFill>
                <a:schemeClr val="bg1"/>
              </a:solidFill>
              <a:latin typeface="Arial Narrow" pitchFamily="34" charset="0"/>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rtl="0" eaLnBrk="1" fontAlgn="base" hangingPunct="1">
        <a:spcBef>
          <a:spcPct val="0"/>
        </a:spcBef>
        <a:spcAft>
          <a:spcPct val="0"/>
        </a:spcAft>
        <a:defRPr sz="4400" b="1">
          <a:solidFill>
            <a:srgbClr val="2BA182"/>
          </a:solidFill>
          <a:latin typeface="+mj-lt"/>
          <a:ea typeface="+mj-ea"/>
          <a:cs typeface="+mj-cs"/>
        </a:defRPr>
      </a:lvl1pPr>
      <a:lvl2pPr algn="l" rtl="0" eaLnBrk="1" fontAlgn="base" hangingPunct="1">
        <a:spcBef>
          <a:spcPct val="0"/>
        </a:spcBef>
        <a:spcAft>
          <a:spcPct val="0"/>
        </a:spcAft>
        <a:defRPr sz="4400" b="1">
          <a:solidFill>
            <a:srgbClr val="970E76"/>
          </a:solidFill>
          <a:latin typeface="Arial" charset="0"/>
        </a:defRPr>
      </a:lvl2pPr>
      <a:lvl3pPr algn="l" rtl="0" eaLnBrk="1" fontAlgn="base" hangingPunct="1">
        <a:spcBef>
          <a:spcPct val="0"/>
        </a:spcBef>
        <a:spcAft>
          <a:spcPct val="0"/>
        </a:spcAft>
        <a:defRPr sz="4400" b="1">
          <a:solidFill>
            <a:srgbClr val="970E76"/>
          </a:solidFill>
          <a:latin typeface="Arial" charset="0"/>
        </a:defRPr>
      </a:lvl3pPr>
      <a:lvl4pPr algn="l" rtl="0" eaLnBrk="1" fontAlgn="base" hangingPunct="1">
        <a:spcBef>
          <a:spcPct val="0"/>
        </a:spcBef>
        <a:spcAft>
          <a:spcPct val="0"/>
        </a:spcAft>
        <a:defRPr sz="4400" b="1">
          <a:solidFill>
            <a:srgbClr val="970E76"/>
          </a:solidFill>
          <a:latin typeface="Arial" charset="0"/>
        </a:defRPr>
      </a:lvl4pPr>
      <a:lvl5pPr algn="l" rtl="0" eaLnBrk="1" fontAlgn="base" hangingPunct="1">
        <a:spcBef>
          <a:spcPct val="0"/>
        </a:spcBef>
        <a:spcAft>
          <a:spcPct val="0"/>
        </a:spcAft>
        <a:defRPr sz="4400" b="1">
          <a:solidFill>
            <a:srgbClr val="970E76"/>
          </a:solidFill>
          <a:latin typeface="Arial" charset="0"/>
        </a:defRPr>
      </a:lvl5pPr>
      <a:lvl6pPr marL="457200" algn="l" rtl="0" eaLnBrk="1" fontAlgn="base" hangingPunct="1">
        <a:spcBef>
          <a:spcPct val="0"/>
        </a:spcBef>
        <a:spcAft>
          <a:spcPct val="0"/>
        </a:spcAft>
        <a:defRPr sz="4400" b="1">
          <a:solidFill>
            <a:schemeClr val="tx1"/>
          </a:solidFill>
          <a:latin typeface="Arial" charset="0"/>
        </a:defRPr>
      </a:lvl6pPr>
      <a:lvl7pPr marL="914400" algn="l" rtl="0" eaLnBrk="1" fontAlgn="base" hangingPunct="1">
        <a:spcBef>
          <a:spcPct val="0"/>
        </a:spcBef>
        <a:spcAft>
          <a:spcPct val="0"/>
        </a:spcAft>
        <a:defRPr sz="4400" b="1">
          <a:solidFill>
            <a:schemeClr val="tx1"/>
          </a:solidFill>
          <a:latin typeface="Arial" charset="0"/>
        </a:defRPr>
      </a:lvl7pPr>
      <a:lvl8pPr marL="1371600" algn="l" rtl="0" eaLnBrk="1" fontAlgn="base" hangingPunct="1">
        <a:spcBef>
          <a:spcPct val="0"/>
        </a:spcBef>
        <a:spcAft>
          <a:spcPct val="0"/>
        </a:spcAft>
        <a:defRPr sz="4400" b="1">
          <a:solidFill>
            <a:schemeClr val="tx1"/>
          </a:solidFill>
          <a:latin typeface="Arial" charset="0"/>
        </a:defRPr>
      </a:lvl8pPr>
      <a:lvl9pPr marL="1828800" algn="l"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lr>
          <a:srgbClr val="2BA182"/>
        </a:buClr>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BA182"/>
        </a:buClr>
        <a:buFont typeface="Wingdings" pitchFamily="2" charset="2"/>
        <a:buChar char="Ø"/>
        <a:defRPr sz="2800">
          <a:solidFill>
            <a:schemeClr val="tx1"/>
          </a:solidFill>
          <a:latin typeface="+mn-lt"/>
        </a:defRPr>
      </a:lvl2pPr>
      <a:lvl3pPr marL="1143000" indent="-228600" algn="l" rtl="0" eaLnBrk="1" fontAlgn="base" hangingPunct="1">
        <a:spcBef>
          <a:spcPct val="20000"/>
        </a:spcBef>
        <a:spcAft>
          <a:spcPct val="0"/>
        </a:spcAft>
        <a:buClr>
          <a:srgbClr val="2BA182"/>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lr>
          <a:srgbClr val="2BA182"/>
        </a:buClr>
        <a:buFont typeface="Wingdings" pitchFamily="2" charset="2"/>
        <a:buChar char="Ø"/>
        <a:defRPr sz="2000">
          <a:solidFill>
            <a:schemeClr val="tx1"/>
          </a:solidFill>
          <a:latin typeface="+mn-lt"/>
        </a:defRPr>
      </a:lvl4pPr>
      <a:lvl5pPr marL="2057400" indent="-228600" algn="l" rtl="0" eaLnBrk="1" fontAlgn="base" hangingPunct="1">
        <a:spcBef>
          <a:spcPct val="20000"/>
        </a:spcBef>
        <a:spcAft>
          <a:spcPct val="0"/>
        </a:spcAft>
        <a:buClr>
          <a:srgbClr val="2BA182"/>
        </a:buClr>
        <a:buFont typeface="Wingdings" pitchFamily="2" charset="2"/>
        <a:buChar char="Ø"/>
        <a:defRPr sz="2000">
          <a:solidFill>
            <a:schemeClr val="tx1"/>
          </a:solidFill>
          <a:latin typeface="+mn-lt"/>
        </a:defRPr>
      </a:lvl5pPr>
      <a:lvl6pPr marL="2514600" indent="-228600" algn="l" rtl="0" eaLnBrk="1" fontAlgn="base" hangingPunct="1">
        <a:spcBef>
          <a:spcPct val="20000"/>
        </a:spcBef>
        <a:spcAft>
          <a:spcPct val="0"/>
        </a:spcAft>
        <a:buClr>
          <a:srgbClr val="8E3B81"/>
        </a:buClr>
        <a:buChar char="»"/>
        <a:defRPr sz="2000">
          <a:solidFill>
            <a:schemeClr val="tx1"/>
          </a:solidFill>
          <a:latin typeface="+mn-lt"/>
        </a:defRPr>
      </a:lvl6pPr>
      <a:lvl7pPr marL="2971800" indent="-228600" algn="l" rtl="0" eaLnBrk="1" fontAlgn="base" hangingPunct="1">
        <a:spcBef>
          <a:spcPct val="20000"/>
        </a:spcBef>
        <a:spcAft>
          <a:spcPct val="0"/>
        </a:spcAft>
        <a:buClr>
          <a:srgbClr val="8E3B81"/>
        </a:buClr>
        <a:buChar char="»"/>
        <a:defRPr sz="2000">
          <a:solidFill>
            <a:schemeClr val="tx1"/>
          </a:solidFill>
          <a:latin typeface="+mn-lt"/>
        </a:defRPr>
      </a:lvl7pPr>
      <a:lvl8pPr marL="3429000" indent="-228600" algn="l" rtl="0" eaLnBrk="1" fontAlgn="base" hangingPunct="1">
        <a:spcBef>
          <a:spcPct val="20000"/>
        </a:spcBef>
        <a:spcAft>
          <a:spcPct val="0"/>
        </a:spcAft>
        <a:buClr>
          <a:srgbClr val="8E3B81"/>
        </a:buClr>
        <a:buChar char="»"/>
        <a:defRPr sz="2000">
          <a:solidFill>
            <a:schemeClr val="tx1"/>
          </a:solidFill>
          <a:latin typeface="+mn-lt"/>
        </a:defRPr>
      </a:lvl8pPr>
      <a:lvl9pPr marL="3886200" indent="-228600" algn="l" rtl="0" eaLnBrk="1" fontAlgn="base" hangingPunct="1">
        <a:spcBef>
          <a:spcPct val="20000"/>
        </a:spcBef>
        <a:spcAft>
          <a:spcPct val="0"/>
        </a:spcAft>
        <a:buClr>
          <a:srgbClr val="8E3B8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90600"/>
            <a:ext cx="9143998" cy="1704975"/>
          </a:xfrm>
        </p:spPr>
        <p:txBody>
          <a:bodyPr/>
          <a:lstStyle/>
          <a:p>
            <a:r>
              <a:rPr lang="en-US" sz="6600" dirty="0" smtClean="0"/>
              <a:t>Unit 3</a:t>
            </a:r>
            <a:r>
              <a:rPr lang="en-US" dirty="0" smtClean="0"/>
              <a:t/>
            </a:r>
            <a:br>
              <a:rPr lang="en-US" dirty="0" smtClean="0"/>
            </a:br>
            <a:r>
              <a:rPr lang="en-US" dirty="0" smtClean="0"/>
              <a:t>Networks</a:t>
            </a:r>
            <a:endParaRPr lang="en-US" dirty="0"/>
          </a:p>
        </p:txBody>
      </p:sp>
      <p:sp>
        <p:nvSpPr>
          <p:cNvPr id="3" name="TextBox 2"/>
          <p:cNvSpPr txBox="1"/>
          <p:nvPr/>
        </p:nvSpPr>
        <p:spPr>
          <a:xfrm>
            <a:off x="2971800" y="3962400"/>
            <a:ext cx="3505200" cy="461665"/>
          </a:xfrm>
          <a:prstGeom prst="rect">
            <a:avLst/>
          </a:prstGeom>
          <a:solidFill>
            <a:srgbClr val="E8510E"/>
          </a:solidFill>
        </p:spPr>
        <p:txBody>
          <a:bodyPr wrap="square" rtlCol="0">
            <a:spAutoFit/>
          </a:bodyPr>
          <a:lstStyle/>
          <a:p>
            <a:pPr algn="ctr"/>
            <a:r>
              <a:rPr lang="en-US" sz="2400" dirty="0" smtClean="0">
                <a:solidFill>
                  <a:schemeClr val="bg1"/>
                </a:solidFill>
                <a:latin typeface="Arial Rounded MT Bold" pitchFamily="34" charset="0"/>
              </a:rPr>
              <a:t>ENHANCED EDITION</a:t>
            </a:r>
            <a:endParaRPr lang="en-US" sz="2400"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Channels</a:t>
            </a:r>
            <a:endParaRPr lang="en-US" dirty="0"/>
          </a:p>
        </p:txBody>
      </p:sp>
      <p:pic>
        <p:nvPicPr>
          <p:cNvPr id="4" name="Content Placeholder 3" descr="Fig03-04.bmp"/>
          <p:cNvPicPr>
            <a:picLocks noGrp="1" noChangeAspect="1"/>
          </p:cNvPicPr>
          <p:nvPr>
            <p:ph idx="1"/>
          </p:nvPr>
        </p:nvPicPr>
        <p:blipFill>
          <a:blip r:embed="rId2" cstate="print"/>
          <a:stretch>
            <a:fillRect/>
          </a:stretch>
        </p:blipFill>
        <p:spPr>
          <a:xfrm>
            <a:off x="914400" y="1905000"/>
            <a:ext cx="7708300" cy="3559527"/>
          </a:xfrm>
        </p:spPr>
      </p:pic>
      <p:pic>
        <p:nvPicPr>
          <p:cNvPr id="4098" name="Picture 2"/>
          <p:cNvPicPr>
            <a:picLocks noChangeAspect="1" noChangeArrowheads="1"/>
          </p:cNvPicPr>
          <p:nvPr/>
        </p:nvPicPr>
        <p:blipFill>
          <a:blip r:embed="rId3" cstate="print"/>
          <a:srcRect/>
          <a:stretch>
            <a:fillRect/>
          </a:stretch>
        </p:blipFill>
        <p:spPr bwMode="auto">
          <a:xfrm>
            <a:off x="5334000" y="5943600"/>
            <a:ext cx="3600450" cy="25717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10</a:t>
            </a:fld>
            <a:endParaRPr lang="en-US"/>
          </a:p>
        </p:txBody>
      </p:sp>
      <p:sp>
        <p:nvSpPr>
          <p:cNvPr id="6" name="Footer Placeholder 5"/>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Channels</a:t>
            </a:r>
            <a:endParaRPr lang="en-US" dirty="0"/>
          </a:p>
        </p:txBody>
      </p:sp>
      <p:pic>
        <p:nvPicPr>
          <p:cNvPr id="4" name="Content Placeholder 3" descr="Fig03-05.bmp"/>
          <p:cNvPicPr>
            <a:picLocks noGrp="1" noChangeAspect="1"/>
          </p:cNvPicPr>
          <p:nvPr>
            <p:ph idx="1"/>
          </p:nvPr>
        </p:nvPicPr>
        <p:blipFill>
          <a:blip r:embed="rId2" cstate="print"/>
          <a:stretch>
            <a:fillRect/>
          </a:stretch>
        </p:blipFill>
        <p:spPr>
          <a:xfrm>
            <a:off x="1295400" y="1410076"/>
            <a:ext cx="6800927" cy="4716087"/>
          </a:xfrm>
          <a:prstGeom prst="rect">
            <a:avLst/>
          </a:prstGeom>
        </p:spPr>
      </p:pic>
      <p:pic>
        <p:nvPicPr>
          <p:cNvPr id="5123" name="Picture 3"/>
          <p:cNvPicPr>
            <a:picLocks noChangeAspect="1" noChangeArrowheads="1"/>
          </p:cNvPicPr>
          <p:nvPr/>
        </p:nvPicPr>
        <p:blipFill>
          <a:blip r:embed="rId3" cstate="print"/>
          <a:srcRect/>
          <a:stretch>
            <a:fillRect/>
          </a:stretch>
        </p:blipFill>
        <p:spPr bwMode="auto">
          <a:xfrm>
            <a:off x="5105400" y="6019800"/>
            <a:ext cx="3867150" cy="26670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11</a:t>
            </a:fld>
            <a:endParaRPr lang="en-US"/>
          </a:p>
        </p:txBody>
      </p:sp>
      <p:sp>
        <p:nvSpPr>
          <p:cNvPr id="6" name="Footer Placeholder 5"/>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Channels</a:t>
            </a:r>
            <a:endParaRPr lang="en-US" dirty="0"/>
          </a:p>
        </p:txBody>
      </p:sp>
      <p:sp>
        <p:nvSpPr>
          <p:cNvPr id="3" name="Content Placeholder 2"/>
          <p:cNvSpPr>
            <a:spLocks noGrp="1"/>
          </p:cNvSpPr>
          <p:nvPr>
            <p:ph idx="1"/>
          </p:nvPr>
        </p:nvSpPr>
        <p:spPr>
          <a:xfrm>
            <a:off x="0" y="1511300"/>
            <a:ext cx="9144000" cy="2374899"/>
          </a:xfrm>
        </p:spPr>
        <p:txBody>
          <a:bodyPr/>
          <a:lstStyle/>
          <a:p>
            <a:r>
              <a:rPr lang="en-US" sz="2200" dirty="0" smtClean="0"/>
              <a:t>The most widespread wireless channels for communication networks are radio signals and microwaves</a:t>
            </a:r>
          </a:p>
          <a:p>
            <a:r>
              <a:rPr lang="en-US" sz="2200" dirty="0" smtClean="0"/>
              <a:t>Most wireless channels transport data as RF signals commonly called radio waves</a:t>
            </a:r>
          </a:p>
          <a:p>
            <a:r>
              <a:rPr lang="en-US" sz="2200" dirty="0" smtClean="0"/>
              <a:t>RF signals are sent and received by a transceiver (a combination of a transmitter and a receiver) that is equipped with an antenna</a:t>
            </a:r>
            <a:endParaRPr lang="en-US" sz="2200" dirty="0"/>
          </a:p>
        </p:txBody>
      </p:sp>
      <p:pic>
        <p:nvPicPr>
          <p:cNvPr id="4" name="Picture 3" descr="Fig03-06.bmp"/>
          <p:cNvPicPr>
            <a:picLocks noChangeAspect="1"/>
          </p:cNvPicPr>
          <p:nvPr/>
        </p:nvPicPr>
        <p:blipFill>
          <a:blip r:embed="rId2" cstate="print"/>
          <a:stretch>
            <a:fillRect/>
          </a:stretch>
        </p:blipFill>
        <p:spPr>
          <a:xfrm>
            <a:off x="1981200" y="3810000"/>
            <a:ext cx="5105400" cy="2306561"/>
          </a:xfrm>
          <a:prstGeom prst="rect">
            <a:avLst/>
          </a:prstGeom>
        </p:spPr>
      </p:pic>
      <p:pic>
        <p:nvPicPr>
          <p:cNvPr id="6146" name="Picture 2"/>
          <p:cNvPicPr>
            <a:picLocks noChangeAspect="1" noChangeArrowheads="1"/>
          </p:cNvPicPr>
          <p:nvPr/>
        </p:nvPicPr>
        <p:blipFill>
          <a:blip r:embed="rId3" cstate="print"/>
          <a:srcRect/>
          <a:stretch>
            <a:fillRect/>
          </a:stretch>
        </p:blipFill>
        <p:spPr bwMode="auto">
          <a:xfrm>
            <a:off x="6629400" y="6096000"/>
            <a:ext cx="2514600" cy="2095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12</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Channels</a:t>
            </a:r>
            <a:endParaRPr lang="en-US" dirty="0"/>
          </a:p>
        </p:txBody>
      </p:sp>
      <p:sp>
        <p:nvSpPr>
          <p:cNvPr id="3" name="Content Placeholder 2"/>
          <p:cNvSpPr>
            <a:spLocks noGrp="1"/>
          </p:cNvSpPr>
          <p:nvPr>
            <p:ph idx="1"/>
          </p:nvPr>
        </p:nvSpPr>
        <p:spPr/>
        <p:txBody>
          <a:bodyPr/>
          <a:lstStyle/>
          <a:p>
            <a:r>
              <a:rPr lang="en-US" dirty="0" smtClean="0"/>
              <a:t>Microwaves (the waves themselves, not your oven!) provide another option for transporting data wirelessly</a:t>
            </a:r>
          </a:p>
          <a:p>
            <a:r>
              <a:rPr lang="en-US" dirty="0" smtClean="0"/>
              <a:t>Microwaves are electromagnetic signals that can be aimed in a single direction and have more carrying capacity than radio waves</a:t>
            </a:r>
          </a:p>
          <a:p>
            <a:r>
              <a:rPr lang="en-US" dirty="0" smtClean="0"/>
              <a:t>Microwave installations usually provide data transport for large corporate networks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13</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Channels</a:t>
            </a:r>
            <a:endParaRPr lang="en-US" dirty="0"/>
          </a:p>
        </p:txBody>
      </p:sp>
      <p:sp>
        <p:nvSpPr>
          <p:cNvPr id="3" name="Content Placeholder 2"/>
          <p:cNvSpPr>
            <a:spLocks noGrp="1"/>
          </p:cNvSpPr>
          <p:nvPr>
            <p:ph idx="1"/>
          </p:nvPr>
        </p:nvSpPr>
        <p:spPr>
          <a:xfrm>
            <a:off x="393700" y="1511300"/>
            <a:ext cx="8750300" cy="4737100"/>
          </a:xfrm>
        </p:spPr>
        <p:txBody>
          <a:bodyPr/>
          <a:lstStyle/>
          <a:p>
            <a:r>
              <a:rPr lang="en-US" dirty="0" smtClean="0"/>
              <a:t>Advantages of wireless</a:t>
            </a:r>
          </a:p>
          <a:p>
            <a:pPr lvl="1"/>
            <a:r>
              <a:rPr lang="en-US" dirty="0" smtClean="0"/>
              <a:t>Mobility</a:t>
            </a:r>
          </a:p>
          <a:p>
            <a:pPr lvl="1"/>
            <a:r>
              <a:rPr lang="en-US" dirty="0" smtClean="0"/>
              <a:t>No unsightly cables</a:t>
            </a:r>
          </a:p>
          <a:p>
            <a:pPr lvl="1"/>
            <a:r>
              <a:rPr lang="en-US" dirty="0" smtClean="0"/>
              <a:t>Less susceptible to power spikes</a:t>
            </a:r>
          </a:p>
          <a:p>
            <a:r>
              <a:rPr lang="en-US" dirty="0" smtClean="0"/>
              <a:t>Disadvantages of wireless</a:t>
            </a:r>
          </a:p>
          <a:p>
            <a:pPr lvl="1"/>
            <a:r>
              <a:rPr lang="en-US" dirty="0" smtClean="0"/>
              <a:t>Speed</a:t>
            </a:r>
          </a:p>
          <a:p>
            <a:pPr lvl="1"/>
            <a:r>
              <a:rPr lang="en-US" dirty="0" smtClean="0"/>
              <a:t>Range</a:t>
            </a:r>
          </a:p>
          <a:p>
            <a:pPr lvl="1"/>
            <a:r>
              <a:rPr lang="en-US" dirty="0" smtClean="0"/>
              <a:t>Security</a:t>
            </a:r>
          </a:p>
          <a:p>
            <a:pPr lvl="1"/>
            <a:r>
              <a:rPr lang="en-US" dirty="0" smtClean="0"/>
              <a:t>Licensing</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14</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Channels</a:t>
            </a:r>
            <a:endParaRPr lang="en-US" dirty="0"/>
          </a:p>
        </p:txBody>
      </p:sp>
      <p:sp>
        <p:nvSpPr>
          <p:cNvPr id="3" name="Content Placeholder 2"/>
          <p:cNvSpPr>
            <a:spLocks noGrp="1"/>
          </p:cNvSpPr>
          <p:nvPr>
            <p:ph idx="1"/>
          </p:nvPr>
        </p:nvSpPr>
        <p:spPr/>
        <p:txBody>
          <a:bodyPr/>
          <a:lstStyle/>
          <a:p>
            <a:r>
              <a:rPr lang="en-US" b="1" dirty="0" smtClean="0"/>
              <a:t>Bandwidth</a:t>
            </a:r>
            <a:r>
              <a:rPr lang="en-US" dirty="0" smtClean="0"/>
              <a:t> is the transmission capacity of a communication channel</a:t>
            </a:r>
          </a:p>
          <a:p>
            <a:r>
              <a:rPr lang="en-US" dirty="0" smtClean="0"/>
              <a:t>Network channels that are capable of moving at least two megabits of data per second (2 Mbps) are classified as </a:t>
            </a:r>
            <a:r>
              <a:rPr lang="en-US" b="1" dirty="0" smtClean="0"/>
              <a:t>broadband</a:t>
            </a:r>
          </a:p>
          <a:p>
            <a:r>
              <a:rPr lang="en-US" dirty="0" smtClean="0"/>
              <a:t>Channels slower than 2 Mbps are classified as </a:t>
            </a:r>
            <a:r>
              <a:rPr lang="en-US" b="1" dirty="0" smtClean="0"/>
              <a:t>narrowband</a:t>
            </a:r>
            <a:endParaRPr lang="en-US" b="1"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15</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Topology</a:t>
            </a:r>
            <a:endParaRPr lang="en-US" dirty="0"/>
          </a:p>
        </p:txBody>
      </p:sp>
      <p:sp>
        <p:nvSpPr>
          <p:cNvPr id="3" name="Content Placeholder 2"/>
          <p:cNvSpPr>
            <a:spLocks noGrp="1"/>
          </p:cNvSpPr>
          <p:nvPr>
            <p:ph idx="1"/>
          </p:nvPr>
        </p:nvSpPr>
        <p:spPr>
          <a:xfrm>
            <a:off x="393700" y="1447800"/>
            <a:ext cx="8750300" cy="3060699"/>
          </a:xfrm>
        </p:spPr>
        <p:txBody>
          <a:bodyPr/>
          <a:lstStyle/>
          <a:p>
            <a:r>
              <a:rPr lang="en-US" sz="2000" dirty="0" smtClean="0"/>
              <a:t>In the context of communication networks, topology refers to the structure and layout of network components, such as computers, connecting cables, and wireless signal paths</a:t>
            </a:r>
          </a:p>
          <a:p>
            <a:pPr lvl="1"/>
            <a:r>
              <a:rPr lang="en-US" sz="2000" dirty="0" smtClean="0"/>
              <a:t>Point-to-point topology refers to the process of peripheral devices connecting to a host device using expansion ports, USB cables, or Bluetooth</a:t>
            </a:r>
          </a:p>
          <a:p>
            <a:pPr lvl="1"/>
            <a:r>
              <a:rPr lang="en-US" sz="2000" dirty="0" smtClean="0"/>
              <a:t>Star topology connects multiple devices to each other, either as a full mesh or a partial mesh</a:t>
            </a:r>
          </a:p>
          <a:p>
            <a:pPr lvl="1"/>
            <a:r>
              <a:rPr lang="en-US" sz="2000" dirty="0" smtClean="0"/>
              <a:t>The less popular bus topology connects devices in a linear sequence</a:t>
            </a:r>
            <a:endParaRPr lang="en-US" sz="2000" dirty="0"/>
          </a:p>
        </p:txBody>
      </p:sp>
      <p:pic>
        <p:nvPicPr>
          <p:cNvPr id="4" name="Picture 3" descr="Fig03-08.bmp"/>
          <p:cNvPicPr>
            <a:picLocks noChangeAspect="1"/>
          </p:cNvPicPr>
          <p:nvPr/>
        </p:nvPicPr>
        <p:blipFill>
          <a:blip r:embed="rId2" cstate="print"/>
          <a:stretch>
            <a:fillRect/>
          </a:stretch>
        </p:blipFill>
        <p:spPr>
          <a:xfrm>
            <a:off x="762000" y="4648200"/>
            <a:ext cx="7768293" cy="1335366"/>
          </a:xfrm>
          <a:prstGeom prst="rect">
            <a:avLst/>
          </a:prstGeom>
        </p:spPr>
      </p:pic>
      <p:pic>
        <p:nvPicPr>
          <p:cNvPr id="7170" name="Picture 2"/>
          <p:cNvPicPr>
            <a:picLocks noChangeAspect="1" noChangeArrowheads="1"/>
          </p:cNvPicPr>
          <p:nvPr/>
        </p:nvPicPr>
        <p:blipFill>
          <a:blip r:embed="rId3" cstate="print"/>
          <a:srcRect/>
          <a:stretch>
            <a:fillRect/>
          </a:stretch>
        </p:blipFill>
        <p:spPr bwMode="auto">
          <a:xfrm>
            <a:off x="6934200" y="6019800"/>
            <a:ext cx="1895475" cy="2476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16</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Topology</a:t>
            </a:r>
            <a:endParaRPr lang="en-US" dirty="0"/>
          </a:p>
        </p:txBody>
      </p:sp>
      <p:pic>
        <p:nvPicPr>
          <p:cNvPr id="4" name="Content Placeholder 3" descr="Fig03-10.bmp"/>
          <p:cNvPicPr>
            <a:picLocks noGrp="1" noChangeAspect="1"/>
          </p:cNvPicPr>
          <p:nvPr>
            <p:ph idx="1"/>
          </p:nvPr>
        </p:nvPicPr>
        <p:blipFill>
          <a:blip r:embed="rId2" cstate="print"/>
          <a:srcRect b="47216"/>
          <a:stretch>
            <a:fillRect/>
          </a:stretch>
        </p:blipFill>
        <p:spPr>
          <a:xfrm>
            <a:off x="152400" y="1676400"/>
            <a:ext cx="4119525" cy="4206467"/>
          </a:xfrm>
        </p:spPr>
      </p:pic>
      <p:pic>
        <p:nvPicPr>
          <p:cNvPr id="6" name="Picture 5" descr="Fig03-10.bmp"/>
          <p:cNvPicPr>
            <a:picLocks noChangeAspect="1"/>
          </p:cNvPicPr>
          <p:nvPr/>
        </p:nvPicPr>
        <p:blipFill>
          <a:blip r:embed="rId2" cstate="print"/>
          <a:srcRect t="53333"/>
          <a:stretch>
            <a:fillRect/>
          </a:stretch>
        </p:blipFill>
        <p:spPr>
          <a:xfrm>
            <a:off x="4648200" y="1600200"/>
            <a:ext cx="4304757" cy="3886200"/>
          </a:xfrm>
          <a:prstGeom prst="rect">
            <a:avLst/>
          </a:prstGeom>
        </p:spPr>
      </p:pic>
      <p:pic>
        <p:nvPicPr>
          <p:cNvPr id="8194" name="Picture 2"/>
          <p:cNvPicPr>
            <a:picLocks noChangeAspect="1" noChangeArrowheads="1"/>
          </p:cNvPicPr>
          <p:nvPr/>
        </p:nvPicPr>
        <p:blipFill>
          <a:blip r:embed="rId3" cstate="print"/>
          <a:srcRect/>
          <a:stretch>
            <a:fillRect/>
          </a:stretch>
        </p:blipFill>
        <p:spPr bwMode="auto">
          <a:xfrm>
            <a:off x="6172200" y="5867400"/>
            <a:ext cx="2669822" cy="40957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17</a:t>
            </a:fld>
            <a:endParaRPr lang="en-US"/>
          </a:p>
        </p:txBody>
      </p:sp>
      <p:sp>
        <p:nvSpPr>
          <p:cNvPr id="8" name="Footer Placeholder 7"/>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Nodes</a:t>
            </a:r>
            <a:endParaRPr lang="en-US" dirty="0"/>
          </a:p>
        </p:txBody>
      </p:sp>
      <p:sp>
        <p:nvSpPr>
          <p:cNvPr id="3" name="Content Placeholder 2"/>
          <p:cNvSpPr>
            <a:spLocks noGrp="1"/>
          </p:cNvSpPr>
          <p:nvPr>
            <p:ph idx="1"/>
          </p:nvPr>
        </p:nvSpPr>
        <p:spPr>
          <a:xfrm>
            <a:off x="393700" y="1511300"/>
            <a:ext cx="8750300" cy="4737100"/>
          </a:xfrm>
        </p:spPr>
        <p:txBody>
          <a:bodyPr/>
          <a:lstStyle/>
          <a:p>
            <a:r>
              <a:rPr lang="en-US" dirty="0" smtClean="0"/>
              <a:t>Any device on a network is called a </a:t>
            </a:r>
            <a:r>
              <a:rPr lang="en-US" b="1" dirty="0" smtClean="0"/>
              <a:t>node</a:t>
            </a:r>
          </a:p>
          <a:p>
            <a:r>
              <a:rPr lang="en-US" dirty="0" smtClean="0"/>
              <a:t>Devices on a network are classified as DTEs or DCEs</a:t>
            </a:r>
          </a:p>
          <a:p>
            <a:pPr lvl="1"/>
            <a:r>
              <a:rPr lang="en-US" b="1" dirty="0" smtClean="0"/>
              <a:t>DTE</a:t>
            </a:r>
            <a:r>
              <a:rPr lang="en-US" dirty="0" smtClean="0"/>
              <a:t> stands for data terminal equipment and can be any device that stores or generates data</a:t>
            </a:r>
          </a:p>
          <a:p>
            <a:pPr lvl="1"/>
            <a:r>
              <a:rPr lang="en-US" b="1" dirty="0" smtClean="0"/>
              <a:t>DCE</a:t>
            </a:r>
            <a:r>
              <a:rPr lang="en-US" dirty="0" smtClean="0"/>
              <a:t> stands for data communication equipment; these devices control the speed of data over networks, convert signals from cables to wireless, check for corrupted data, and route data to its destination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18</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Nodes</a:t>
            </a:r>
            <a:endParaRPr lang="en-US" dirty="0"/>
          </a:p>
        </p:txBody>
      </p:sp>
      <p:sp>
        <p:nvSpPr>
          <p:cNvPr id="3" name="Content Placeholder 2"/>
          <p:cNvSpPr>
            <a:spLocks noGrp="1"/>
          </p:cNvSpPr>
          <p:nvPr>
            <p:ph idx="1"/>
          </p:nvPr>
        </p:nvSpPr>
        <p:spPr>
          <a:xfrm>
            <a:off x="393700" y="1511300"/>
            <a:ext cx="3873500" cy="4614863"/>
          </a:xfrm>
        </p:spPr>
        <p:txBody>
          <a:bodyPr/>
          <a:lstStyle/>
          <a:p>
            <a:r>
              <a:rPr lang="en-US" sz="2200" dirty="0" smtClean="0"/>
              <a:t>A </a:t>
            </a:r>
            <a:r>
              <a:rPr lang="en-US" sz="2200" b="1" dirty="0" smtClean="0"/>
              <a:t>router</a:t>
            </a:r>
            <a:r>
              <a:rPr lang="en-US" sz="2200" dirty="0" smtClean="0"/>
              <a:t> is a device that controls the flow of data within a network and also acts as a gateway to pass data from one network to another</a:t>
            </a:r>
          </a:p>
          <a:p>
            <a:r>
              <a:rPr lang="en-US" sz="2200" dirty="0" smtClean="0"/>
              <a:t>A </a:t>
            </a:r>
            <a:r>
              <a:rPr lang="en-US" sz="2200" b="1" dirty="0" smtClean="0"/>
              <a:t>modem</a:t>
            </a:r>
            <a:r>
              <a:rPr lang="en-US" sz="2200" dirty="0" smtClean="0"/>
              <a:t> contains circuitry that converts the data-carrying signals from a digital device to signals that can travel over various communications channels</a:t>
            </a:r>
            <a:endParaRPr lang="en-US" sz="2200" dirty="0"/>
          </a:p>
        </p:txBody>
      </p:sp>
      <p:pic>
        <p:nvPicPr>
          <p:cNvPr id="4" name="Picture 3" descr="Fig03-11.bmp"/>
          <p:cNvPicPr>
            <a:picLocks noChangeAspect="1"/>
          </p:cNvPicPr>
          <p:nvPr/>
        </p:nvPicPr>
        <p:blipFill>
          <a:blip r:embed="rId2" cstate="print"/>
          <a:stretch>
            <a:fillRect/>
          </a:stretch>
        </p:blipFill>
        <p:spPr>
          <a:xfrm>
            <a:off x="4191000" y="1447800"/>
            <a:ext cx="4495800" cy="1714143"/>
          </a:xfrm>
          <a:prstGeom prst="rect">
            <a:avLst/>
          </a:prstGeom>
        </p:spPr>
      </p:pic>
      <p:pic>
        <p:nvPicPr>
          <p:cNvPr id="5" name="Picture 4" descr="Fig03-12.bmp"/>
          <p:cNvPicPr>
            <a:picLocks noChangeAspect="1"/>
          </p:cNvPicPr>
          <p:nvPr/>
        </p:nvPicPr>
        <p:blipFill>
          <a:blip r:embed="rId3" cstate="print"/>
          <a:stretch>
            <a:fillRect/>
          </a:stretch>
        </p:blipFill>
        <p:spPr>
          <a:xfrm>
            <a:off x="4343400" y="4038600"/>
            <a:ext cx="4419600" cy="2126206"/>
          </a:xfrm>
          <a:prstGeom prst="rect">
            <a:avLst/>
          </a:prstGeom>
        </p:spPr>
      </p:pic>
      <p:pic>
        <p:nvPicPr>
          <p:cNvPr id="9218" name="Picture 2"/>
          <p:cNvPicPr>
            <a:picLocks noChangeAspect="1" noChangeArrowheads="1"/>
          </p:cNvPicPr>
          <p:nvPr/>
        </p:nvPicPr>
        <p:blipFill>
          <a:blip r:embed="rId4" cstate="print"/>
          <a:srcRect/>
          <a:stretch>
            <a:fillRect/>
          </a:stretch>
        </p:blipFill>
        <p:spPr bwMode="auto">
          <a:xfrm>
            <a:off x="7162800" y="990600"/>
            <a:ext cx="1285875" cy="266700"/>
          </a:xfrm>
          <a:prstGeom prst="rect">
            <a:avLst/>
          </a:prstGeom>
          <a:noFill/>
          <a:ln w="9525">
            <a:noFill/>
            <a:miter lim="800000"/>
            <a:headEnd/>
            <a:tailEnd/>
          </a:ln>
        </p:spPr>
      </p:pic>
      <p:pic>
        <p:nvPicPr>
          <p:cNvPr id="9219" name="Picture 3"/>
          <p:cNvPicPr>
            <a:picLocks noChangeAspect="1" noChangeArrowheads="1"/>
          </p:cNvPicPr>
          <p:nvPr/>
        </p:nvPicPr>
        <p:blipFill>
          <a:blip r:embed="rId5" cstate="print"/>
          <a:srcRect/>
          <a:stretch>
            <a:fillRect/>
          </a:stretch>
        </p:blipFill>
        <p:spPr bwMode="auto">
          <a:xfrm>
            <a:off x="7239000" y="3657600"/>
            <a:ext cx="1400175" cy="20955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fld id="{B6F15528-21DE-4FAA-801E-634DDDAF4B2B}" type="slidenum">
              <a:rPr lang="en-US" smtClean="0"/>
              <a:pPr/>
              <a:t>19</a:t>
            </a:fld>
            <a:endParaRPr lang="en-US"/>
          </a:p>
        </p:txBody>
      </p:sp>
      <p:sp>
        <p:nvSpPr>
          <p:cNvPr id="9" name="Footer Placeholder 8"/>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Contents</a:t>
            </a:r>
            <a:endParaRPr lang="en-US" dirty="0"/>
          </a:p>
        </p:txBody>
      </p:sp>
      <p:sp>
        <p:nvSpPr>
          <p:cNvPr id="3" name="Content Placeholder 2"/>
          <p:cNvSpPr>
            <a:spLocks noGrp="1"/>
          </p:cNvSpPr>
          <p:nvPr>
            <p:ph idx="1"/>
          </p:nvPr>
        </p:nvSpPr>
        <p:spPr/>
        <p:txBody>
          <a:bodyPr/>
          <a:lstStyle/>
          <a:p>
            <a:r>
              <a:rPr lang="en-US" sz="4400" dirty="0" smtClean="0"/>
              <a:t>Section A: Network Basics</a:t>
            </a:r>
          </a:p>
          <a:p>
            <a:r>
              <a:rPr lang="en-US" sz="4400" dirty="0" smtClean="0"/>
              <a:t>Section B: The Internet</a:t>
            </a:r>
          </a:p>
          <a:p>
            <a:r>
              <a:rPr lang="en-US" sz="4400" dirty="0" smtClean="0"/>
              <a:t>Section C: Internet Access</a:t>
            </a:r>
          </a:p>
          <a:p>
            <a:r>
              <a:rPr lang="en-US" sz="4400" dirty="0" smtClean="0"/>
              <a:t>Section D: Local Area Networks</a:t>
            </a:r>
          </a:p>
          <a:p>
            <a:r>
              <a:rPr lang="en-US" sz="4400" dirty="0" smtClean="0"/>
              <a:t>Section E: File Sharing</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Nodes</a:t>
            </a:r>
            <a:endParaRPr lang="en-US" dirty="0"/>
          </a:p>
        </p:txBody>
      </p:sp>
      <p:sp>
        <p:nvSpPr>
          <p:cNvPr id="3" name="Content Placeholder 2"/>
          <p:cNvSpPr>
            <a:spLocks noGrp="1"/>
          </p:cNvSpPr>
          <p:nvPr>
            <p:ph idx="1"/>
          </p:nvPr>
        </p:nvSpPr>
        <p:spPr>
          <a:xfrm>
            <a:off x="393700" y="1511301"/>
            <a:ext cx="3644900" cy="2832100"/>
          </a:xfrm>
        </p:spPr>
        <p:txBody>
          <a:bodyPr/>
          <a:lstStyle/>
          <a:p>
            <a:r>
              <a:rPr lang="en-US" sz="2800" dirty="0" smtClean="0"/>
              <a:t>DCEs such as repeaters, switches, and hubs can extend the range of your home network</a:t>
            </a:r>
            <a:endParaRPr lang="en-US" sz="2800" dirty="0"/>
          </a:p>
        </p:txBody>
      </p:sp>
      <p:pic>
        <p:nvPicPr>
          <p:cNvPr id="4" name="Picture 3" descr="Fig03-13.bmp"/>
          <p:cNvPicPr>
            <a:picLocks noChangeAspect="1"/>
          </p:cNvPicPr>
          <p:nvPr/>
        </p:nvPicPr>
        <p:blipFill>
          <a:blip r:embed="rId2" cstate="print"/>
          <a:stretch>
            <a:fillRect/>
          </a:stretch>
        </p:blipFill>
        <p:spPr>
          <a:xfrm>
            <a:off x="5105400" y="685800"/>
            <a:ext cx="4038600" cy="5625754"/>
          </a:xfrm>
          <a:prstGeom prst="rect">
            <a:avLst/>
          </a:prstGeom>
        </p:spPr>
      </p:pic>
      <p:pic>
        <p:nvPicPr>
          <p:cNvPr id="10242" name="Picture 2"/>
          <p:cNvPicPr>
            <a:picLocks noChangeAspect="1" noChangeArrowheads="1"/>
          </p:cNvPicPr>
          <p:nvPr/>
        </p:nvPicPr>
        <p:blipFill>
          <a:blip r:embed="rId3" cstate="print"/>
          <a:srcRect/>
          <a:stretch>
            <a:fillRect/>
          </a:stretch>
        </p:blipFill>
        <p:spPr bwMode="auto">
          <a:xfrm>
            <a:off x="2209800" y="6019800"/>
            <a:ext cx="2819400" cy="303628"/>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20</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Protocols</a:t>
            </a:r>
            <a:endParaRPr lang="en-US" dirty="0"/>
          </a:p>
        </p:txBody>
      </p:sp>
      <p:sp>
        <p:nvSpPr>
          <p:cNvPr id="3" name="Content Placeholder 2"/>
          <p:cNvSpPr>
            <a:spLocks noGrp="1"/>
          </p:cNvSpPr>
          <p:nvPr>
            <p:ph idx="1"/>
          </p:nvPr>
        </p:nvSpPr>
        <p:spPr>
          <a:xfrm>
            <a:off x="393700" y="1511300"/>
            <a:ext cx="4254500" cy="4889500"/>
          </a:xfrm>
        </p:spPr>
        <p:txBody>
          <a:bodyPr/>
          <a:lstStyle/>
          <a:p>
            <a:r>
              <a:rPr lang="en-US" sz="2200" dirty="0" smtClean="0"/>
              <a:t>In the context of networks, a </a:t>
            </a:r>
            <a:r>
              <a:rPr lang="en-US" sz="2200" b="1" dirty="0" smtClean="0"/>
              <a:t>communication protocol </a:t>
            </a:r>
            <a:r>
              <a:rPr lang="en-US" sz="2200" dirty="0" smtClean="0"/>
              <a:t>refers to a set of rules for efficiently transmitting data from one network node to another</a:t>
            </a:r>
          </a:p>
          <a:p>
            <a:r>
              <a:rPr lang="en-US" sz="2200" dirty="0" smtClean="0"/>
              <a:t>This process is called </a:t>
            </a:r>
            <a:r>
              <a:rPr lang="en-US" sz="2200" b="1" dirty="0" smtClean="0"/>
              <a:t>handshaking</a:t>
            </a:r>
          </a:p>
          <a:p>
            <a:r>
              <a:rPr lang="en-US" sz="2200" dirty="0" smtClean="0"/>
              <a:t>Networks use more than one protocol, and the collection of protocols for a network is referred to as a </a:t>
            </a:r>
            <a:r>
              <a:rPr lang="en-US" sz="2200" b="1" dirty="0" smtClean="0"/>
              <a:t>protocol stack</a:t>
            </a:r>
            <a:endParaRPr lang="en-US" sz="2200" b="1" dirty="0"/>
          </a:p>
        </p:txBody>
      </p:sp>
      <p:pic>
        <p:nvPicPr>
          <p:cNvPr id="4" name="Picture 3" descr="Fig03-14.bmp"/>
          <p:cNvPicPr>
            <a:picLocks noChangeAspect="1"/>
          </p:cNvPicPr>
          <p:nvPr/>
        </p:nvPicPr>
        <p:blipFill>
          <a:blip r:embed="rId2" cstate="print"/>
          <a:stretch>
            <a:fillRect/>
          </a:stretch>
        </p:blipFill>
        <p:spPr>
          <a:xfrm>
            <a:off x="4648200" y="1600200"/>
            <a:ext cx="4295635" cy="2960776"/>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4724400" y="4876800"/>
            <a:ext cx="2438400" cy="2667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21</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B: The Internet</a:t>
            </a:r>
            <a:endParaRPr lang="en-US" dirty="0"/>
          </a:p>
        </p:txBody>
      </p:sp>
      <p:sp>
        <p:nvSpPr>
          <p:cNvPr id="3" name="Content Placeholder 2"/>
          <p:cNvSpPr>
            <a:spLocks noGrp="1"/>
          </p:cNvSpPr>
          <p:nvPr>
            <p:ph idx="1"/>
          </p:nvPr>
        </p:nvSpPr>
        <p:spPr/>
        <p:txBody>
          <a:bodyPr/>
          <a:lstStyle/>
          <a:p>
            <a:r>
              <a:rPr lang="en-US" sz="4400" dirty="0" smtClean="0"/>
              <a:t>Background</a:t>
            </a:r>
          </a:p>
          <a:p>
            <a:r>
              <a:rPr lang="en-US" sz="4400" dirty="0" smtClean="0"/>
              <a:t>Internet Infrastructure</a:t>
            </a:r>
          </a:p>
          <a:p>
            <a:r>
              <a:rPr lang="en-US" sz="4400" dirty="0" smtClean="0"/>
              <a:t>Packets</a:t>
            </a:r>
          </a:p>
          <a:p>
            <a:r>
              <a:rPr lang="en-US" sz="4400" dirty="0" smtClean="0"/>
              <a:t>Internet Addresses</a:t>
            </a:r>
          </a:p>
          <a:p>
            <a:r>
              <a:rPr lang="en-US" sz="4400" dirty="0" smtClean="0"/>
              <a:t>Domain Names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22</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393700" y="1676400"/>
            <a:ext cx="8750300" cy="4267200"/>
          </a:xfrm>
        </p:spPr>
        <p:txBody>
          <a:bodyPr/>
          <a:lstStyle/>
          <a:p>
            <a:r>
              <a:rPr lang="en-US" dirty="0" smtClean="0"/>
              <a:t>The history of the Internet begins in 1957</a:t>
            </a:r>
          </a:p>
          <a:p>
            <a:r>
              <a:rPr lang="en-US" dirty="0" smtClean="0"/>
              <a:t>In a response to the Soviet Union launching Sputnik, the first man-made satellite, the U.S. government resolved to improve its scientific and technical infrastructure</a:t>
            </a:r>
          </a:p>
          <a:p>
            <a:r>
              <a:rPr lang="en-US" dirty="0" smtClean="0"/>
              <a:t>One of the resulting initiatives was the Advanced Research Projects Agency (ARPA)</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23</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0" y="1524000"/>
            <a:ext cx="4114800" cy="4876800"/>
          </a:xfrm>
        </p:spPr>
        <p:txBody>
          <a:bodyPr/>
          <a:lstStyle/>
          <a:p>
            <a:r>
              <a:rPr lang="en-US" sz="2300" dirty="0" smtClean="0"/>
              <a:t>ARPA designed a project to help scientists communicate and share valuable computer resources, and called it The ARPANET</a:t>
            </a:r>
          </a:p>
          <a:p>
            <a:r>
              <a:rPr lang="en-US" sz="2300" dirty="0" smtClean="0"/>
              <a:t>The </a:t>
            </a:r>
            <a:r>
              <a:rPr lang="en-US" sz="2300" b="1" dirty="0" smtClean="0"/>
              <a:t>ARPANET</a:t>
            </a:r>
            <a:r>
              <a:rPr lang="en-US" sz="2300" dirty="0" smtClean="0"/>
              <a:t>, created in 1969, connected computers at UCLA, the Stanford Research Institute, the University of Utah, and UC California at Santa Barbara</a:t>
            </a:r>
          </a:p>
          <a:p>
            <a:endParaRPr lang="en-US" sz="2300" dirty="0"/>
          </a:p>
        </p:txBody>
      </p:sp>
      <p:pic>
        <p:nvPicPr>
          <p:cNvPr id="4" name="Picture 3" descr="Fig03-16.bmp"/>
          <p:cNvPicPr>
            <a:picLocks noChangeAspect="1"/>
          </p:cNvPicPr>
          <p:nvPr/>
        </p:nvPicPr>
        <p:blipFill>
          <a:blip r:embed="rId2" cstate="print"/>
          <a:stretch>
            <a:fillRect/>
          </a:stretch>
        </p:blipFill>
        <p:spPr>
          <a:xfrm>
            <a:off x="4184024" y="1828800"/>
            <a:ext cx="4959976" cy="3578048"/>
          </a:xfrm>
          <a:prstGeom prst="rect">
            <a:avLst/>
          </a:prstGeom>
        </p:spPr>
      </p:pic>
      <p:pic>
        <p:nvPicPr>
          <p:cNvPr id="7170" name="Picture 2"/>
          <p:cNvPicPr>
            <a:picLocks noChangeAspect="1" noChangeArrowheads="1"/>
          </p:cNvPicPr>
          <p:nvPr/>
        </p:nvPicPr>
        <p:blipFill>
          <a:blip r:embed="rId3" cstate="print"/>
          <a:srcRect/>
          <a:stretch>
            <a:fillRect/>
          </a:stretch>
        </p:blipFill>
        <p:spPr bwMode="auto">
          <a:xfrm>
            <a:off x="6553200" y="914400"/>
            <a:ext cx="2426390" cy="2952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24</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Early Internet pioneers used primitive command-line user interfaces to send email, transfer files, and run scientific calculations on Internet supercomputers</a:t>
            </a:r>
          </a:p>
          <a:p>
            <a:r>
              <a:rPr lang="en-US" dirty="0" smtClean="0"/>
              <a:t>In the 1990s, software developers created new user-friendly Internet access tools, and Internet accounts became available to anyone willing to pay a monthly subscription fee</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25</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393700" y="1447800"/>
            <a:ext cx="8750300" cy="1905000"/>
          </a:xfrm>
        </p:spPr>
        <p:txBody>
          <a:bodyPr/>
          <a:lstStyle/>
          <a:p>
            <a:r>
              <a:rPr lang="en-US" sz="2400" dirty="0" smtClean="0"/>
              <a:t>Today’s Internet, with an estimated 500 million nodes and more than 2 billion users, is huge</a:t>
            </a:r>
          </a:p>
          <a:p>
            <a:r>
              <a:rPr lang="en-US" sz="2400" dirty="0" smtClean="0"/>
              <a:t>It is estimated that the Internet handles more than an exabyte of data every day; an </a:t>
            </a:r>
            <a:r>
              <a:rPr lang="en-US" sz="2400" b="1" dirty="0" smtClean="0"/>
              <a:t>exabyte</a:t>
            </a:r>
            <a:r>
              <a:rPr lang="en-US" sz="2400" dirty="0" smtClean="0"/>
              <a:t> is 1.074 billion gigabytes – a nearly unimaginable amount of data!</a:t>
            </a:r>
            <a:endParaRPr lang="en-US" sz="2400" dirty="0"/>
          </a:p>
        </p:txBody>
      </p:sp>
      <p:pic>
        <p:nvPicPr>
          <p:cNvPr id="4" name="Picture 3" descr="Fig03-17.bmp"/>
          <p:cNvPicPr>
            <a:picLocks noChangeAspect="1"/>
          </p:cNvPicPr>
          <p:nvPr/>
        </p:nvPicPr>
        <p:blipFill>
          <a:blip r:embed="rId2" cstate="print"/>
          <a:stretch>
            <a:fillRect/>
          </a:stretch>
        </p:blipFill>
        <p:spPr>
          <a:xfrm>
            <a:off x="685800" y="3429000"/>
            <a:ext cx="5948096" cy="2888819"/>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7010400" y="1143000"/>
            <a:ext cx="1828800" cy="22860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6934200" y="4648200"/>
            <a:ext cx="1781175" cy="19050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26</a:t>
            </a:fld>
            <a:endParaRPr lang="en-US"/>
          </a:p>
        </p:txBody>
      </p:sp>
      <p:sp>
        <p:nvSpPr>
          <p:cNvPr id="8" name="Footer Placeholder 7"/>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800" dirty="0" smtClean="0"/>
              <a:t>In theory, no single person, organization, company, or government runs the Internet</a:t>
            </a:r>
          </a:p>
          <a:p>
            <a:r>
              <a:rPr lang="en-US" sz="2800" b="1" dirty="0" smtClean="0"/>
              <a:t>Internet governance </a:t>
            </a:r>
            <a:r>
              <a:rPr lang="en-US" sz="2800" dirty="0" smtClean="0"/>
              <a:t>is simply a set of shared protocols, procedures, and technologies that evolve through common agreement among network providers</a:t>
            </a:r>
          </a:p>
          <a:p>
            <a:r>
              <a:rPr lang="en-US" sz="2800" dirty="0" smtClean="0"/>
              <a:t>The organization that supervises internet addressing is </a:t>
            </a:r>
            <a:r>
              <a:rPr lang="en-US" sz="2800" b="1" dirty="0" smtClean="0"/>
              <a:t>ICANN</a:t>
            </a:r>
            <a:r>
              <a:rPr lang="en-US" sz="2800" dirty="0" smtClean="0"/>
              <a:t>, the Internet Corporation for Assigned Names and Numbers</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27</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Infrastructure</a:t>
            </a:r>
            <a:endParaRPr lang="en-US" dirty="0"/>
          </a:p>
        </p:txBody>
      </p:sp>
      <p:sp>
        <p:nvSpPr>
          <p:cNvPr id="3" name="Content Placeholder 2"/>
          <p:cNvSpPr>
            <a:spLocks noGrp="1"/>
          </p:cNvSpPr>
          <p:nvPr>
            <p:ph idx="1"/>
          </p:nvPr>
        </p:nvSpPr>
        <p:spPr/>
        <p:txBody>
          <a:bodyPr/>
          <a:lstStyle/>
          <a:p>
            <a:r>
              <a:rPr lang="en-US" sz="2600" dirty="0" smtClean="0"/>
              <a:t>The way networks fit together is referred to as the </a:t>
            </a:r>
            <a:r>
              <a:rPr lang="en-US" sz="2600" b="1" dirty="0" smtClean="0"/>
              <a:t>Internet Infrastructure</a:t>
            </a:r>
          </a:p>
          <a:p>
            <a:r>
              <a:rPr lang="en-US" sz="2600" dirty="0" smtClean="0"/>
              <a:t>Tier 1 networks, such as AT&amp;T, represent the top of the Internet hierarchy and form the </a:t>
            </a:r>
            <a:r>
              <a:rPr lang="en-US" sz="2600" b="1" dirty="0" smtClean="0"/>
              <a:t>Internet backbone</a:t>
            </a:r>
            <a:r>
              <a:rPr lang="en-US" sz="2600" dirty="0" smtClean="0"/>
              <a:t>, a system of high-capacity routers and fiber-optic communication links providing the main routes for data speeding across the Internet</a:t>
            </a:r>
          </a:p>
          <a:p>
            <a:r>
              <a:rPr lang="en-US" sz="2600" dirty="0" smtClean="0"/>
              <a:t>Networks that form the Internet are maintained by </a:t>
            </a:r>
            <a:r>
              <a:rPr lang="en-US" sz="2600" b="1" dirty="0" smtClean="0"/>
              <a:t>Internet service providers</a:t>
            </a:r>
            <a:r>
              <a:rPr lang="en-US" sz="2600" dirty="0" smtClean="0"/>
              <a:t> (ISPs)</a:t>
            </a:r>
          </a:p>
          <a:p>
            <a:r>
              <a:rPr lang="en-US" sz="2600" dirty="0" smtClean="0"/>
              <a:t>ISPs exchange data at </a:t>
            </a:r>
            <a:r>
              <a:rPr lang="en-US" sz="2600" b="1" dirty="0" smtClean="0"/>
              <a:t>Internet exchange points </a:t>
            </a:r>
            <a:r>
              <a:rPr lang="en-US" sz="2600" dirty="0" smtClean="0"/>
              <a:t>(IXPs)</a:t>
            </a:r>
            <a:endParaRPr lang="en-US" sz="26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28</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Infrastructure</a:t>
            </a:r>
            <a:endParaRPr lang="en-US" dirty="0"/>
          </a:p>
        </p:txBody>
      </p:sp>
      <p:pic>
        <p:nvPicPr>
          <p:cNvPr id="4" name="Content Placeholder 3" descr="Fig03-18.bmp"/>
          <p:cNvPicPr>
            <a:picLocks noGrp="1" noChangeAspect="1"/>
          </p:cNvPicPr>
          <p:nvPr>
            <p:ph idx="1"/>
          </p:nvPr>
        </p:nvPicPr>
        <p:blipFill>
          <a:blip r:embed="rId2" cstate="print"/>
          <a:stretch>
            <a:fillRect/>
          </a:stretch>
        </p:blipFill>
        <p:spPr>
          <a:xfrm>
            <a:off x="762000" y="1524000"/>
            <a:ext cx="7557875" cy="4830764"/>
          </a:xfrm>
        </p:spPr>
      </p:pic>
      <p:pic>
        <p:nvPicPr>
          <p:cNvPr id="2050" name="Picture 2"/>
          <p:cNvPicPr>
            <a:picLocks noChangeAspect="1" noChangeArrowheads="1"/>
          </p:cNvPicPr>
          <p:nvPr/>
        </p:nvPicPr>
        <p:blipFill>
          <a:blip r:embed="rId3" cstate="print"/>
          <a:srcRect/>
          <a:stretch>
            <a:fillRect/>
          </a:stretch>
        </p:blipFill>
        <p:spPr bwMode="auto">
          <a:xfrm>
            <a:off x="5867400" y="1219200"/>
            <a:ext cx="2362200" cy="22732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29</a:t>
            </a:fld>
            <a:endParaRPr lang="en-US"/>
          </a:p>
        </p:txBody>
      </p:sp>
      <p:sp>
        <p:nvSpPr>
          <p:cNvPr id="6" name="Footer Placeholder 5"/>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 Network Basics</a:t>
            </a:r>
            <a:endParaRPr lang="en-US" dirty="0"/>
          </a:p>
        </p:txBody>
      </p:sp>
      <p:sp>
        <p:nvSpPr>
          <p:cNvPr id="3" name="Content Placeholder 2"/>
          <p:cNvSpPr>
            <a:spLocks noGrp="1"/>
          </p:cNvSpPr>
          <p:nvPr>
            <p:ph idx="1"/>
          </p:nvPr>
        </p:nvSpPr>
        <p:spPr/>
        <p:txBody>
          <a:bodyPr/>
          <a:lstStyle/>
          <a:p>
            <a:r>
              <a:rPr lang="en-US" sz="4400" dirty="0" smtClean="0"/>
              <a:t>Communication Systems</a:t>
            </a:r>
          </a:p>
          <a:p>
            <a:r>
              <a:rPr lang="en-US" sz="4400" dirty="0" smtClean="0"/>
              <a:t>Communication Channels</a:t>
            </a:r>
          </a:p>
          <a:p>
            <a:r>
              <a:rPr lang="en-US" sz="4400" dirty="0" smtClean="0"/>
              <a:t>Network Topology</a:t>
            </a:r>
          </a:p>
          <a:p>
            <a:r>
              <a:rPr lang="en-US" sz="4400" dirty="0" smtClean="0"/>
              <a:t>Network Nodes</a:t>
            </a:r>
          </a:p>
          <a:p>
            <a:r>
              <a:rPr lang="en-US" sz="4400" dirty="0" smtClean="0"/>
              <a:t>Communication Protocols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Infrastructure</a:t>
            </a:r>
            <a:endParaRPr lang="en-US" dirty="0"/>
          </a:p>
        </p:txBody>
      </p:sp>
      <p:sp>
        <p:nvSpPr>
          <p:cNvPr id="3" name="Content Placeholder 2"/>
          <p:cNvSpPr>
            <a:spLocks noGrp="1"/>
          </p:cNvSpPr>
          <p:nvPr>
            <p:ph idx="1"/>
          </p:nvPr>
        </p:nvSpPr>
        <p:spPr>
          <a:xfrm>
            <a:off x="228600" y="1524000"/>
            <a:ext cx="3644900" cy="4614863"/>
          </a:xfrm>
        </p:spPr>
        <p:txBody>
          <a:bodyPr/>
          <a:lstStyle/>
          <a:p>
            <a:r>
              <a:rPr lang="en-US" sz="2400" dirty="0" smtClean="0"/>
              <a:t>The internet is not free; ISPs make a substantial investment in equipment and infrastructure to connect consumers</a:t>
            </a:r>
          </a:p>
          <a:p>
            <a:r>
              <a:rPr lang="en-US" sz="2400" dirty="0" smtClean="0"/>
              <a:t>Tier 1 ISPs own and maintain millions of dollars of data communication equipment</a:t>
            </a:r>
            <a:endParaRPr lang="en-US" sz="2400" dirty="0"/>
          </a:p>
        </p:txBody>
      </p:sp>
      <p:pic>
        <p:nvPicPr>
          <p:cNvPr id="4" name="Picture 3" descr="Fig03-19.bmp"/>
          <p:cNvPicPr>
            <a:picLocks noChangeAspect="1"/>
          </p:cNvPicPr>
          <p:nvPr/>
        </p:nvPicPr>
        <p:blipFill>
          <a:blip r:embed="rId2" cstate="print"/>
          <a:stretch>
            <a:fillRect/>
          </a:stretch>
        </p:blipFill>
        <p:spPr>
          <a:xfrm>
            <a:off x="3962400" y="1676400"/>
            <a:ext cx="5010393" cy="3569652"/>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3962400" y="5562600"/>
            <a:ext cx="2514600" cy="18663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30</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Packets</a:t>
            </a:r>
            <a:endParaRPr lang="en-US" dirty="0"/>
          </a:p>
        </p:txBody>
      </p:sp>
      <p:sp>
        <p:nvSpPr>
          <p:cNvPr id="3" name="Content Placeholder 2"/>
          <p:cNvSpPr>
            <a:spLocks noGrp="1"/>
          </p:cNvSpPr>
          <p:nvPr>
            <p:ph idx="1"/>
          </p:nvPr>
        </p:nvSpPr>
        <p:spPr>
          <a:xfrm>
            <a:off x="393700" y="1511301"/>
            <a:ext cx="8750300" cy="1689099"/>
          </a:xfrm>
        </p:spPr>
        <p:txBody>
          <a:bodyPr/>
          <a:lstStyle/>
          <a:p>
            <a:r>
              <a:rPr lang="en-US" sz="2400" dirty="0" smtClean="0"/>
              <a:t>A </a:t>
            </a:r>
            <a:r>
              <a:rPr lang="en-US" sz="2400" b="1" dirty="0" smtClean="0"/>
              <a:t>packet</a:t>
            </a:r>
            <a:r>
              <a:rPr lang="en-US" sz="2400" dirty="0" smtClean="0"/>
              <a:t> is a parcel of data that is sent across a computer network; when packets reach their destination, they are reassembled into the original message according to their sequence numbers</a:t>
            </a:r>
            <a:endParaRPr lang="en-US" sz="2400" dirty="0"/>
          </a:p>
        </p:txBody>
      </p:sp>
      <p:pic>
        <p:nvPicPr>
          <p:cNvPr id="4" name="Picture 3" descr="Fig03-20.bmp"/>
          <p:cNvPicPr>
            <a:picLocks noChangeAspect="1"/>
          </p:cNvPicPr>
          <p:nvPr/>
        </p:nvPicPr>
        <p:blipFill>
          <a:blip r:embed="rId2" cstate="print"/>
          <a:stretch>
            <a:fillRect/>
          </a:stretch>
        </p:blipFill>
        <p:spPr>
          <a:xfrm>
            <a:off x="685800" y="3352800"/>
            <a:ext cx="7804878" cy="2652439"/>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6629400" y="2819400"/>
            <a:ext cx="2138613" cy="2571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31</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Packets</a:t>
            </a:r>
            <a:endParaRPr lang="en-US" dirty="0"/>
          </a:p>
        </p:txBody>
      </p:sp>
      <p:sp>
        <p:nvSpPr>
          <p:cNvPr id="3" name="Content Placeholder 2"/>
          <p:cNvSpPr>
            <a:spLocks noGrp="1"/>
          </p:cNvSpPr>
          <p:nvPr>
            <p:ph idx="1"/>
          </p:nvPr>
        </p:nvSpPr>
        <p:spPr>
          <a:xfrm>
            <a:off x="381000" y="1447800"/>
            <a:ext cx="4330700" cy="4614863"/>
          </a:xfrm>
        </p:spPr>
        <p:txBody>
          <a:bodyPr/>
          <a:lstStyle/>
          <a:p>
            <a:r>
              <a:rPr lang="en-US" sz="2200" dirty="0" smtClean="0"/>
              <a:t>Communication networks use a technology called </a:t>
            </a:r>
            <a:r>
              <a:rPr lang="en-US" sz="2200" b="1" dirty="0" smtClean="0"/>
              <a:t>circuit switching</a:t>
            </a:r>
            <a:r>
              <a:rPr lang="en-US" sz="2200" dirty="0" smtClean="0"/>
              <a:t>, which establishes a private link between one telephone and another for the duration of a call</a:t>
            </a:r>
          </a:p>
          <a:p>
            <a:r>
              <a:rPr lang="en-US" sz="2200" dirty="0" smtClean="0"/>
              <a:t>A more efficient alterative to this process is </a:t>
            </a:r>
            <a:r>
              <a:rPr lang="en-US" sz="2200" b="1" dirty="0" smtClean="0"/>
              <a:t>packet switching </a:t>
            </a:r>
            <a:r>
              <a:rPr lang="en-US" sz="2200" dirty="0" smtClean="0"/>
              <a:t>technology, which divides a message into several packets that can be routed independently to their destination</a:t>
            </a:r>
            <a:endParaRPr lang="en-US" sz="2200" dirty="0"/>
          </a:p>
        </p:txBody>
      </p:sp>
      <p:pic>
        <p:nvPicPr>
          <p:cNvPr id="5" name="Picture 4" descr="Fig03-21.bmp"/>
          <p:cNvPicPr>
            <a:picLocks noChangeAspect="1"/>
          </p:cNvPicPr>
          <p:nvPr/>
        </p:nvPicPr>
        <p:blipFill>
          <a:blip r:embed="rId2" cstate="print"/>
          <a:stretch>
            <a:fillRect/>
          </a:stretch>
        </p:blipFill>
        <p:spPr>
          <a:xfrm>
            <a:off x="4724400" y="827230"/>
            <a:ext cx="3962400" cy="5466128"/>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5486400" y="457200"/>
            <a:ext cx="2362200" cy="258164"/>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32</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Packets</a:t>
            </a:r>
            <a:endParaRPr lang="en-US" dirty="0"/>
          </a:p>
        </p:txBody>
      </p:sp>
      <p:sp>
        <p:nvSpPr>
          <p:cNvPr id="3" name="Content Placeholder 2"/>
          <p:cNvSpPr>
            <a:spLocks noGrp="1"/>
          </p:cNvSpPr>
          <p:nvPr>
            <p:ph idx="1"/>
          </p:nvPr>
        </p:nvSpPr>
        <p:spPr>
          <a:xfrm>
            <a:off x="393700" y="1511300"/>
            <a:ext cx="8750300" cy="4813300"/>
          </a:xfrm>
        </p:spPr>
        <p:txBody>
          <a:bodyPr/>
          <a:lstStyle/>
          <a:p>
            <a:r>
              <a:rPr lang="en-US" sz="2800" dirty="0" smtClean="0"/>
              <a:t>One of the core Internet protocols, </a:t>
            </a:r>
            <a:r>
              <a:rPr lang="en-US" sz="2800" b="1" dirty="0" smtClean="0"/>
              <a:t>TCP</a:t>
            </a:r>
            <a:r>
              <a:rPr lang="en-US" sz="2800" dirty="0" smtClean="0"/>
              <a:t> (Transmission Control Protocol) is responsible for dividing files into chunks, adding headers containing information for reassembling packets in their original order, and verifying that the data was not corrupted while in transit (a process called error checking)</a:t>
            </a:r>
          </a:p>
          <a:p>
            <a:r>
              <a:rPr lang="en-US" sz="2800" b="1" dirty="0" smtClean="0"/>
              <a:t>UDP</a:t>
            </a:r>
            <a:r>
              <a:rPr lang="en-US" sz="2800" dirty="0" smtClean="0"/>
              <a:t> (User Datagram Protocol) is an alternative transport protocol which is faster than a TCP but does not perform error checking and cannot reorder packets</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33</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Packets</a:t>
            </a:r>
            <a:endParaRPr lang="en-US" dirty="0"/>
          </a:p>
        </p:txBody>
      </p:sp>
      <p:sp>
        <p:nvSpPr>
          <p:cNvPr id="3" name="Content Placeholder 2"/>
          <p:cNvSpPr>
            <a:spLocks noGrp="1"/>
          </p:cNvSpPr>
          <p:nvPr>
            <p:ph idx="1"/>
          </p:nvPr>
        </p:nvSpPr>
        <p:spPr>
          <a:xfrm>
            <a:off x="393700" y="1524001"/>
            <a:ext cx="8750300" cy="1828800"/>
          </a:xfrm>
        </p:spPr>
        <p:txBody>
          <a:bodyPr/>
          <a:lstStyle/>
          <a:p>
            <a:r>
              <a:rPr lang="en-US" sz="2200" dirty="0" smtClean="0"/>
              <a:t>A </a:t>
            </a:r>
            <a:r>
              <a:rPr lang="en-US" sz="2200" b="1" dirty="0" smtClean="0"/>
              <a:t>communication port</a:t>
            </a:r>
            <a:r>
              <a:rPr lang="en-US" sz="2200" dirty="0" smtClean="0"/>
              <a:t> (usually referred to simply as a </a:t>
            </a:r>
            <a:r>
              <a:rPr lang="en-US" sz="2200" i="1" dirty="0" smtClean="0"/>
              <a:t>port</a:t>
            </a:r>
            <a:r>
              <a:rPr lang="en-US" sz="2200" dirty="0" smtClean="0"/>
              <a:t>) is a virtual end point for data entering and leaving a digital device</a:t>
            </a:r>
          </a:p>
          <a:p>
            <a:r>
              <a:rPr lang="en-US" sz="2200" dirty="0" smtClean="0"/>
              <a:t>Communication ports are not a physical circuit, but rather an abstract concept of a doorway, an opening, or a portal through which data flows</a:t>
            </a:r>
            <a:endParaRPr lang="en-US" sz="2200" dirty="0"/>
          </a:p>
        </p:txBody>
      </p:sp>
      <p:pic>
        <p:nvPicPr>
          <p:cNvPr id="4" name="Picture 3" descr="Fig03-22.bmp"/>
          <p:cNvPicPr>
            <a:picLocks noChangeAspect="1"/>
          </p:cNvPicPr>
          <p:nvPr/>
        </p:nvPicPr>
        <p:blipFill>
          <a:blip r:embed="rId2" cstate="print"/>
          <a:stretch>
            <a:fillRect/>
          </a:stretch>
        </p:blipFill>
        <p:spPr>
          <a:xfrm>
            <a:off x="152400" y="3962400"/>
            <a:ext cx="8622335" cy="2241897"/>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191000" y="3581400"/>
            <a:ext cx="4705350" cy="2762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34</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Addresses</a:t>
            </a:r>
            <a:endParaRPr lang="en-US" dirty="0"/>
          </a:p>
        </p:txBody>
      </p:sp>
      <p:sp>
        <p:nvSpPr>
          <p:cNvPr id="3" name="Content Placeholder 2"/>
          <p:cNvSpPr>
            <a:spLocks noGrp="1"/>
          </p:cNvSpPr>
          <p:nvPr>
            <p:ph idx="1"/>
          </p:nvPr>
        </p:nvSpPr>
        <p:spPr>
          <a:xfrm>
            <a:off x="393700" y="1511300"/>
            <a:ext cx="8750300" cy="4508500"/>
          </a:xfrm>
        </p:spPr>
        <p:txBody>
          <a:bodyPr/>
          <a:lstStyle/>
          <a:p>
            <a:r>
              <a:rPr lang="en-US" sz="2400" dirty="0" smtClean="0"/>
              <a:t>Internet Addresses are controlled by </a:t>
            </a:r>
            <a:r>
              <a:rPr lang="en-US" sz="2400" b="1" dirty="0" smtClean="0"/>
              <a:t>IP</a:t>
            </a:r>
            <a:r>
              <a:rPr lang="en-US" sz="2400" dirty="0" smtClean="0"/>
              <a:t> (Internet Protocol), which is part of the Internet protocol suite</a:t>
            </a:r>
          </a:p>
          <a:p>
            <a:r>
              <a:rPr lang="en-US" sz="2400" dirty="0" smtClean="0"/>
              <a:t>Many devices on the Internet have permanently assigned IP addresses called </a:t>
            </a:r>
            <a:r>
              <a:rPr lang="en-US" sz="2400" b="1" dirty="0" smtClean="0"/>
              <a:t>static addresses</a:t>
            </a:r>
          </a:p>
          <a:p>
            <a:r>
              <a:rPr lang="en-US" sz="2400" dirty="0" smtClean="0"/>
              <a:t>IP defines two sets of addresses: IPv4 and IPv6</a:t>
            </a:r>
          </a:p>
          <a:p>
            <a:pPr lvl="1"/>
            <a:r>
              <a:rPr lang="en-US" sz="2400" b="1" dirty="0" smtClean="0"/>
              <a:t>IPv4</a:t>
            </a:r>
            <a:r>
              <a:rPr lang="en-US" sz="2400" dirty="0" smtClean="0"/>
              <a:t> – (Internet Protocol version 4); is the Internet address standard; uses 32-bit addresses to identify Internet connected devices</a:t>
            </a:r>
          </a:p>
          <a:p>
            <a:pPr lvl="1"/>
            <a:r>
              <a:rPr lang="en-US" sz="2400" b="1" dirty="0" smtClean="0"/>
              <a:t>IPv6</a:t>
            </a:r>
            <a:r>
              <a:rPr lang="en-US" sz="2400" dirty="0" smtClean="0"/>
              <a:t> – (Internet Protocol version 6); uses 128 bits for each address; produces billions and billions of unique Internet addresses</a:t>
            </a:r>
            <a:endParaRPr lang="en-US" sz="2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35</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Addresses</a:t>
            </a:r>
            <a:endParaRPr lang="en-US" dirty="0"/>
          </a:p>
        </p:txBody>
      </p:sp>
      <p:sp>
        <p:nvSpPr>
          <p:cNvPr id="3" name="Content Placeholder 2"/>
          <p:cNvSpPr>
            <a:spLocks noGrp="1"/>
          </p:cNvSpPr>
          <p:nvPr>
            <p:ph idx="1"/>
          </p:nvPr>
        </p:nvSpPr>
        <p:spPr/>
        <p:txBody>
          <a:bodyPr/>
          <a:lstStyle/>
          <a:p>
            <a:r>
              <a:rPr lang="en-US" sz="2800" dirty="0" smtClean="0"/>
              <a:t>Internet addresses that are temporarily assigned to a device are called </a:t>
            </a:r>
            <a:r>
              <a:rPr lang="en-US" sz="2800" b="1" dirty="0" smtClean="0"/>
              <a:t>dynamic addresses</a:t>
            </a:r>
          </a:p>
          <a:p>
            <a:r>
              <a:rPr lang="en-US" sz="2800" dirty="0" smtClean="0"/>
              <a:t>IP addresses can be assigned by a network administrator, but more commonly they are automatically assigned by </a:t>
            </a:r>
            <a:r>
              <a:rPr lang="en-US" sz="2800" b="1" dirty="0" smtClean="0"/>
              <a:t>DHCP</a:t>
            </a:r>
            <a:r>
              <a:rPr lang="en-US" sz="2800" dirty="0" smtClean="0"/>
              <a:t> (Dynamic Host Configuration Protocol)</a:t>
            </a:r>
          </a:p>
          <a:p>
            <a:r>
              <a:rPr lang="en-US" sz="2800" dirty="0" smtClean="0"/>
              <a:t>A </a:t>
            </a:r>
            <a:r>
              <a:rPr lang="en-US" sz="2800" b="1" dirty="0" smtClean="0"/>
              <a:t>private IP address</a:t>
            </a:r>
            <a:r>
              <a:rPr lang="en-US" sz="2800" dirty="0" smtClean="0"/>
              <a:t> can be allocated by any network without supervision from ICANN – but it cannot be used to send data over the Internet; it’s not routable</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36</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Addresses</a:t>
            </a:r>
            <a:endParaRPr lang="en-US" dirty="0"/>
          </a:p>
        </p:txBody>
      </p:sp>
      <p:sp>
        <p:nvSpPr>
          <p:cNvPr id="3" name="Content Placeholder 2"/>
          <p:cNvSpPr>
            <a:spLocks noGrp="1"/>
          </p:cNvSpPr>
          <p:nvPr>
            <p:ph idx="1"/>
          </p:nvPr>
        </p:nvSpPr>
        <p:spPr>
          <a:xfrm>
            <a:off x="393700" y="1447800"/>
            <a:ext cx="8750300" cy="1612900"/>
          </a:xfrm>
        </p:spPr>
        <p:txBody>
          <a:bodyPr/>
          <a:lstStyle/>
          <a:p>
            <a:r>
              <a:rPr lang="en-US" sz="2400" dirty="0" smtClean="0"/>
              <a:t>Because a private IP address cannot be routed over the Internet a local router connects instead</a:t>
            </a:r>
          </a:p>
          <a:p>
            <a:r>
              <a:rPr lang="en-US" sz="2400" dirty="0" smtClean="0"/>
              <a:t>The local router has a </a:t>
            </a:r>
            <a:r>
              <a:rPr lang="en-US" sz="2400" b="1" dirty="0" smtClean="0"/>
              <a:t>public IP address </a:t>
            </a:r>
            <a:r>
              <a:rPr lang="en-US" sz="2400" dirty="0" smtClean="0"/>
              <a:t>that is routable over the Internet</a:t>
            </a:r>
            <a:endParaRPr lang="en-US" sz="2400" dirty="0"/>
          </a:p>
        </p:txBody>
      </p:sp>
      <p:pic>
        <p:nvPicPr>
          <p:cNvPr id="4" name="Picture 3" descr="Fig03-24.bmp"/>
          <p:cNvPicPr>
            <a:picLocks noChangeAspect="1"/>
          </p:cNvPicPr>
          <p:nvPr/>
        </p:nvPicPr>
        <p:blipFill>
          <a:blip r:embed="rId2" cstate="print"/>
          <a:stretch>
            <a:fillRect/>
          </a:stretch>
        </p:blipFill>
        <p:spPr>
          <a:xfrm>
            <a:off x="1828800" y="2957916"/>
            <a:ext cx="6019800" cy="3284114"/>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4953000" y="2667000"/>
            <a:ext cx="3857625" cy="2476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37</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Names</a:t>
            </a:r>
            <a:endParaRPr lang="en-US" dirty="0"/>
          </a:p>
        </p:txBody>
      </p:sp>
      <p:sp>
        <p:nvSpPr>
          <p:cNvPr id="3" name="Content Placeholder 2"/>
          <p:cNvSpPr>
            <a:spLocks noGrp="1"/>
          </p:cNvSpPr>
          <p:nvPr>
            <p:ph idx="1"/>
          </p:nvPr>
        </p:nvSpPr>
        <p:spPr>
          <a:xfrm>
            <a:off x="393700" y="1511300"/>
            <a:ext cx="8750300" cy="4965700"/>
          </a:xfrm>
        </p:spPr>
        <p:txBody>
          <a:bodyPr/>
          <a:lstStyle/>
          <a:p>
            <a:r>
              <a:rPr lang="en-US" sz="2400" dirty="0" smtClean="0"/>
              <a:t>It’s hard to remember the string of numbers in an IP address; most Internet destinations also have an easy-to-remember </a:t>
            </a:r>
            <a:r>
              <a:rPr lang="en-US" sz="2400" b="1" dirty="0" smtClean="0"/>
              <a:t>domain name</a:t>
            </a:r>
            <a:r>
              <a:rPr lang="en-US" sz="2400" dirty="0" smtClean="0"/>
              <a:t>, such as nike.com</a:t>
            </a:r>
          </a:p>
          <a:p>
            <a:r>
              <a:rPr lang="en-US" sz="2400" dirty="0" smtClean="0"/>
              <a:t>The mechanism for tracking domain names and their corresponding IP addresses is called the </a:t>
            </a:r>
            <a:r>
              <a:rPr lang="en-US" sz="2400" b="1" dirty="0" smtClean="0"/>
              <a:t>domain name system</a:t>
            </a:r>
            <a:r>
              <a:rPr lang="en-US" sz="2400" dirty="0" smtClean="0"/>
              <a:t> </a:t>
            </a:r>
            <a:r>
              <a:rPr lang="en-US" sz="2400" b="1" dirty="0" smtClean="0"/>
              <a:t>(DNS)</a:t>
            </a:r>
          </a:p>
          <a:p>
            <a:r>
              <a:rPr lang="en-US" sz="2400" dirty="0" smtClean="0"/>
              <a:t>A domain name ends with an extension that indicates its </a:t>
            </a:r>
            <a:r>
              <a:rPr lang="en-US" sz="2400" b="1" dirty="0" smtClean="0"/>
              <a:t>top-level domain</a:t>
            </a:r>
            <a:r>
              <a:rPr lang="en-US" sz="2400" dirty="0" smtClean="0"/>
              <a:t>, such as .</a:t>
            </a:r>
            <a:r>
              <a:rPr lang="en-US" sz="2400" dirty="0" err="1" smtClean="0"/>
              <a:t>edu</a:t>
            </a:r>
            <a:r>
              <a:rPr lang="en-US" sz="2400" dirty="0" smtClean="0"/>
              <a:t> or .org</a:t>
            </a:r>
          </a:p>
          <a:p>
            <a:r>
              <a:rPr lang="en-US" sz="2400" b="1" dirty="0" smtClean="0"/>
              <a:t>Domain name servers</a:t>
            </a:r>
            <a:r>
              <a:rPr lang="en-US" sz="2400" dirty="0" smtClean="0"/>
              <a:t> are scattered around the world and maintain lists of all domain names and their corresponding IP addresses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38</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Names</a:t>
            </a:r>
            <a:endParaRPr lang="en-US" dirty="0"/>
          </a:p>
        </p:txBody>
      </p:sp>
      <p:pic>
        <p:nvPicPr>
          <p:cNvPr id="4" name="Content Placeholder 3" descr="Fig03-26.bmp"/>
          <p:cNvPicPr>
            <a:picLocks noGrp="1" noChangeAspect="1"/>
          </p:cNvPicPr>
          <p:nvPr>
            <p:ph idx="1"/>
          </p:nvPr>
        </p:nvPicPr>
        <p:blipFill>
          <a:blip r:embed="rId2" cstate="print"/>
          <a:stretch>
            <a:fillRect/>
          </a:stretch>
        </p:blipFill>
        <p:spPr>
          <a:xfrm>
            <a:off x="393700" y="1710751"/>
            <a:ext cx="8750300" cy="4215961"/>
          </a:xfrm>
        </p:spPr>
      </p:pic>
      <p:pic>
        <p:nvPicPr>
          <p:cNvPr id="3074" name="Picture 2"/>
          <p:cNvPicPr>
            <a:picLocks noChangeAspect="1" noChangeArrowheads="1"/>
          </p:cNvPicPr>
          <p:nvPr/>
        </p:nvPicPr>
        <p:blipFill>
          <a:blip r:embed="rId3" cstate="print"/>
          <a:srcRect/>
          <a:stretch>
            <a:fillRect/>
          </a:stretch>
        </p:blipFill>
        <p:spPr bwMode="auto">
          <a:xfrm>
            <a:off x="4420101" y="1371600"/>
            <a:ext cx="4723899" cy="25717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39</a:t>
            </a:fld>
            <a:endParaRPr lang="en-US"/>
          </a:p>
        </p:txBody>
      </p:sp>
      <p:sp>
        <p:nvSpPr>
          <p:cNvPr id="6" name="Footer Placeholder 5"/>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Systems</a:t>
            </a:r>
            <a:endParaRPr lang="en-US" dirty="0"/>
          </a:p>
        </p:txBody>
      </p:sp>
      <p:sp>
        <p:nvSpPr>
          <p:cNvPr id="3" name="Content Placeholder 2"/>
          <p:cNvSpPr>
            <a:spLocks noGrp="1"/>
          </p:cNvSpPr>
          <p:nvPr>
            <p:ph idx="1"/>
          </p:nvPr>
        </p:nvSpPr>
        <p:spPr/>
        <p:txBody>
          <a:bodyPr/>
          <a:lstStyle/>
          <a:p>
            <a:r>
              <a:rPr lang="en-US" dirty="0" smtClean="0"/>
              <a:t>Networks can be classified in many ways; as a network user, you’ll want to keep in mind the idea of control and how it affects your privacy and security</a:t>
            </a:r>
          </a:p>
          <a:p>
            <a:r>
              <a:rPr lang="en-US" dirty="0" smtClean="0"/>
              <a:t>A network links things together</a:t>
            </a:r>
          </a:p>
          <a:p>
            <a:r>
              <a:rPr lang="en-US" dirty="0" smtClean="0"/>
              <a:t>A </a:t>
            </a:r>
            <a:r>
              <a:rPr lang="en-US" b="1" dirty="0" smtClean="0"/>
              <a:t>communication network</a:t>
            </a:r>
            <a:r>
              <a:rPr lang="en-US" dirty="0" smtClean="0"/>
              <a:t> (or communication system) links together devices to data and information can be shared among them</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Names</a:t>
            </a:r>
            <a:endParaRPr lang="en-US" dirty="0"/>
          </a:p>
        </p:txBody>
      </p:sp>
      <p:sp>
        <p:nvSpPr>
          <p:cNvPr id="3" name="Content Placeholder 2"/>
          <p:cNvSpPr>
            <a:spLocks noGrp="1"/>
          </p:cNvSpPr>
          <p:nvPr>
            <p:ph idx="1"/>
          </p:nvPr>
        </p:nvSpPr>
        <p:spPr>
          <a:xfrm>
            <a:off x="393700" y="1447800"/>
            <a:ext cx="8750300" cy="1460499"/>
          </a:xfrm>
        </p:spPr>
        <p:txBody>
          <a:bodyPr/>
          <a:lstStyle/>
          <a:p>
            <a:r>
              <a:rPr lang="en-US" sz="2400" dirty="0" smtClean="0"/>
              <a:t>Altering DNS records can change the destination of email, browser connections, and download requests</a:t>
            </a:r>
          </a:p>
          <a:p>
            <a:r>
              <a:rPr lang="en-US" sz="2400" dirty="0" smtClean="0"/>
              <a:t>Unauthorized changes to the DNS are called </a:t>
            </a:r>
            <a:r>
              <a:rPr lang="en-US" sz="2400" b="1" dirty="0" smtClean="0"/>
              <a:t>DNS spoofing</a:t>
            </a:r>
            <a:endParaRPr lang="en-US" sz="2400" b="1" dirty="0"/>
          </a:p>
        </p:txBody>
      </p:sp>
      <p:pic>
        <p:nvPicPr>
          <p:cNvPr id="4" name="Picture 3" descr="Fig03-27.bmp"/>
          <p:cNvPicPr>
            <a:picLocks noChangeAspect="1"/>
          </p:cNvPicPr>
          <p:nvPr/>
        </p:nvPicPr>
        <p:blipFill>
          <a:blip r:embed="rId2" cstate="print"/>
          <a:stretch>
            <a:fillRect/>
          </a:stretch>
        </p:blipFill>
        <p:spPr>
          <a:xfrm>
            <a:off x="1600200" y="3200400"/>
            <a:ext cx="5943600" cy="3016623"/>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1600200" y="2819400"/>
            <a:ext cx="1609725" cy="2190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40</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C: Internet Access</a:t>
            </a:r>
            <a:endParaRPr lang="en-US" dirty="0"/>
          </a:p>
        </p:txBody>
      </p:sp>
      <p:sp>
        <p:nvSpPr>
          <p:cNvPr id="3" name="Content Placeholder 2"/>
          <p:cNvSpPr>
            <a:spLocks noGrp="1"/>
          </p:cNvSpPr>
          <p:nvPr>
            <p:ph idx="1"/>
          </p:nvPr>
        </p:nvSpPr>
        <p:spPr/>
        <p:txBody>
          <a:bodyPr/>
          <a:lstStyle/>
          <a:p>
            <a:r>
              <a:rPr lang="en-US" sz="4000" dirty="0" smtClean="0"/>
              <a:t>Connection Basics</a:t>
            </a:r>
          </a:p>
          <a:p>
            <a:r>
              <a:rPr lang="en-US" sz="4000" dirty="0" smtClean="0"/>
              <a:t>Cable Internet Service</a:t>
            </a:r>
          </a:p>
          <a:p>
            <a:r>
              <a:rPr lang="en-US" sz="4000" dirty="0" smtClean="0"/>
              <a:t>Telephone Network Internet Service</a:t>
            </a:r>
          </a:p>
          <a:p>
            <a:r>
              <a:rPr lang="en-US" sz="4000" dirty="0" smtClean="0"/>
              <a:t>Satellite Internet Service</a:t>
            </a:r>
          </a:p>
          <a:p>
            <a:r>
              <a:rPr lang="en-US" sz="4000" dirty="0" smtClean="0"/>
              <a:t>Mobile Broadband Service</a:t>
            </a:r>
          </a:p>
          <a:p>
            <a:r>
              <a:rPr lang="en-US" sz="4000" dirty="0" smtClean="0"/>
              <a:t>Wi-Fi Hotspots</a:t>
            </a:r>
            <a:endParaRPr lang="en-US" sz="40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41</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Basics</a:t>
            </a:r>
            <a:endParaRPr lang="en-US" dirty="0"/>
          </a:p>
        </p:txBody>
      </p:sp>
      <p:sp>
        <p:nvSpPr>
          <p:cNvPr id="3" name="Content Placeholder 2"/>
          <p:cNvSpPr>
            <a:spLocks noGrp="1"/>
          </p:cNvSpPr>
          <p:nvPr>
            <p:ph idx="1"/>
          </p:nvPr>
        </p:nvSpPr>
        <p:spPr>
          <a:xfrm>
            <a:off x="228600" y="1600200"/>
            <a:ext cx="3949700" cy="4614863"/>
          </a:xfrm>
        </p:spPr>
        <p:txBody>
          <a:bodyPr/>
          <a:lstStyle/>
          <a:p>
            <a:r>
              <a:rPr lang="en-US" sz="2600" dirty="0" smtClean="0"/>
              <a:t>Data travels over the Internet at an incredible speed, but that speed varies; some Internet services are faster than others</a:t>
            </a:r>
          </a:p>
          <a:p>
            <a:r>
              <a:rPr lang="en-US" sz="2600" dirty="0" smtClean="0"/>
              <a:t>It is easy to check the speed of your Internet connection by running a few online tests</a:t>
            </a:r>
            <a:endParaRPr lang="en-US" sz="2600" dirty="0"/>
          </a:p>
        </p:txBody>
      </p:sp>
      <p:pic>
        <p:nvPicPr>
          <p:cNvPr id="4" name="Picture 3" descr="Fig03-30.bmp"/>
          <p:cNvPicPr>
            <a:picLocks noChangeAspect="1"/>
          </p:cNvPicPr>
          <p:nvPr/>
        </p:nvPicPr>
        <p:blipFill>
          <a:blip r:embed="rId2" cstate="print"/>
          <a:stretch>
            <a:fillRect/>
          </a:stretch>
        </p:blipFill>
        <p:spPr>
          <a:xfrm>
            <a:off x="4191000" y="1752600"/>
            <a:ext cx="4738013" cy="3865697"/>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4724400" y="1371600"/>
            <a:ext cx="3779693" cy="2857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42</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Basics</a:t>
            </a:r>
            <a:endParaRPr lang="en-US" dirty="0"/>
          </a:p>
        </p:txBody>
      </p:sp>
      <p:sp>
        <p:nvSpPr>
          <p:cNvPr id="3" name="Content Placeholder 2"/>
          <p:cNvSpPr>
            <a:spLocks noGrp="1"/>
          </p:cNvSpPr>
          <p:nvPr>
            <p:ph idx="1"/>
          </p:nvPr>
        </p:nvSpPr>
        <p:spPr>
          <a:xfrm>
            <a:off x="304800" y="1447800"/>
            <a:ext cx="3263900" cy="4614863"/>
          </a:xfrm>
        </p:spPr>
        <p:txBody>
          <a:bodyPr/>
          <a:lstStyle/>
          <a:p>
            <a:r>
              <a:rPr lang="en-US" sz="2400" dirty="0" smtClean="0"/>
              <a:t>The most common measurement of </a:t>
            </a:r>
            <a:r>
              <a:rPr lang="en-US" sz="2400" b="1" dirty="0" smtClean="0"/>
              <a:t>connection speed</a:t>
            </a:r>
            <a:r>
              <a:rPr lang="en-US" sz="2400" dirty="0" smtClean="0"/>
              <a:t> is the amount of data that can be transmitted in a specified time; technically, it is a measure of capacity</a:t>
            </a:r>
            <a:endParaRPr lang="en-US" sz="2400" dirty="0"/>
          </a:p>
        </p:txBody>
      </p:sp>
      <p:pic>
        <p:nvPicPr>
          <p:cNvPr id="4" name="Picture 3" descr="Fig03-31.bmp"/>
          <p:cNvPicPr>
            <a:picLocks noChangeAspect="1"/>
          </p:cNvPicPr>
          <p:nvPr/>
        </p:nvPicPr>
        <p:blipFill>
          <a:blip r:embed="rId2" cstate="print"/>
          <a:stretch>
            <a:fillRect/>
          </a:stretch>
        </p:blipFill>
        <p:spPr>
          <a:xfrm>
            <a:off x="3657600" y="1524000"/>
            <a:ext cx="5206957" cy="4807050"/>
          </a:xfrm>
          <a:prstGeom prst="rect">
            <a:avLst/>
          </a:prstGeom>
        </p:spPr>
      </p:pic>
      <p:pic>
        <p:nvPicPr>
          <p:cNvPr id="6146" name="Picture 2"/>
          <p:cNvPicPr>
            <a:picLocks noChangeAspect="1" noChangeArrowheads="1"/>
          </p:cNvPicPr>
          <p:nvPr/>
        </p:nvPicPr>
        <p:blipFill>
          <a:blip r:embed="rId3" cstate="print"/>
          <a:srcRect/>
          <a:stretch>
            <a:fillRect/>
          </a:stretch>
        </p:blipFill>
        <p:spPr bwMode="auto">
          <a:xfrm>
            <a:off x="4572000" y="1219200"/>
            <a:ext cx="4238625" cy="2095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43</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Basics</a:t>
            </a:r>
            <a:endParaRPr lang="en-US" dirty="0"/>
          </a:p>
        </p:txBody>
      </p:sp>
      <p:sp>
        <p:nvSpPr>
          <p:cNvPr id="3" name="Content Placeholder 2"/>
          <p:cNvSpPr>
            <a:spLocks noGrp="1"/>
          </p:cNvSpPr>
          <p:nvPr>
            <p:ph idx="1"/>
          </p:nvPr>
        </p:nvSpPr>
        <p:spPr/>
        <p:txBody>
          <a:bodyPr/>
          <a:lstStyle/>
          <a:p>
            <a:r>
              <a:rPr lang="en-US" sz="2800" dirty="0" smtClean="0"/>
              <a:t>ISPs control connection speeds based on the service plan you’ve selected</a:t>
            </a:r>
          </a:p>
          <a:p>
            <a:r>
              <a:rPr lang="en-US" sz="2800" dirty="0" smtClean="0"/>
              <a:t>Your </a:t>
            </a:r>
            <a:r>
              <a:rPr lang="en-US" sz="2800" b="1" dirty="0" smtClean="0"/>
              <a:t>bandwidth cap</a:t>
            </a:r>
            <a:r>
              <a:rPr lang="en-US" sz="2800" dirty="0" smtClean="0"/>
              <a:t> is the top speed allowed by your plan</a:t>
            </a:r>
          </a:p>
          <a:p>
            <a:r>
              <a:rPr lang="en-US" sz="2800" dirty="0" smtClean="0"/>
              <a:t>During peak times, ISPs can place further limits on speed, a process called </a:t>
            </a:r>
            <a:r>
              <a:rPr lang="en-US" sz="2800" b="1" dirty="0" smtClean="0"/>
              <a:t>bandwidth throttling</a:t>
            </a:r>
          </a:p>
          <a:p>
            <a:r>
              <a:rPr lang="en-US" sz="2800" dirty="0" smtClean="0"/>
              <a:t>When Internet upload speed differs from download speed, you have an </a:t>
            </a:r>
            <a:r>
              <a:rPr lang="en-US" sz="2800" b="1" dirty="0" smtClean="0"/>
              <a:t>asymmetric connection</a:t>
            </a:r>
          </a:p>
          <a:p>
            <a:r>
              <a:rPr lang="en-US" sz="2800" dirty="0" smtClean="0"/>
              <a:t>When upload and download speeds are the same, you have a </a:t>
            </a:r>
            <a:r>
              <a:rPr lang="en-US" sz="2800" b="1" dirty="0" smtClean="0"/>
              <a:t>symmetric connection</a:t>
            </a:r>
          </a:p>
          <a:p>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44</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Basics</a:t>
            </a:r>
            <a:endParaRPr lang="en-US" dirty="0"/>
          </a:p>
        </p:txBody>
      </p:sp>
      <p:sp>
        <p:nvSpPr>
          <p:cNvPr id="3" name="Content Placeholder 2"/>
          <p:cNvSpPr>
            <a:spLocks noGrp="1"/>
          </p:cNvSpPr>
          <p:nvPr>
            <p:ph idx="1"/>
          </p:nvPr>
        </p:nvSpPr>
        <p:spPr>
          <a:xfrm>
            <a:off x="393700" y="1511300"/>
            <a:ext cx="8750300" cy="4813300"/>
          </a:xfrm>
        </p:spPr>
        <p:txBody>
          <a:bodyPr/>
          <a:lstStyle/>
          <a:p>
            <a:r>
              <a:rPr lang="en-US" sz="2600" b="1" dirty="0" smtClean="0"/>
              <a:t>Ping</a:t>
            </a:r>
            <a:r>
              <a:rPr lang="en-US" sz="2600" dirty="0" smtClean="0"/>
              <a:t> is utility software designed to measure responsiveness</a:t>
            </a:r>
          </a:p>
          <a:p>
            <a:r>
              <a:rPr lang="en-US" sz="2600" b="1" dirty="0" smtClean="0"/>
              <a:t>Ping rate</a:t>
            </a:r>
            <a:r>
              <a:rPr lang="en-US" sz="2600" dirty="0" smtClean="0"/>
              <a:t> indicates how quickly data can reach a server and bounce back to you</a:t>
            </a:r>
          </a:p>
          <a:p>
            <a:r>
              <a:rPr lang="en-US" sz="2600" b="1" dirty="0" smtClean="0"/>
              <a:t>Latency</a:t>
            </a:r>
            <a:r>
              <a:rPr lang="en-US" sz="2600" dirty="0" smtClean="0"/>
              <a:t> is the elapsed time for data to make a round-trip from point A to point B and back to point A</a:t>
            </a:r>
          </a:p>
          <a:p>
            <a:r>
              <a:rPr lang="en-US" sz="2600" b="1" dirty="0" smtClean="0"/>
              <a:t>Jitter</a:t>
            </a:r>
            <a:r>
              <a:rPr lang="en-US" sz="2600" dirty="0" smtClean="0"/>
              <a:t> measures the variability of packet latency caused when network traffic and interference can delay packets and create erratic data flow</a:t>
            </a:r>
          </a:p>
          <a:p>
            <a:r>
              <a:rPr lang="en-US" sz="2600" b="1" dirty="0" smtClean="0"/>
              <a:t>Packet loss</a:t>
            </a:r>
            <a:r>
              <a:rPr lang="en-US" sz="2600" dirty="0" smtClean="0"/>
              <a:t> refers to data that never reaches its destination or gets discarded because it arrives too late</a:t>
            </a:r>
            <a:endParaRPr lang="en-US" sz="26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45</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Basics</a:t>
            </a:r>
            <a:endParaRPr lang="en-US" dirty="0"/>
          </a:p>
        </p:txBody>
      </p:sp>
      <p:sp>
        <p:nvSpPr>
          <p:cNvPr id="3" name="Content Placeholder 2"/>
          <p:cNvSpPr>
            <a:spLocks noGrp="1"/>
          </p:cNvSpPr>
          <p:nvPr>
            <p:ph idx="1"/>
          </p:nvPr>
        </p:nvSpPr>
        <p:spPr>
          <a:xfrm>
            <a:off x="393700" y="1511301"/>
            <a:ext cx="3111500" cy="2755899"/>
          </a:xfrm>
        </p:spPr>
        <p:txBody>
          <a:bodyPr/>
          <a:lstStyle/>
          <a:p>
            <a:r>
              <a:rPr lang="en-US" sz="2200" dirty="0" smtClean="0"/>
              <a:t>To determine whether or not your slow Internet connection is caused by your ISP or your computer you can use a </a:t>
            </a:r>
            <a:r>
              <a:rPr lang="en-US" sz="2200" b="1" dirty="0" err="1" smtClean="0"/>
              <a:t>Traceroute</a:t>
            </a:r>
            <a:r>
              <a:rPr lang="en-US" sz="2200" dirty="0" smtClean="0"/>
              <a:t>, a network diagnostic tool that lists each router and server</a:t>
            </a:r>
            <a:endParaRPr lang="en-US" sz="2200" dirty="0"/>
          </a:p>
        </p:txBody>
      </p:sp>
      <p:pic>
        <p:nvPicPr>
          <p:cNvPr id="4" name="Picture 3" descr="Fig03-33.bmp"/>
          <p:cNvPicPr>
            <a:picLocks noChangeAspect="1"/>
          </p:cNvPicPr>
          <p:nvPr/>
        </p:nvPicPr>
        <p:blipFill>
          <a:blip r:embed="rId2" cstate="print"/>
          <a:srcRect b="59633"/>
          <a:stretch>
            <a:fillRect/>
          </a:stretch>
        </p:blipFill>
        <p:spPr>
          <a:xfrm>
            <a:off x="3733800" y="1828800"/>
            <a:ext cx="5253362" cy="3189166"/>
          </a:xfrm>
          <a:prstGeom prst="rect">
            <a:avLst/>
          </a:prstGeom>
        </p:spPr>
      </p:pic>
      <p:pic>
        <p:nvPicPr>
          <p:cNvPr id="7170" name="Picture 2"/>
          <p:cNvPicPr>
            <a:picLocks noChangeAspect="1" noChangeArrowheads="1"/>
          </p:cNvPicPr>
          <p:nvPr/>
        </p:nvPicPr>
        <p:blipFill>
          <a:blip r:embed="rId3" cstate="print"/>
          <a:srcRect/>
          <a:stretch>
            <a:fillRect/>
          </a:stretch>
        </p:blipFill>
        <p:spPr bwMode="auto">
          <a:xfrm>
            <a:off x="6172200" y="1447800"/>
            <a:ext cx="2581275" cy="2190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46</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Basics</a:t>
            </a:r>
            <a:endParaRPr lang="en-US" dirty="0"/>
          </a:p>
        </p:txBody>
      </p:sp>
      <p:sp>
        <p:nvSpPr>
          <p:cNvPr id="3" name="Content Placeholder 2"/>
          <p:cNvSpPr>
            <a:spLocks noGrp="1"/>
          </p:cNvSpPr>
          <p:nvPr>
            <p:ph idx="1"/>
          </p:nvPr>
        </p:nvSpPr>
        <p:spPr>
          <a:xfrm>
            <a:off x="393700" y="1511300"/>
            <a:ext cx="3797300" cy="4614863"/>
          </a:xfrm>
        </p:spPr>
        <p:txBody>
          <a:bodyPr/>
          <a:lstStyle/>
          <a:p>
            <a:r>
              <a:rPr lang="en-US" sz="2800" dirty="0" smtClean="0"/>
              <a:t>Although public Internet access is available in many locations, such as coffee shops and libraries, most consumers like the convenience of having their own Internet connection</a:t>
            </a:r>
            <a:endParaRPr lang="en-US" sz="2800" dirty="0"/>
          </a:p>
        </p:txBody>
      </p:sp>
      <p:pic>
        <p:nvPicPr>
          <p:cNvPr id="4" name="Picture 3" descr="Fig03-34.bmp"/>
          <p:cNvPicPr>
            <a:picLocks noChangeAspect="1"/>
          </p:cNvPicPr>
          <p:nvPr/>
        </p:nvPicPr>
        <p:blipFill>
          <a:blip r:embed="rId2" cstate="print"/>
          <a:stretch>
            <a:fillRect/>
          </a:stretch>
        </p:blipFill>
        <p:spPr>
          <a:xfrm>
            <a:off x="4419600" y="1371600"/>
            <a:ext cx="4094360" cy="4939731"/>
          </a:xfrm>
          <a:prstGeom prst="rect">
            <a:avLst/>
          </a:prstGeom>
        </p:spPr>
      </p:pic>
      <p:pic>
        <p:nvPicPr>
          <p:cNvPr id="8194" name="Picture 2"/>
          <p:cNvPicPr>
            <a:picLocks noChangeAspect="1" noChangeArrowheads="1"/>
          </p:cNvPicPr>
          <p:nvPr/>
        </p:nvPicPr>
        <p:blipFill>
          <a:blip r:embed="rId3" cstate="print"/>
          <a:srcRect/>
          <a:stretch>
            <a:fillRect/>
          </a:stretch>
        </p:blipFill>
        <p:spPr bwMode="auto">
          <a:xfrm>
            <a:off x="5638800" y="1143000"/>
            <a:ext cx="2505075" cy="2000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47</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 Internet Service</a:t>
            </a:r>
            <a:endParaRPr lang="en-US" dirty="0"/>
          </a:p>
        </p:txBody>
      </p:sp>
      <p:sp>
        <p:nvSpPr>
          <p:cNvPr id="3" name="Content Placeholder 2"/>
          <p:cNvSpPr>
            <a:spLocks noGrp="1"/>
          </p:cNvSpPr>
          <p:nvPr>
            <p:ph idx="1"/>
          </p:nvPr>
        </p:nvSpPr>
        <p:spPr/>
        <p:txBody>
          <a:bodyPr/>
          <a:lstStyle/>
          <a:p>
            <a:r>
              <a:rPr lang="en-US" sz="3000" dirty="0" smtClean="0"/>
              <a:t>The gold standard of fixed Internet access is </a:t>
            </a:r>
            <a:r>
              <a:rPr lang="en-US" sz="3000" b="1" dirty="0" smtClean="0"/>
              <a:t>cable Internet service</a:t>
            </a:r>
            <a:r>
              <a:rPr lang="en-US" sz="3000" dirty="0" smtClean="0"/>
              <a:t>, which is offered by the same companies that supply cable television</a:t>
            </a:r>
          </a:p>
          <a:p>
            <a:r>
              <a:rPr lang="en-US" sz="3000" dirty="0" smtClean="0"/>
              <a:t>CATV stands for community antenna television</a:t>
            </a:r>
          </a:p>
          <a:p>
            <a:r>
              <a:rPr lang="en-US" sz="3000" dirty="0" smtClean="0"/>
              <a:t>With cables branching out from a central location, the topology of a CATV system works well as the infrastructure for a digital data network</a:t>
            </a:r>
            <a:endParaRPr lang="en-US" sz="30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48</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 Internet Service</a:t>
            </a:r>
            <a:endParaRPr lang="en-US" dirty="0"/>
          </a:p>
        </p:txBody>
      </p:sp>
      <p:sp>
        <p:nvSpPr>
          <p:cNvPr id="3" name="Content Placeholder 2"/>
          <p:cNvSpPr>
            <a:spLocks noGrp="1"/>
          </p:cNvSpPr>
          <p:nvPr>
            <p:ph idx="1"/>
          </p:nvPr>
        </p:nvSpPr>
        <p:spPr>
          <a:xfrm>
            <a:off x="393700" y="1511301"/>
            <a:ext cx="8750300" cy="2146300"/>
          </a:xfrm>
        </p:spPr>
        <p:txBody>
          <a:bodyPr/>
          <a:lstStyle/>
          <a:p>
            <a:r>
              <a:rPr lang="en-US" sz="2400" dirty="0" smtClean="0"/>
              <a:t>CATV coaxial and fiber-optic cables have plenty of bandwidth to carry television signals for hundreds of channels in addition to digital data</a:t>
            </a:r>
          </a:p>
          <a:p>
            <a:r>
              <a:rPr lang="en-US" sz="2400" dirty="0" smtClean="0"/>
              <a:t>CATV cables provide bandwidth for television signals, incoming data signals, and outgoing data signals</a:t>
            </a:r>
            <a:endParaRPr lang="en-US" sz="2400" dirty="0"/>
          </a:p>
        </p:txBody>
      </p:sp>
      <p:pic>
        <p:nvPicPr>
          <p:cNvPr id="9218" name="Picture 2"/>
          <p:cNvPicPr>
            <a:picLocks noChangeAspect="1" noChangeArrowheads="1"/>
          </p:cNvPicPr>
          <p:nvPr/>
        </p:nvPicPr>
        <p:blipFill>
          <a:blip r:embed="rId2" cstate="print"/>
          <a:srcRect/>
          <a:stretch>
            <a:fillRect/>
          </a:stretch>
        </p:blipFill>
        <p:spPr bwMode="auto">
          <a:xfrm>
            <a:off x="685800" y="3810000"/>
            <a:ext cx="3810000" cy="304800"/>
          </a:xfrm>
          <a:prstGeom prst="rect">
            <a:avLst/>
          </a:prstGeom>
          <a:noFill/>
          <a:ln w="9525">
            <a:noFill/>
            <a:miter lim="800000"/>
            <a:headEnd/>
            <a:tailEnd/>
          </a:ln>
        </p:spPr>
      </p:pic>
      <p:pic>
        <p:nvPicPr>
          <p:cNvPr id="5" name="Picture 4" descr="Fig03-36.bmp"/>
          <p:cNvPicPr>
            <a:picLocks noChangeAspect="1"/>
          </p:cNvPicPr>
          <p:nvPr/>
        </p:nvPicPr>
        <p:blipFill>
          <a:blip r:embed="rId3" cstate="print"/>
          <a:stretch>
            <a:fillRect/>
          </a:stretch>
        </p:blipFill>
        <p:spPr>
          <a:xfrm>
            <a:off x="685800" y="4343400"/>
            <a:ext cx="7768293" cy="1695122"/>
          </a:xfrm>
          <a:prstGeom prst="rect">
            <a:avLst/>
          </a:prstGeom>
        </p:spPr>
      </p:pic>
      <p:sp>
        <p:nvSpPr>
          <p:cNvPr id="6" name="Slide Number Placeholder 5"/>
          <p:cNvSpPr>
            <a:spLocks noGrp="1"/>
          </p:cNvSpPr>
          <p:nvPr>
            <p:ph type="sldNum" sz="quarter" idx="11"/>
          </p:nvPr>
        </p:nvSpPr>
        <p:spPr/>
        <p:txBody>
          <a:bodyPr/>
          <a:lstStyle/>
          <a:p>
            <a:fld id="{B6F15528-21DE-4FAA-801E-634DDDAF4B2B}" type="slidenum">
              <a:rPr lang="en-US" smtClean="0"/>
              <a:pPr/>
              <a:t>49</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Systems</a:t>
            </a:r>
            <a:endParaRPr lang="en-US" dirty="0"/>
          </a:p>
        </p:txBody>
      </p:sp>
      <p:sp>
        <p:nvSpPr>
          <p:cNvPr id="3" name="Content Placeholder 2"/>
          <p:cNvSpPr>
            <a:spLocks noGrp="1"/>
          </p:cNvSpPr>
          <p:nvPr>
            <p:ph idx="1"/>
          </p:nvPr>
        </p:nvSpPr>
        <p:spPr>
          <a:xfrm>
            <a:off x="0" y="1511301"/>
            <a:ext cx="9144000" cy="1689100"/>
          </a:xfrm>
        </p:spPr>
        <p:txBody>
          <a:bodyPr/>
          <a:lstStyle/>
          <a:p>
            <a:r>
              <a:rPr lang="en-US" sz="2400" dirty="0" smtClean="0"/>
              <a:t>In 1948, Claude Shannon, and engineer at Bell Labs, published and article describing a communication system model applicable to networks of all types</a:t>
            </a:r>
          </a:p>
          <a:p>
            <a:r>
              <a:rPr lang="en-US" sz="2400" dirty="0" smtClean="0"/>
              <a:t>His diagram illustrates the essence of a network:</a:t>
            </a:r>
            <a:endParaRPr lang="en-US" sz="2400" dirty="0"/>
          </a:p>
        </p:txBody>
      </p:sp>
      <p:pic>
        <p:nvPicPr>
          <p:cNvPr id="4" name="Picture 3" descr="Fig03-01.bmp"/>
          <p:cNvPicPr>
            <a:picLocks noChangeAspect="1"/>
          </p:cNvPicPr>
          <p:nvPr/>
        </p:nvPicPr>
        <p:blipFill>
          <a:blip r:embed="rId2" cstate="print"/>
          <a:stretch>
            <a:fillRect/>
          </a:stretch>
        </p:blipFill>
        <p:spPr>
          <a:xfrm>
            <a:off x="609600" y="3581400"/>
            <a:ext cx="7780488" cy="2689025"/>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533400" y="3352800"/>
            <a:ext cx="3733800" cy="1905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Telephone Network Internet Service</a:t>
            </a:r>
            <a:endParaRPr lang="en-US" sz="3600" dirty="0"/>
          </a:p>
        </p:txBody>
      </p:sp>
      <p:sp>
        <p:nvSpPr>
          <p:cNvPr id="3" name="Content Placeholder 2"/>
          <p:cNvSpPr>
            <a:spLocks noGrp="1"/>
          </p:cNvSpPr>
          <p:nvPr>
            <p:ph idx="1"/>
          </p:nvPr>
        </p:nvSpPr>
        <p:spPr>
          <a:xfrm>
            <a:off x="393700" y="1511300"/>
            <a:ext cx="8750300" cy="2603499"/>
          </a:xfrm>
        </p:spPr>
        <p:txBody>
          <a:bodyPr/>
          <a:lstStyle/>
          <a:p>
            <a:r>
              <a:rPr lang="en-US" sz="2200" dirty="0" smtClean="0"/>
              <a:t>Telephone companies offer four types of service: dial-up, ISDN, DSL, and FTTH</a:t>
            </a:r>
          </a:p>
          <a:p>
            <a:r>
              <a:rPr lang="en-US" sz="2200" dirty="0" smtClean="0"/>
              <a:t>A </a:t>
            </a:r>
            <a:r>
              <a:rPr lang="en-US" sz="2200" b="1" dirty="0" smtClean="0"/>
              <a:t>dial-up</a:t>
            </a:r>
            <a:r>
              <a:rPr lang="en-US" sz="2200" dirty="0" smtClean="0"/>
              <a:t> connection is a fixed Internet connection that uses a voiceband modem and the telephone company’s circuit-switched network to transport data between your computer and your ISP</a:t>
            </a:r>
          </a:p>
          <a:p>
            <a:r>
              <a:rPr lang="en-US" sz="2200" dirty="0" smtClean="0"/>
              <a:t>A </a:t>
            </a:r>
            <a:r>
              <a:rPr lang="en-US" sz="2200" b="1" dirty="0" smtClean="0"/>
              <a:t>voiceband modem</a:t>
            </a:r>
            <a:r>
              <a:rPr lang="en-US" sz="2200" dirty="0" smtClean="0"/>
              <a:t> converts digital signals from a computer into audible analog signals that can travel over telephone lines</a:t>
            </a:r>
            <a:endParaRPr lang="en-US" sz="2200" dirty="0"/>
          </a:p>
        </p:txBody>
      </p:sp>
      <p:pic>
        <p:nvPicPr>
          <p:cNvPr id="4" name="Picture 3" descr="Fig03-37.bmp"/>
          <p:cNvPicPr>
            <a:picLocks noChangeAspect="1"/>
          </p:cNvPicPr>
          <p:nvPr/>
        </p:nvPicPr>
        <p:blipFill>
          <a:blip r:embed="rId2" cstate="print"/>
          <a:stretch>
            <a:fillRect/>
          </a:stretch>
        </p:blipFill>
        <p:spPr>
          <a:xfrm>
            <a:off x="1676400" y="4419600"/>
            <a:ext cx="6096000" cy="1886055"/>
          </a:xfrm>
          <a:prstGeom prst="rect">
            <a:avLst/>
          </a:prstGeom>
        </p:spPr>
      </p:pic>
      <p:pic>
        <p:nvPicPr>
          <p:cNvPr id="11266" name="Picture 2"/>
          <p:cNvPicPr>
            <a:picLocks noChangeAspect="1" noChangeArrowheads="1"/>
          </p:cNvPicPr>
          <p:nvPr/>
        </p:nvPicPr>
        <p:blipFill>
          <a:blip r:embed="rId3" cstate="print"/>
          <a:srcRect/>
          <a:stretch>
            <a:fillRect/>
          </a:stretch>
        </p:blipFill>
        <p:spPr bwMode="auto">
          <a:xfrm>
            <a:off x="2667000" y="4114800"/>
            <a:ext cx="4019550" cy="228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50</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Telephone Network Internet Service</a:t>
            </a:r>
            <a:endParaRPr lang="en-US" sz="3600" dirty="0"/>
          </a:p>
        </p:txBody>
      </p:sp>
      <p:sp>
        <p:nvSpPr>
          <p:cNvPr id="3" name="Content Placeholder 2"/>
          <p:cNvSpPr>
            <a:spLocks noGrp="1"/>
          </p:cNvSpPr>
          <p:nvPr>
            <p:ph idx="1"/>
          </p:nvPr>
        </p:nvSpPr>
        <p:spPr>
          <a:xfrm>
            <a:off x="393700" y="1511301"/>
            <a:ext cx="8750300" cy="2298700"/>
          </a:xfrm>
        </p:spPr>
        <p:txBody>
          <a:bodyPr/>
          <a:lstStyle/>
          <a:p>
            <a:r>
              <a:rPr lang="en-US" sz="2800" dirty="0" smtClean="0"/>
              <a:t>When you use a dial-up connection, a voiceband modem places a regular telephone call to your ISP; the circuit remains connected for the duration of the call to carry data between your computer and the ISP</a:t>
            </a:r>
            <a:endParaRPr lang="en-US" sz="2800" dirty="0"/>
          </a:p>
        </p:txBody>
      </p:sp>
      <p:pic>
        <p:nvPicPr>
          <p:cNvPr id="4" name="Picture 3" descr="Fig03-38.bmp"/>
          <p:cNvPicPr>
            <a:picLocks noChangeAspect="1"/>
          </p:cNvPicPr>
          <p:nvPr/>
        </p:nvPicPr>
        <p:blipFill>
          <a:blip r:embed="rId2" cstate="print"/>
          <a:stretch>
            <a:fillRect/>
          </a:stretch>
        </p:blipFill>
        <p:spPr>
          <a:xfrm>
            <a:off x="685800" y="3810000"/>
            <a:ext cx="7829269" cy="2451220"/>
          </a:xfrm>
          <a:prstGeom prst="rect">
            <a:avLst/>
          </a:prstGeom>
        </p:spPr>
      </p:pic>
      <p:pic>
        <p:nvPicPr>
          <p:cNvPr id="10242" name="Picture 2"/>
          <p:cNvPicPr>
            <a:picLocks noChangeAspect="1" noChangeArrowheads="1"/>
          </p:cNvPicPr>
          <p:nvPr/>
        </p:nvPicPr>
        <p:blipFill>
          <a:blip r:embed="rId3" cstate="print"/>
          <a:srcRect/>
          <a:stretch>
            <a:fillRect/>
          </a:stretch>
        </p:blipFill>
        <p:spPr bwMode="auto">
          <a:xfrm>
            <a:off x="3505200" y="3505200"/>
            <a:ext cx="2228850" cy="228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51</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Telephone Network Internet Service</a:t>
            </a:r>
            <a:endParaRPr lang="en-US" sz="3600" dirty="0"/>
          </a:p>
        </p:txBody>
      </p:sp>
      <p:sp>
        <p:nvSpPr>
          <p:cNvPr id="3" name="Content Placeholder 2"/>
          <p:cNvSpPr>
            <a:spLocks noGrp="1"/>
          </p:cNvSpPr>
          <p:nvPr>
            <p:ph idx="1"/>
          </p:nvPr>
        </p:nvSpPr>
        <p:spPr>
          <a:xfrm>
            <a:off x="393700" y="1447800"/>
            <a:ext cx="8750300" cy="4876800"/>
          </a:xfrm>
        </p:spPr>
        <p:txBody>
          <a:bodyPr/>
          <a:lstStyle/>
          <a:p>
            <a:r>
              <a:rPr lang="en-US" sz="2800" b="1" dirty="0" smtClean="0"/>
              <a:t>ISDN</a:t>
            </a:r>
            <a:r>
              <a:rPr lang="en-US" sz="2800" dirty="0" smtClean="0"/>
              <a:t> stands for Integrated Services Digital Network; it divides a telephone line into two channels, one for data and one for voice, by using packet switching</a:t>
            </a:r>
          </a:p>
          <a:p>
            <a:r>
              <a:rPr lang="en-US" sz="2800" b="1" dirty="0" smtClean="0"/>
              <a:t>DSL</a:t>
            </a:r>
            <a:r>
              <a:rPr lang="en-US" sz="2800" dirty="0" smtClean="0"/>
              <a:t> (digital subscriber line) is a high-speed, digital, always-on, Internet access technology that runs over standard phone lines; it’s offered by AT&amp;T’s U-verse service</a:t>
            </a:r>
          </a:p>
          <a:p>
            <a:r>
              <a:rPr lang="en-US" sz="2800" b="1" dirty="0" smtClean="0"/>
              <a:t>FTTH</a:t>
            </a:r>
            <a:r>
              <a:rPr lang="en-US" sz="2800" dirty="0" smtClean="0"/>
              <a:t> (fiber-to-the-home) is the use of high-capacity fiber-optic cables, rather than coaxial cables, to connect homes to broader municipal networks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52</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Internet Service</a:t>
            </a:r>
            <a:endParaRPr lang="en-US" dirty="0"/>
          </a:p>
        </p:txBody>
      </p:sp>
      <p:sp>
        <p:nvSpPr>
          <p:cNvPr id="3" name="Content Placeholder 2"/>
          <p:cNvSpPr>
            <a:spLocks noGrp="1"/>
          </p:cNvSpPr>
          <p:nvPr>
            <p:ph idx="1"/>
          </p:nvPr>
        </p:nvSpPr>
        <p:spPr>
          <a:xfrm>
            <a:off x="393700" y="1511300"/>
            <a:ext cx="3873500" cy="4614863"/>
          </a:xfrm>
        </p:spPr>
        <p:txBody>
          <a:bodyPr/>
          <a:lstStyle/>
          <a:p>
            <a:r>
              <a:rPr lang="en-US" sz="2400" b="1" dirty="0" smtClean="0"/>
              <a:t>Satellite Internet service </a:t>
            </a:r>
            <a:r>
              <a:rPr lang="en-US" sz="2400" dirty="0" smtClean="0"/>
              <a:t>is a means of distributing broadband asymmetric Internet access by broadcasting signals to a satellite</a:t>
            </a:r>
          </a:p>
          <a:p>
            <a:r>
              <a:rPr lang="en-US" sz="2400" dirty="0" smtClean="0"/>
              <a:t>In many rural areas, satellite Internet service is the only alternative to a slow dial-up connection</a:t>
            </a:r>
            <a:endParaRPr lang="en-US" sz="2400" dirty="0"/>
          </a:p>
        </p:txBody>
      </p:sp>
      <p:pic>
        <p:nvPicPr>
          <p:cNvPr id="4" name="Picture 3" descr="Fig03-41.bmp"/>
          <p:cNvPicPr>
            <a:picLocks noChangeAspect="1"/>
          </p:cNvPicPr>
          <p:nvPr/>
        </p:nvPicPr>
        <p:blipFill>
          <a:blip r:embed="rId2" cstate="print"/>
          <a:stretch>
            <a:fillRect/>
          </a:stretch>
        </p:blipFill>
        <p:spPr>
          <a:xfrm>
            <a:off x="4267200" y="1981200"/>
            <a:ext cx="4701611" cy="3395375"/>
          </a:xfrm>
          <a:prstGeom prst="rect">
            <a:avLst/>
          </a:prstGeom>
        </p:spPr>
      </p:pic>
      <p:pic>
        <p:nvPicPr>
          <p:cNvPr id="12290" name="Picture 2"/>
          <p:cNvPicPr>
            <a:picLocks noChangeAspect="1" noChangeArrowheads="1"/>
          </p:cNvPicPr>
          <p:nvPr/>
        </p:nvPicPr>
        <p:blipFill>
          <a:blip r:embed="rId3" cstate="print"/>
          <a:srcRect/>
          <a:stretch>
            <a:fillRect/>
          </a:stretch>
        </p:blipFill>
        <p:spPr bwMode="auto">
          <a:xfrm>
            <a:off x="4572000" y="1524000"/>
            <a:ext cx="4114800" cy="265879"/>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53</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Broadband Service</a:t>
            </a:r>
            <a:endParaRPr lang="en-US" dirty="0"/>
          </a:p>
        </p:txBody>
      </p:sp>
      <p:sp>
        <p:nvSpPr>
          <p:cNvPr id="3" name="Content Placeholder 2"/>
          <p:cNvSpPr>
            <a:spLocks noGrp="1"/>
          </p:cNvSpPr>
          <p:nvPr>
            <p:ph idx="1"/>
          </p:nvPr>
        </p:nvSpPr>
        <p:spPr>
          <a:xfrm>
            <a:off x="381000" y="1447800"/>
            <a:ext cx="8521700" cy="927099"/>
          </a:xfrm>
        </p:spPr>
        <p:txBody>
          <a:bodyPr/>
          <a:lstStyle/>
          <a:p>
            <a:r>
              <a:rPr lang="en-US" sz="2000" dirty="0" smtClean="0"/>
              <a:t>Mobile broadband service has become so compelling that most of the Web has undergone a visual makeover to fit the requirements of smartphone-sized screens</a:t>
            </a:r>
          </a:p>
        </p:txBody>
      </p:sp>
      <p:sp>
        <p:nvSpPr>
          <p:cNvPr id="4" name="TextBox 3"/>
          <p:cNvSpPr txBox="1"/>
          <p:nvPr/>
        </p:nvSpPr>
        <p:spPr>
          <a:xfrm>
            <a:off x="381000" y="2590800"/>
            <a:ext cx="3962400" cy="3416320"/>
          </a:xfrm>
          <a:prstGeom prst="rect">
            <a:avLst/>
          </a:prstGeom>
          <a:noFill/>
        </p:spPr>
        <p:txBody>
          <a:bodyPr wrap="square" rtlCol="0">
            <a:spAutoFit/>
          </a:bodyPr>
          <a:lstStyle/>
          <a:p>
            <a:r>
              <a:rPr lang="en-US" dirty="0" smtClean="0"/>
              <a:t>Cell networks transmit voice and data using radio signals; the signals flow between a device and a cellular radio tower (1), transmitters and receivers on each tower cover a specific area and use a unique frequency; data signals are passed to ground stations (2), where they are forwarded over a packet-switched network to the Internet (3); voice signals may be routed to a circuit-switched network (4)</a:t>
            </a:r>
            <a:endParaRPr lang="en-US" dirty="0"/>
          </a:p>
        </p:txBody>
      </p:sp>
      <p:pic>
        <p:nvPicPr>
          <p:cNvPr id="5" name="Picture 4" descr="Fig03-42.bmp"/>
          <p:cNvPicPr>
            <a:picLocks noChangeAspect="1"/>
          </p:cNvPicPr>
          <p:nvPr/>
        </p:nvPicPr>
        <p:blipFill>
          <a:blip r:embed="rId2" cstate="print"/>
          <a:stretch>
            <a:fillRect/>
          </a:stretch>
        </p:blipFill>
        <p:spPr>
          <a:xfrm>
            <a:off x="4343400" y="2971800"/>
            <a:ext cx="4495800" cy="2967019"/>
          </a:xfrm>
          <a:prstGeom prst="rect">
            <a:avLst/>
          </a:prstGeom>
        </p:spPr>
      </p:pic>
      <p:pic>
        <p:nvPicPr>
          <p:cNvPr id="13314" name="Picture 2"/>
          <p:cNvPicPr>
            <a:picLocks noChangeAspect="1" noChangeArrowheads="1"/>
          </p:cNvPicPr>
          <p:nvPr/>
        </p:nvPicPr>
        <p:blipFill>
          <a:blip r:embed="rId3" cstate="print"/>
          <a:srcRect/>
          <a:stretch>
            <a:fillRect/>
          </a:stretch>
        </p:blipFill>
        <p:spPr bwMode="auto">
          <a:xfrm>
            <a:off x="5029200" y="2514600"/>
            <a:ext cx="2828925" cy="20002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54</a:t>
            </a:fld>
            <a:endParaRPr lang="en-US"/>
          </a:p>
        </p:txBody>
      </p:sp>
      <p:sp>
        <p:nvSpPr>
          <p:cNvPr id="8" name="Footer Placeholder 7"/>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Broadband Service</a:t>
            </a:r>
            <a:endParaRPr lang="en-US" dirty="0"/>
          </a:p>
        </p:txBody>
      </p:sp>
      <p:sp>
        <p:nvSpPr>
          <p:cNvPr id="3" name="Content Placeholder 2"/>
          <p:cNvSpPr>
            <a:spLocks noGrp="1"/>
          </p:cNvSpPr>
          <p:nvPr>
            <p:ph idx="1"/>
          </p:nvPr>
        </p:nvSpPr>
        <p:spPr/>
        <p:txBody>
          <a:bodyPr/>
          <a:lstStyle/>
          <a:p>
            <a:r>
              <a:rPr lang="en-US" dirty="0" smtClean="0"/>
              <a:t>Mobile broadband has evolved through several generations; the most recent of these generations are 3G and 4G</a:t>
            </a:r>
          </a:p>
          <a:p>
            <a:pPr lvl="1"/>
            <a:r>
              <a:rPr lang="en-US" b="1" dirty="0" smtClean="0"/>
              <a:t>3G</a:t>
            </a:r>
            <a:r>
              <a:rPr lang="en-US" dirty="0" smtClean="0"/>
              <a:t> (third generation) service was available in the U.S. beginning in 2001; common protocols include CDMA and GSM EDGE</a:t>
            </a:r>
          </a:p>
          <a:p>
            <a:pPr lvl="1"/>
            <a:r>
              <a:rPr lang="en-US" b="1" dirty="0" smtClean="0"/>
              <a:t>4G</a:t>
            </a:r>
            <a:r>
              <a:rPr lang="en-US" dirty="0" smtClean="0"/>
              <a:t> (fourth generation) technologies, such as </a:t>
            </a:r>
            <a:r>
              <a:rPr lang="en-US" dirty="0" err="1" smtClean="0"/>
              <a:t>WiMAX</a:t>
            </a:r>
            <a:r>
              <a:rPr lang="en-US" dirty="0" smtClean="0"/>
              <a:t> and LTE, rolled out in 2011</a:t>
            </a:r>
          </a:p>
        </p:txBody>
      </p:sp>
      <p:sp>
        <p:nvSpPr>
          <p:cNvPr id="4" name="Slide Number Placeholder 3"/>
          <p:cNvSpPr>
            <a:spLocks noGrp="1"/>
          </p:cNvSpPr>
          <p:nvPr>
            <p:ph type="sldNum" sz="quarter" idx="11"/>
          </p:nvPr>
        </p:nvSpPr>
        <p:spPr/>
        <p:txBody>
          <a:bodyPr/>
          <a:lstStyle/>
          <a:p>
            <a:fld id="{B6F15528-21DE-4FAA-801E-634DDDAF4B2B}" type="slidenum">
              <a:rPr lang="en-US" smtClean="0"/>
              <a:pPr/>
              <a:t>55</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Broadband Service</a:t>
            </a:r>
            <a:endParaRPr lang="en-US" dirty="0"/>
          </a:p>
        </p:txBody>
      </p:sp>
      <p:sp>
        <p:nvSpPr>
          <p:cNvPr id="3" name="Content Placeholder 2"/>
          <p:cNvSpPr>
            <a:spLocks noGrp="1"/>
          </p:cNvSpPr>
          <p:nvPr>
            <p:ph idx="1"/>
          </p:nvPr>
        </p:nvSpPr>
        <p:spPr>
          <a:xfrm>
            <a:off x="228600" y="1447800"/>
            <a:ext cx="2895600" cy="4724400"/>
          </a:xfrm>
        </p:spPr>
        <p:txBody>
          <a:bodyPr/>
          <a:lstStyle/>
          <a:p>
            <a:r>
              <a:rPr lang="en-US" sz="2000" dirty="0" smtClean="0"/>
              <a:t>Most of today’s smartphones include a </a:t>
            </a:r>
            <a:r>
              <a:rPr lang="en-US" sz="2000" b="1" dirty="0" smtClean="0"/>
              <a:t>tethering</a:t>
            </a:r>
            <a:r>
              <a:rPr lang="en-US" sz="2000" dirty="0" smtClean="0"/>
              <a:t> feature that connects wirelessly with other digital devices</a:t>
            </a:r>
          </a:p>
          <a:p>
            <a:r>
              <a:rPr lang="en-US" sz="2000" dirty="0" smtClean="0"/>
              <a:t>Setting up tethering to create a mobile hotspot is easy, just remember though that data sent over the connection accumulates toward your monthly data usage total</a:t>
            </a:r>
            <a:endParaRPr lang="en-US" sz="2000" dirty="0"/>
          </a:p>
        </p:txBody>
      </p:sp>
      <p:pic>
        <p:nvPicPr>
          <p:cNvPr id="4" name="Picture 3" descr="Fig03-43.bmp"/>
          <p:cNvPicPr>
            <a:picLocks noChangeAspect="1"/>
          </p:cNvPicPr>
          <p:nvPr/>
        </p:nvPicPr>
        <p:blipFill>
          <a:blip r:embed="rId2" cstate="print"/>
          <a:stretch>
            <a:fillRect/>
          </a:stretch>
        </p:blipFill>
        <p:spPr>
          <a:xfrm>
            <a:off x="3536462" y="1676400"/>
            <a:ext cx="5607538" cy="4686300"/>
          </a:xfrm>
          <a:prstGeom prst="rect">
            <a:avLst/>
          </a:prstGeom>
        </p:spPr>
      </p:pic>
      <p:pic>
        <p:nvPicPr>
          <p:cNvPr id="14338" name="Picture 2"/>
          <p:cNvPicPr>
            <a:picLocks noChangeAspect="1" noChangeArrowheads="1"/>
          </p:cNvPicPr>
          <p:nvPr/>
        </p:nvPicPr>
        <p:blipFill>
          <a:blip r:embed="rId3" cstate="print"/>
          <a:srcRect/>
          <a:stretch>
            <a:fillRect/>
          </a:stretch>
        </p:blipFill>
        <p:spPr bwMode="auto">
          <a:xfrm>
            <a:off x="5715000" y="1295400"/>
            <a:ext cx="3143250" cy="1905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56</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 Hotspots</a:t>
            </a:r>
            <a:endParaRPr lang="en-US" dirty="0"/>
          </a:p>
        </p:txBody>
      </p:sp>
      <p:sp>
        <p:nvSpPr>
          <p:cNvPr id="3" name="Content Placeholder 2"/>
          <p:cNvSpPr>
            <a:spLocks noGrp="1"/>
          </p:cNvSpPr>
          <p:nvPr>
            <p:ph idx="1"/>
          </p:nvPr>
        </p:nvSpPr>
        <p:spPr>
          <a:xfrm>
            <a:off x="393700" y="1511300"/>
            <a:ext cx="8064500" cy="4614863"/>
          </a:xfrm>
        </p:spPr>
        <p:txBody>
          <a:bodyPr/>
          <a:lstStyle/>
          <a:p>
            <a:r>
              <a:rPr lang="en-US" dirty="0" smtClean="0"/>
              <a:t>A Wi-Fi hotspot is a wireless local area network that offers Internet access to the public</a:t>
            </a:r>
          </a:p>
          <a:p>
            <a:r>
              <a:rPr lang="en-US" dirty="0" smtClean="0"/>
              <a:t>The network has an Internet connection and device called an access point that broadcasts Wi-Fi signals within a range of about 150 feet</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57</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 Hotspots</a:t>
            </a:r>
            <a:endParaRPr lang="en-US" dirty="0"/>
          </a:p>
        </p:txBody>
      </p:sp>
      <p:pic>
        <p:nvPicPr>
          <p:cNvPr id="4" name="Content Placeholder 3" descr="Fig03-45.bmp"/>
          <p:cNvPicPr>
            <a:picLocks noGrp="1" noChangeAspect="1"/>
          </p:cNvPicPr>
          <p:nvPr>
            <p:ph idx="1"/>
          </p:nvPr>
        </p:nvPicPr>
        <p:blipFill>
          <a:blip r:embed="rId2" cstate="print"/>
          <a:stretch>
            <a:fillRect/>
          </a:stretch>
        </p:blipFill>
        <p:spPr>
          <a:xfrm>
            <a:off x="1066800" y="1524000"/>
            <a:ext cx="7067279" cy="4813300"/>
          </a:xfrm>
          <a:prstGeom prst="rect">
            <a:avLst/>
          </a:prstGeom>
        </p:spPr>
      </p:pic>
      <p:pic>
        <p:nvPicPr>
          <p:cNvPr id="15362" name="Picture 2"/>
          <p:cNvPicPr>
            <a:picLocks noChangeAspect="1" noChangeArrowheads="1"/>
          </p:cNvPicPr>
          <p:nvPr/>
        </p:nvPicPr>
        <p:blipFill>
          <a:blip r:embed="rId3" cstate="print"/>
          <a:srcRect/>
          <a:stretch>
            <a:fillRect/>
          </a:stretch>
        </p:blipFill>
        <p:spPr bwMode="auto">
          <a:xfrm>
            <a:off x="4419600" y="1219200"/>
            <a:ext cx="3657600" cy="264861"/>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58</a:t>
            </a:fld>
            <a:endParaRPr lang="en-US"/>
          </a:p>
        </p:txBody>
      </p:sp>
      <p:sp>
        <p:nvSpPr>
          <p:cNvPr id="6" name="Footer Placeholder 5"/>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Section D: Local Area Networks</a:t>
            </a:r>
            <a:endParaRPr lang="en-US" sz="4200" dirty="0"/>
          </a:p>
        </p:txBody>
      </p:sp>
      <p:sp>
        <p:nvSpPr>
          <p:cNvPr id="3" name="Content Placeholder 2"/>
          <p:cNvSpPr>
            <a:spLocks noGrp="1"/>
          </p:cNvSpPr>
          <p:nvPr>
            <p:ph idx="1"/>
          </p:nvPr>
        </p:nvSpPr>
        <p:spPr/>
        <p:txBody>
          <a:bodyPr/>
          <a:lstStyle/>
          <a:p>
            <a:r>
              <a:rPr lang="en-US" sz="4400" dirty="0" smtClean="0"/>
              <a:t>LAN Basics</a:t>
            </a:r>
          </a:p>
          <a:p>
            <a:r>
              <a:rPr lang="en-US" sz="4400" dirty="0" smtClean="0"/>
              <a:t>Ethernet</a:t>
            </a:r>
          </a:p>
          <a:p>
            <a:r>
              <a:rPr lang="en-US" sz="4400" dirty="0" smtClean="0"/>
              <a:t>Wi-Fi</a:t>
            </a:r>
          </a:p>
          <a:p>
            <a:r>
              <a:rPr lang="en-US" sz="4400" dirty="0" smtClean="0"/>
              <a:t>Set Up Your Own Network</a:t>
            </a:r>
          </a:p>
          <a:p>
            <a:r>
              <a:rPr lang="en-US" sz="4400" dirty="0" smtClean="0"/>
              <a:t>Network Monitoring</a:t>
            </a:r>
          </a:p>
          <a:p>
            <a:r>
              <a:rPr lang="en-US" sz="4400" dirty="0" smtClean="0"/>
              <a:t>IoT Networks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59</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Systems</a:t>
            </a:r>
            <a:endParaRPr lang="en-US" dirty="0"/>
          </a:p>
        </p:txBody>
      </p:sp>
      <p:sp>
        <p:nvSpPr>
          <p:cNvPr id="3" name="Content Placeholder 2"/>
          <p:cNvSpPr>
            <a:spLocks noGrp="1"/>
          </p:cNvSpPr>
          <p:nvPr>
            <p:ph idx="1"/>
          </p:nvPr>
        </p:nvSpPr>
        <p:spPr>
          <a:xfrm>
            <a:off x="393700" y="1511301"/>
            <a:ext cx="8750300" cy="1079500"/>
          </a:xfrm>
        </p:spPr>
        <p:txBody>
          <a:bodyPr/>
          <a:lstStyle/>
          <a:p>
            <a:r>
              <a:rPr lang="en-US" sz="2800" dirty="0" smtClean="0"/>
              <a:t>Networks can be classified according to their size and geographic scope</a:t>
            </a:r>
            <a:endParaRPr lang="en-US" sz="2800" dirty="0"/>
          </a:p>
        </p:txBody>
      </p:sp>
      <p:pic>
        <p:nvPicPr>
          <p:cNvPr id="4" name="Picture 3" descr="Fig03-02.bmp"/>
          <p:cNvPicPr>
            <a:picLocks noChangeAspect="1"/>
          </p:cNvPicPr>
          <p:nvPr/>
        </p:nvPicPr>
        <p:blipFill>
          <a:blip r:embed="rId2" cstate="print"/>
          <a:stretch>
            <a:fillRect/>
          </a:stretch>
        </p:blipFill>
        <p:spPr>
          <a:xfrm>
            <a:off x="990600" y="2438400"/>
            <a:ext cx="7082264" cy="3644831"/>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5943600" y="6096000"/>
            <a:ext cx="2295525" cy="2762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6</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 Basics</a:t>
            </a:r>
            <a:endParaRPr lang="en-US" dirty="0"/>
          </a:p>
        </p:txBody>
      </p:sp>
      <p:sp>
        <p:nvSpPr>
          <p:cNvPr id="3" name="Content Placeholder 2"/>
          <p:cNvSpPr>
            <a:spLocks noGrp="1"/>
          </p:cNvSpPr>
          <p:nvPr>
            <p:ph idx="1"/>
          </p:nvPr>
        </p:nvSpPr>
        <p:spPr>
          <a:xfrm>
            <a:off x="393700" y="1511300"/>
            <a:ext cx="3340100" cy="4614863"/>
          </a:xfrm>
        </p:spPr>
        <p:txBody>
          <a:bodyPr/>
          <a:lstStyle/>
          <a:p>
            <a:r>
              <a:rPr lang="en-US" sz="2400" dirty="0" smtClean="0"/>
              <a:t>Local area networks are often referred to as LANs</a:t>
            </a:r>
          </a:p>
          <a:p>
            <a:r>
              <a:rPr lang="en-US" sz="2400" dirty="0" smtClean="0"/>
              <a:t>They are designed to provide connectivity for devices within a limited area, typically within the premises of a home, office building, business, or school</a:t>
            </a:r>
            <a:endParaRPr lang="en-US" sz="2400" dirty="0"/>
          </a:p>
        </p:txBody>
      </p:sp>
      <p:pic>
        <p:nvPicPr>
          <p:cNvPr id="4" name="Picture 3" descr="Fig03-47.bmp"/>
          <p:cNvPicPr>
            <a:picLocks noChangeAspect="1"/>
          </p:cNvPicPr>
          <p:nvPr/>
        </p:nvPicPr>
        <p:blipFill>
          <a:blip r:embed="rId2" cstate="print"/>
          <a:stretch>
            <a:fillRect/>
          </a:stretch>
        </p:blipFill>
        <p:spPr>
          <a:xfrm>
            <a:off x="3962400" y="2057400"/>
            <a:ext cx="5029200" cy="3781895"/>
          </a:xfrm>
          <a:prstGeom prst="rect">
            <a:avLst/>
          </a:prstGeom>
        </p:spPr>
      </p:pic>
      <p:pic>
        <p:nvPicPr>
          <p:cNvPr id="16386" name="Picture 2"/>
          <p:cNvPicPr>
            <a:picLocks noChangeAspect="1" noChangeArrowheads="1"/>
          </p:cNvPicPr>
          <p:nvPr/>
        </p:nvPicPr>
        <p:blipFill>
          <a:blip r:embed="rId3" cstate="print"/>
          <a:srcRect/>
          <a:stretch>
            <a:fillRect/>
          </a:stretch>
        </p:blipFill>
        <p:spPr bwMode="auto">
          <a:xfrm>
            <a:off x="5410200" y="1600200"/>
            <a:ext cx="2182091" cy="2857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60</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 Basics</a:t>
            </a:r>
            <a:endParaRPr lang="en-US" dirty="0"/>
          </a:p>
        </p:txBody>
      </p:sp>
      <p:sp>
        <p:nvSpPr>
          <p:cNvPr id="3" name="Content Placeholder 2"/>
          <p:cNvSpPr>
            <a:spLocks noGrp="1"/>
          </p:cNvSpPr>
          <p:nvPr>
            <p:ph idx="1"/>
          </p:nvPr>
        </p:nvSpPr>
        <p:spPr/>
        <p:txBody>
          <a:bodyPr/>
          <a:lstStyle/>
          <a:p>
            <a:r>
              <a:rPr lang="en-US" sz="2400" dirty="0" smtClean="0"/>
              <a:t>LANs can be classified by their protocols; Ethernet and Wi-Fi are the two most popular</a:t>
            </a:r>
          </a:p>
          <a:p>
            <a:r>
              <a:rPr lang="en-US" sz="2400" dirty="0" smtClean="0"/>
              <a:t>The Windows OS provides a tool for setting up a LAN called a </a:t>
            </a:r>
            <a:r>
              <a:rPr lang="en-US" sz="2400" b="1" dirty="0" smtClean="0"/>
              <a:t>homegroup</a:t>
            </a:r>
            <a:r>
              <a:rPr lang="en-US" sz="2400" dirty="0" smtClean="0"/>
              <a:t>; this makes it easy to share files among local computers, but does not provide Internet access</a:t>
            </a:r>
          </a:p>
          <a:p>
            <a:r>
              <a:rPr lang="en-US" sz="2400" dirty="0" smtClean="0"/>
              <a:t>Most LANs are set up using a router so that they have proper security and Internet access</a:t>
            </a:r>
          </a:p>
          <a:p>
            <a:r>
              <a:rPr lang="en-US" sz="2400" dirty="0" smtClean="0"/>
              <a:t>The circuitry that enables a device to access a LAN is called a </a:t>
            </a:r>
            <a:r>
              <a:rPr lang="en-US" sz="2400" b="1" dirty="0" smtClean="0"/>
              <a:t>network interface controller</a:t>
            </a:r>
            <a:r>
              <a:rPr lang="en-US" sz="2400" dirty="0" smtClean="0"/>
              <a:t> (NIC)</a:t>
            </a:r>
          </a:p>
          <a:p>
            <a:r>
              <a:rPr lang="en-US" sz="2400" dirty="0" smtClean="0"/>
              <a:t>NICs contain a </a:t>
            </a:r>
            <a:r>
              <a:rPr lang="en-US" sz="2400" b="1" dirty="0" smtClean="0"/>
              <a:t>MAC address </a:t>
            </a:r>
            <a:r>
              <a:rPr lang="en-US" sz="2400" dirty="0" smtClean="0"/>
              <a:t>(media access control address) used to identify devices on LANs</a:t>
            </a:r>
            <a:endParaRPr lang="en-US" sz="2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61</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a:t>
            </a:r>
            <a:endParaRPr lang="en-US" dirty="0"/>
          </a:p>
        </p:txBody>
      </p:sp>
      <p:sp>
        <p:nvSpPr>
          <p:cNvPr id="3" name="Content Placeholder 2"/>
          <p:cNvSpPr>
            <a:spLocks noGrp="1"/>
          </p:cNvSpPr>
          <p:nvPr>
            <p:ph idx="1"/>
          </p:nvPr>
        </p:nvSpPr>
        <p:spPr>
          <a:xfrm>
            <a:off x="393700" y="1371600"/>
            <a:ext cx="8750300" cy="4953000"/>
          </a:xfrm>
        </p:spPr>
        <p:txBody>
          <a:bodyPr/>
          <a:lstStyle/>
          <a:p>
            <a:r>
              <a:rPr lang="en-US" sz="2300" dirty="0" smtClean="0"/>
              <a:t>Ethernet is a wired network technology that is defined by IEEE 802.3 standards</a:t>
            </a:r>
          </a:p>
          <a:p>
            <a:r>
              <a:rPr lang="en-US" sz="2300" dirty="0" smtClean="0"/>
              <a:t>Ethernet’s success is attributable to several factors</a:t>
            </a:r>
          </a:p>
          <a:p>
            <a:pPr lvl="1"/>
            <a:r>
              <a:rPr lang="en-US" sz="2100" b="1" dirty="0" smtClean="0"/>
              <a:t>Easy</a:t>
            </a:r>
            <a:r>
              <a:rPr lang="en-US" sz="2100" dirty="0" smtClean="0"/>
              <a:t> – it’s easy to understand, implement, manage, and maintain</a:t>
            </a:r>
          </a:p>
          <a:p>
            <a:pPr lvl="1"/>
            <a:r>
              <a:rPr lang="en-US" sz="2100" b="1" dirty="0" smtClean="0"/>
              <a:t>Secure</a:t>
            </a:r>
            <a:r>
              <a:rPr lang="en-US" sz="2100" dirty="0" smtClean="0"/>
              <a:t> – the wired connections in an Ethernet LAN are more secure than wireless LAN technologies</a:t>
            </a:r>
          </a:p>
          <a:p>
            <a:pPr lvl="1"/>
            <a:r>
              <a:rPr lang="en-US" sz="2100" b="1" dirty="0" smtClean="0"/>
              <a:t>Inexpensive</a:t>
            </a:r>
            <a:r>
              <a:rPr lang="en-US" sz="2100" dirty="0" smtClean="0"/>
              <a:t> – as a nonproprietary technology, Ethernet equipment is available from a variety of vendors; market competition keeps prices low</a:t>
            </a:r>
          </a:p>
          <a:p>
            <a:pPr lvl="1"/>
            <a:r>
              <a:rPr lang="en-US" sz="2100" b="1" dirty="0" smtClean="0"/>
              <a:t>Flexible</a:t>
            </a:r>
            <a:r>
              <a:rPr lang="en-US" sz="2100" dirty="0" smtClean="0"/>
              <a:t> – current Ethernet standards allow extensive flexibility in network configurations</a:t>
            </a:r>
          </a:p>
          <a:p>
            <a:pPr lvl="1"/>
            <a:r>
              <a:rPr lang="en-US" sz="2100" b="1" dirty="0" smtClean="0"/>
              <a:t>Compatible</a:t>
            </a:r>
            <a:r>
              <a:rPr lang="en-US" sz="2100" dirty="0" smtClean="0"/>
              <a:t> – Ethernet is compatible with Wi-Fi wireless technology; it’s easy to mix wired and wireless devices on a single network</a:t>
            </a:r>
            <a:endParaRPr lang="en-US" sz="21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62</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a:t>
            </a:r>
            <a:endParaRPr lang="en-US" dirty="0"/>
          </a:p>
        </p:txBody>
      </p:sp>
      <p:sp>
        <p:nvSpPr>
          <p:cNvPr id="3" name="Content Placeholder 2"/>
          <p:cNvSpPr>
            <a:spLocks noGrp="1"/>
          </p:cNvSpPr>
          <p:nvPr>
            <p:ph idx="1"/>
          </p:nvPr>
        </p:nvSpPr>
        <p:spPr/>
        <p:txBody>
          <a:bodyPr/>
          <a:lstStyle/>
          <a:p>
            <a:r>
              <a:rPr lang="en-US" sz="2800" dirty="0" smtClean="0"/>
              <a:t>Ethernet was originally a bus topology in which computers were all strung along a cable like birds on a power line</a:t>
            </a:r>
          </a:p>
          <a:p>
            <a:r>
              <a:rPr lang="en-US" sz="2800" dirty="0" smtClean="0"/>
              <a:t>Today’s Ethernet LANs are usually arranged in a star topology with computers wired to central switching circuitry that is incorporated in modern routers</a:t>
            </a:r>
          </a:p>
          <a:p>
            <a:r>
              <a:rPr lang="en-US" sz="2800" dirty="0" smtClean="0"/>
              <a:t>Data sent from a computer on the network is transmitted to the router, which then sends the data to the destination device</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63</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a:t>
            </a:r>
            <a:endParaRPr lang="en-US" dirty="0"/>
          </a:p>
        </p:txBody>
      </p:sp>
      <p:sp>
        <p:nvSpPr>
          <p:cNvPr id="3" name="Content Placeholder 2"/>
          <p:cNvSpPr>
            <a:spLocks noGrp="1"/>
          </p:cNvSpPr>
          <p:nvPr>
            <p:ph idx="1"/>
          </p:nvPr>
        </p:nvSpPr>
        <p:spPr>
          <a:xfrm>
            <a:off x="393700" y="1511300"/>
            <a:ext cx="4559300" cy="4614863"/>
          </a:xfrm>
        </p:spPr>
        <p:txBody>
          <a:bodyPr/>
          <a:lstStyle/>
          <a:p>
            <a:r>
              <a:rPr lang="en-US" sz="2400" dirty="0" smtClean="0"/>
              <a:t>Many computers have a built-in Ethernet port located on the system case; the port looks very similar to an oversized telephone jack</a:t>
            </a:r>
          </a:p>
          <a:p>
            <a:r>
              <a:rPr lang="en-US" sz="2400" dirty="0" smtClean="0"/>
              <a:t>If you want a wired network connection but your computer has no Ethernet port, you can purchase and install an </a:t>
            </a:r>
            <a:r>
              <a:rPr lang="en-US" sz="2400" b="1" dirty="0" smtClean="0"/>
              <a:t>Ethernet adapter</a:t>
            </a:r>
            <a:r>
              <a:rPr lang="en-US" sz="2400" dirty="0" smtClean="0"/>
              <a:t> (also called an Ethernet card)</a:t>
            </a:r>
            <a:endParaRPr lang="en-US" sz="2400" dirty="0"/>
          </a:p>
        </p:txBody>
      </p:sp>
      <p:pic>
        <p:nvPicPr>
          <p:cNvPr id="4" name="Picture 3" descr="Fig03-51.bmp"/>
          <p:cNvPicPr>
            <a:picLocks noChangeAspect="1"/>
          </p:cNvPicPr>
          <p:nvPr/>
        </p:nvPicPr>
        <p:blipFill>
          <a:blip r:embed="rId2" cstate="print"/>
          <a:stretch>
            <a:fillRect/>
          </a:stretch>
        </p:blipFill>
        <p:spPr>
          <a:xfrm>
            <a:off x="5105400" y="990600"/>
            <a:ext cx="4038600" cy="1570566"/>
          </a:xfrm>
          <a:prstGeom prst="rect">
            <a:avLst/>
          </a:prstGeom>
        </p:spPr>
      </p:pic>
      <p:pic>
        <p:nvPicPr>
          <p:cNvPr id="5" name="Picture 4" descr="Fig03-52.bmp"/>
          <p:cNvPicPr>
            <a:picLocks noChangeAspect="1"/>
          </p:cNvPicPr>
          <p:nvPr/>
        </p:nvPicPr>
        <p:blipFill>
          <a:blip r:embed="rId3" cstate="print"/>
          <a:srcRect r="55385"/>
          <a:stretch>
            <a:fillRect/>
          </a:stretch>
        </p:blipFill>
        <p:spPr>
          <a:xfrm>
            <a:off x="6629400" y="2971800"/>
            <a:ext cx="2209799" cy="1383342"/>
          </a:xfrm>
          <a:prstGeom prst="rect">
            <a:avLst/>
          </a:prstGeom>
        </p:spPr>
      </p:pic>
      <p:pic>
        <p:nvPicPr>
          <p:cNvPr id="6" name="Picture 5" descr="Fig03-52.bmp"/>
          <p:cNvPicPr>
            <a:picLocks noChangeAspect="1"/>
          </p:cNvPicPr>
          <p:nvPr/>
        </p:nvPicPr>
        <p:blipFill>
          <a:blip r:embed="rId3" cstate="print"/>
          <a:srcRect l="50000"/>
          <a:stretch>
            <a:fillRect/>
          </a:stretch>
        </p:blipFill>
        <p:spPr>
          <a:xfrm>
            <a:off x="4953000" y="4800600"/>
            <a:ext cx="2530585" cy="1413553"/>
          </a:xfrm>
          <a:prstGeom prst="rect">
            <a:avLst/>
          </a:prstGeom>
        </p:spPr>
      </p:pic>
      <p:pic>
        <p:nvPicPr>
          <p:cNvPr id="17410" name="Picture 2"/>
          <p:cNvPicPr>
            <a:picLocks noChangeAspect="1" noChangeArrowheads="1"/>
          </p:cNvPicPr>
          <p:nvPr/>
        </p:nvPicPr>
        <p:blipFill>
          <a:blip r:embed="rId4" cstate="print"/>
          <a:srcRect/>
          <a:stretch>
            <a:fillRect/>
          </a:stretch>
        </p:blipFill>
        <p:spPr bwMode="auto">
          <a:xfrm>
            <a:off x="5105400" y="685800"/>
            <a:ext cx="3486150" cy="247650"/>
          </a:xfrm>
          <a:prstGeom prst="rect">
            <a:avLst/>
          </a:prstGeom>
          <a:noFill/>
          <a:ln w="9525">
            <a:noFill/>
            <a:miter lim="800000"/>
            <a:headEnd/>
            <a:tailEnd/>
          </a:ln>
        </p:spPr>
      </p:pic>
      <p:pic>
        <p:nvPicPr>
          <p:cNvPr id="17411" name="Picture 3"/>
          <p:cNvPicPr>
            <a:picLocks noChangeAspect="1" noChangeArrowheads="1"/>
          </p:cNvPicPr>
          <p:nvPr/>
        </p:nvPicPr>
        <p:blipFill>
          <a:blip r:embed="rId5" cstate="print"/>
          <a:srcRect/>
          <a:stretch>
            <a:fillRect/>
          </a:stretch>
        </p:blipFill>
        <p:spPr bwMode="auto">
          <a:xfrm>
            <a:off x="4800600" y="3276600"/>
            <a:ext cx="1924050" cy="200025"/>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fld id="{B6F15528-21DE-4FAA-801E-634DDDAF4B2B}" type="slidenum">
              <a:rPr lang="en-US" smtClean="0"/>
              <a:pPr/>
              <a:t>64</a:t>
            </a:fld>
            <a:endParaRPr lang="en-US"/>
          </a:p>
        </p:txBody>
      </p:sp>
      <p:sp>
        <p:nvSpPr>
          <p:cNvPr id="10" name="Footer Placeholder 9"/>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a:t>
            </a:r>
            <a:endParaRPr lang="en-US" dirty="0"/>
          </a:p>
        </p:txBody>
      </p:sp>
      <p:sp>
        <p:nvSpPr>
          <p:cNvPr id="3" name="Content Placeholder 2"/>
          <p:cNvSpPr>
            <a:spLocks noGrp="1"/>
          </p:cNvSpPr>
          <p:nvPr>
            <p:ph idx="1"/>
          </p:nvPr>
        </p:nvSpPr>
        <p:spPr>
          <a:xfrm>
            <a:off x="393700" y="1511300"/>
            <a:ext cx="8521700" cy="4614863"/>
          </a:xfrm>
        </p:spPr>
        <p:txBody>
          <a:bodyPr/>
          <a:lstStyle/>
          <a:p>
            <a:r>
              <a:rPr lang="en-US" sz="2400" b="1" dirty="0" smtClean="0"/>
              <a:t>Wi-Fi</a:t>
            </a:r>
            <a:r>
              <a:rPr lang="en-US" sz="2400" dirty="0" smtClean="0"/>
              <a:t> refers to a set of wireless networking technologies defined by </a:t>
            </a:r>
            <a:r>
              <a:rPr lang="en-US" sz="2400" b="1" dirty="0" smtClean="0"/>
              <a:t>IEEE 802.11</a:t>
            </a:r>
            <a:r>
              <a:rPr lang="en-US" sz="2400" dirty="0" smtClean="0"/>
              <a:t> standards</a:t>
            </a:r>
          </a:p>
          <a:p>
            <a:r>
              <a:rPr lang="en-US" sz="2400" dirty="0" smtClean="0"/>
              <a:t>A Wi-Fi device transmits data as radio waves and is compatible with Ethernet, so you can use the two technologies in a single network</a:t>
            </a:r>
          </a:p>
          <a:p>
            <a:r>
              <a:rPr lang="en-US" sz="2400" dirty="0" smtClean="0"/>
              <a:t>You can set up Wi-Fi in two ways</a:t>
            </a:r>
          </a:p>
          <a:p>
            <a:pPr lvl="1"/>
            <a:r>
              <a:rPr lang="en-US" sz="2400" dirty="0" smtClean="0"/>
              <a:t>Wireless mesh topology – devices broadcast directly to each other</a:t>
            </a:r>
          </a:p>
          <a:p>
            <a:pPr lvl="1"/>
            <a:r>
              <a:rPr lang="en-US" sz="2400" dirty="0" smtClean="0"/>
              <a:t>Star topology – a centralized broadcasting device, a wireless access point, coordinates communication among network devices</a:t>
            </a:r>
            <a:endParaRPr lang="en-US" sz="2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65</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a:t>
            </a:r>
            <a:endParaRPr lang="en-US" dirty="0"/>
          </a:p>
        </p:txBody>
      </p:sp>
      <p:pic>
        <p:nvPicPr>
          <p:cNvPr id="4" name="Content Placeholder 3" descr="Fig03-53.bmp"/>
          <p:cNvPicPr>
            <a:picLocks noGrp="1" noChangeAspect="1"/>
          </p:cNvPicPr>
          <p:nvPr>
            <p:ph idx="1"/>
          </p:nvPr>
        </p:nvPicPr>
        <p:blipFill>
          <a:blip r:embed="rId2" cstate="print"/>
          <a:stretch>
            <a:fillRect/>
          </a:stretch>
        </p:blipFill>
        <p:spPr>
          <a:xfrm>
            <a:off x="4250229" y="381000"/>
            <a:ext cx="4893771" cy="3276600"/>
          </a:xfrm>
        </p:spPr>
      </p:pic>
      <p:pic>
        <p:nvPicPr>
          <p:cNvPr id="5" name="Picture 4" descr="Fig03-54.bmp"/>
          <p:cNvPicPr>
            <a:picLocks noChangeAspect="1"/>
          </p:cNvPicPr>
          <p:nvPr/>
        </p:nvPicPr>
        <p:blipFill>
          <a:blip r:embed="rId3" cstate="print"/>
          <a:stretch>
            <a:fillRect/>
          </a:stretch>
        </p:blipFill>
        <p:spPr>
          <a:xfrm>
            <a:off x="152400" y="3568732"/>
            <a:ext cx="4419600" cy="2702981"/>
          </a:xfrm>
          <a:prstGeom prst="rect">
            <a:avLst/>
          </a:prstGeom>
        </p:spPr>
      </p:pic>
      <p:pic>
        <p:nvPicPr>
          <p:cNvPr id="18434" name="Picture 2"/>
          <p:cNvPicPr>
            <a:picLocks noChangeAspect="1" noChangeArrowheads="1"/>
          </p:cNvPicPr>
          <p:nvPr/>
        </p:nvPicPr>
        <p:blipFill>
          <a:blip r:embed="rId4" cstate="print"/>
          <a:srcRect/>
          <a:stretch>
            <a:fillRect/>
          </a:stretch>
        </p:blipFill>
        <p:spPr bwMode="auto">
          <a:xfrm>
            <a:off x="1333500" y="1752600"/>
            <a:ext cx="3600450" cy="266700"/>
          </a:xfrm>
          <a:prstGeom prst="rect">
            <a:avLst/>
          </a:prstGeom>
          <a:noFill/>
          <a:ln w="9525">
            <a:noFill/>
            <a:miter lim="800000"/>
            <a:headEnd/>
            <a:tailEnd/>
          </a:ln>
        </p:spPr>
      </p:pic>
      <p:pic>
        <p:nvPicPr>
          <p:cNvPr id="18435" name="Picture 3"/>
          <p:cNvPicPr>
            <a:picLocks noChangeAspect="1" noChangeArrowheads="1"/>
          </p:cNvPicPr>
          <p:nvPr/>
        </p:nvPicPr>
        <p:blipFill>
          <a:blip r:embed="rId5" cstate="print"/>
          <a:srcRect/>
          <a:stretch>
            <a:fillRect/>
          </a:stretch>
        </p:blipFill>
        <p:spPr bwMode="auto">
          <a:xfrm>
            <a:off x="3505200" y="5486400"/>
            <a:ext cx="3485696" cy="27622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66</a:t>
            </a:fld>
            <a:endParaRPr lang="en-US"/>
          </a:p>
        </p:txBody>
      </p:sp>
      <p:sp>
        <p:nvSpPr>
          <p:cNvPr id="8" name="Footer Placeholder 7"/>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Your Own Network</a:t>
            </a:r>
            <a:endParaRPr lang="en-US" dirty="0"/>
          </a:p>
        </p:txBody>
      </p:sp>
      <p:sp>
        <p:nvSpPr>
          <p:cNvPr id="3" name="Content Placeholder 2"/>
          <p:cNvSpPr>
            <a:spLocks noGrp="1"/>
          </p:cNvSpPr>
          <p:nvPr>
            <p:ph idx="1"/>
          </p:nvPr>
        </p:nvSpPr>
        <p:spPr/>
        <p:txBody>
          <a:bodyPr/>
          <a:lstStyle/>
          <a:p>
            <a:r>
              <a:rPr lang="en-US" sz="2400" dirty="0" smtClean="0"/>
              <a:t>Having your own network is great, but LANs can be a security risk</a:t>
            </a:r>
          </a:p>
          <a:p>
            <a:r>
              <a:rPr lang="en-US" sz="2400" dirty="0" smtClean="0"/>
              <a:t>Here’s how to set up your own safe and secure LAN:</a:t>
            </a:r>
          </a:p>
          <a:p>
            <a:pPr lvl="1"/>
            <a:r>
              <a:rPr lang="en-US" sz="2400" dirty="0" smtClean="0"/>
              <a:t>Plug in the router and connect it to your Internet modem</a:t>
            </a:r>
          </a:p>
          <a:p>
            <a:pPr lvl="1"/>
            <a:r>
              <a:rPr lang="en-US" sz="2400" dirty="0" smtClean="0"/>
              <a:t>Configure the router</a:t>
            </a:r>
          </a:p>
          <a:p>
            <a:pPr lvl="1"/>
            <a:r>
              <a:rPr lang="en-US" sz="2400" dirty="0" smtClean="0"/>
              <a:t>Connect wired and wireless devices</a:t>
            </a:r>
          </a:p>
          <a:p>
            <a:pPr lvl="1"/>
            <a:r>
              <a:rPr lang="en-US" sz="2400" dirty="0" smtClean="0"/>
              <a:t>Change the router password</a:t>
            </a:r>
          </a:p>
          <a:p>
            <a:pPr lvl="1"/>
            <a:r>
              <a:rPr lang="en-US" sz="2400" dirty="0" smtClean="0"/>
              <a:t>Create an </a:t>
            </a:r>
            <a:r>
              <a:rPr lang="en-US" sz="2400" b="1" dirty="0" smtClean="0"/>
              <a:t>SSID</a:t>
            </a:r>
            <a:r>
              <a:rPr lang="en-US" sz="2400" dirty="0" smtClean="0"/>
              <a:t> (service set identifier); this will be the name of your wireless network</a:t>
            </a:r>
          </a:p>
          <a:p>
            <a:pPr lvl="1"/>
            <a:r>
              <a:rPr lang="en-US" sz="2400" dirty="0" smtClean="0"/>
              <a:t>Continued…</a:t>
            </a:r>
          </a:p>
          <a:p>
            <a:pPr lvl="1"/>
            <a:endParaRPr lang="en-US" sz="2400" dirty="0" smtClean="0"/>
          </a:p>
          <a:p>
            <a:pPr lvl="1"/>
            <a:endParaRPr lang="en-US" dirty="0" smtClean="0"/>
          </a:p>
        </p:txBody>
      </p:sp>
      <p:sp>
        <p:nvSpPr>
          <p:cNvPr id="4" name="Slide Number Placeholder 3"/>
          <p:cNvSpPr>
            <a:spLocks noGrp="1"/>
          </p:cNvSpPr>
          <p:nvPr>
            <p:ph type="sldNum" sz="quarter" idx="11"/>
          </p:nvPr>
        </p:nvSpPr>
        <p:spPr/>
        <p:txBody>
          <a:bodyPr/>
          <a:lstStyle/>
          <a:p>
            <a:fld id="{B6F15528-21DE-4FAA-801E-634DDDAF4B2B}" type="slidenum">
              <a:rPr lang="en-US" smtClean="0"/>
              <a:pPr/>
              <a:t>67</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Your Own Network</a:t>
            </a:r>
            <a:endParaRPr lang="en-US" dirty="0"/>
          </a:p>
        </p:txBody>
      </p:sp>
      <p:sp>
        <p:nvSpPr>
          <p:cNvPr id="3" name="Content Placeholder 2"/>
          <p:cNvSpPr>
            <a:spLocks noGrp="1"/>
          </p:cNvSpPr>
          <p:nvPr>
            <p:ph idx="1"/>
          </p:nvPr>
        </p:nvSpPr>
        <p:spPr>
          <a:xfrm>
            <a:off x="393700" y="1511300"/>
            <a:ext cx="8750300" cy="4889500"/>
          </a:xfrm>
        </p:spPr>
        <p:txBody>
          <a:bodyPr/>
          <a:lstStyle/>
          <a:p>
            <a:pPr lvl="1"/>
            <a:r>
              <a:rPr lang="en-US" sz="2400" dirty="0" smtClean="0"/>
              <a:t>Activate </a:t>
            </a:r>
            <a:r>
              <a:rPr lang="en-US" sz="2400" b="1" dirty="0" smtClean="0"/>
              <a:t>wireless encryption</a:t>
            </a:r>
            <a:r>
              <a:rPr lang="en-US" sz="2400" dirty="0" smtClean="0"/>
              <a:t> to scramble and unscramble data</a:t>
            </a:r>
          </a:p>
          <a:p>
            <a:pPr lvl="2"/>
            <a:r>
              <a:rPr lang="en-US" b="1" dirty="0" smtClean="0"/>
              <a:t>WEP</a:t>
            </a:r>
            <a:r>
              <a:rPr lang="en-US" dirty="0" smtClean="0"/>
              <a:t> (wired equivalent privacy) is the oldest and weakest wireless encryption protocol</a:t>
            </a:r>
          </a:p>
          <a:p>
            <a:pPr lvl="2"/>
            <a:r>
              <a:rPr lang="en-US" b="1" dirty="0" smtClean="0"/>
              <a:t>WPA</a:t>
            </a:r>
            <a:r>
              <a:rPr lang="en-US" dirty="0" smtClean="0"/>
              <a:t> (Wi-Fi Protected Access) and its cousins, WPA2 and PSK, offer more security</a:t>
            </a:r>
          </a:p>
          <a:p>
            <a:pPr lvl="1"/>
            <a:r>
              <a:rPr lang="en-US" sz="2400" dirty="0" smtClean="0"/>
              <a:t>Create a </a:t>
            </a:r>
            <a:r>
              <a:rPr lang="en-US" sz="2400" b="1" dirty="0" smtClean="0"/>
              <a:t>wireless encryption key </a:t>
            </a:r>
            <a:r>
              <a:rPr lang="en-US" sz="2400" dirty="0" smtClean="0"/>
              <a:t>(a network security key or password)</a:t>
            </a:r>
          </a:p>
          <a:p>
            <a:pPr lvl="1"/>
            <a:r>
              <a:rPr lang="en-US" sz="2400" dirty="0" smtClean="0"/>
              <a:t>Configure the </a:t>
            </a:r>
            <a:r>
              <a:rPr lang="en-US" sz="2400" b="1" dirty="0" smtClean="0"/>
              <a:t>Guest Network</a:t>
            </a:r>
            <a:r>
              <a:rPr lang="en-US" sz="2400" dirty="0" smtClean="0"/>
              <a:t> (a second network on your LAN’s router)</a:t>
            </a:r>
          </a:p>
          <a:p>
            <a:pPr lvl="1"/>
            <a:r>
              <a:rPr lang="en-US" sz="2400" dirty="0" smtClean="0"/>
              <a:t>Activate </a:t>
            </a:r>
            <a:r>
              <a:rPr lang="en-US" sz="2400" b="1" dirty="0" smtClean="0"/>
              <a:t>DHCP</a:t>
            </a:r>
            <a:r>
              <a:rPr lang="en-US" sz="2400" dirty="0" smtClean="0"/>
              <a:t> (assigns addresses to each device that joins your network)</a:t>
            </a:r>
          </a:p>
        </p:txBody>
      </p:sp>
      <p:sp>
        <p:nvSpPr>
          <p:cNvPr id="4" name="Slide Number Placeholder 3"/>
          <p:cNvSpPr>
            <a:spLocks noGrp="1"/>
          </p:cNvSpPr>
          <p:nvPr>
            <p:ph type="sldNum" sz="quarter" idx="11"/>
          </p:nvPr>
        </p:nvSpPr>
        <p:spPr/>
        <p:txBody>
          <a:bodyPr/>
          <a:lstStyle/>
          <a:p>
            <a:fld id="{B6F15528-21DE-4FAA-801E-634DDDAF4B2B}" type="slidenum">
              <a:rPr lang="en-US" smtClean="0"/>
              <a:pPr/>
              <a:t>68</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Monitoring</a:t>
            </a:r>
            <a:endParaRPr lang="en-US" dirty="0"/>
          </a:p>
        </p:txBody>
      </p:sp>
      <p:sp>
        <p:nvSpPr>
          <p:cNvPr id="3" name="Content Placeholder 2"/>
          <p:cNvSpPr>
            <a:spLocks noGrp="1"/>
          </p:cNvSpPr>
          <p:nvPr>
            <p:ph idx="1"/>
          </p:nvPr>
        </p:nvSpPr>
        <p:spPr>
          <a:xfrm>
            <a:off x="457200" y="1447800"/>
            <a:ext cx="8140700" cy="1371600"/>
          </a:xfrm>
        </p:spPr>
        <p:txBody>
          <a:bodyPr/>
          <a:lstStyle/>
          <a:p>
            <a:r>
              <a:rPr lang="en-US" sz="2000" dirty="0" smtClean="0"/>
              <a:t>When your network has stopped sending and receiving packets, you might be able to correct the problem by turning off your router and Internet modem, waiting a few seconds, and then turning them on again</a:t>
            </a:r>
            <a:endParaRPr lang="en-US" sz="2000" dirty="0"/>
          </a:p>
        </p:txBody>
      </p:sp>
      <p:pic>
        <p:nvPicPr>
          <p:cNvPr id="4" name="Picture 3" descr="Fig03-63.bmp"/>
          <p:cNvPicPr>
            <a:picLocks noChangeAspect="1"/>
          </p:cNvPicPr>
          <p:nvPr/>
        </p:nvPicPr>
        <p:blipFill>
          <a:blip r:embed="rId2" cstate="print"/>
          <a:stretch>
            <a:fillRect/>
          </a:stretch>
        </p:blipFill>
        <p:spPr>
          <a:xfrm>
            <a:off x="0" y="2743200"/>
            <a:ext cx="4858328" cy="2875781"/>
          </a:xfrm>
          <a:prstGeom prst="rect">
            <a:avLst/>
          </a:prstGeom>
        </p:spPr>
      </p:pic>
      <p:pic>
        <p:nvPicPr>
          <p:cNvPr id="5" name="Picture 4" descr="Fig03-64.bmp"/>
          <p:cNvPicPr>
            <a:picLocks noChangeAspect="1"/>
          </p:cNvPicPr>
          <p:nvPr/>
        </p:nvPicPr>
        <p:blipFill>
          <a:blip r:embed="rId3" cstate="print"/>
          <a:stretch>
            <a:fillRect/>
          </a:stretch>
        </p:blipFill>
        <p:spPr>
          <a:xfrm>
            <a:off x="4800600" y="3484270"/>
            <a:ext cx="4343400" cy="2844644"/>
          </a:xfrm>
          <a:prstGeom prst="rect">
            <a:avLst/>
          </a:prstGeom>
        </p:spPr>
      </p:pic>
      <p:pic>
        <p:nvPicPr>
          <p:cNvPr id="19458" name="Picture 2"/>
          <p:cNvPicPr>
            <a:picLocks noChangeAspect="1" noChangeArrowheads="1"/>
          </p:cNvPicPr>
          <p:nvPr/>
        </p:nvPicPr>
        <p:blipFill>
          <a:blip r:embed="rId4" cstate="print"/>
          <a:srcRect/>
          <a:stretch>
            <a:fillRect/>
          </a:stretch>
        </p:blipFill>
        <p:spPr bwMode="auto">
          <a:xfrm>
            <a:off x="0" y="5638800"/>
            <a:ext cx="3048000" cy="283822"/>
          </a:xfrm>
          <a:prstGeom prst="rect">
            <a:avLst/>
          </a:prstGeom>
          <a:noFill/>
          <a:ln w="9525">
            <a:noFill/>
            <a:miter lim="800000"/>
            <a:headEnd/>
            <a:tailEnd/>
          </a:ln>
        </p:spPr>
      </p:pic>
      <p:pic>
        <p:nvPicPr>
          <p:cNvPr id="19459" name="Picture 3"/>
          <p:cNvPicPr>
            <a:picLocks noChangeAspect="1" noChangeArrowheads="1"/>
          </p:cNvPicPr>
          <p:nvPr/>
        </p:nvPicPr>
        <p:blipFill>
          <a:blip r:embed="rId5" cstate="print"/>
          <a:srcRect/>
          <a:stretch>
            <a:fillRect/>
          </a:stretch>
        </p:blipFill>
        <p:spPr bwMode="auto">
          <a:xfrm>
            <a:off x="5486400" y="3124200"/>
            <a:ext cx="3352800" cy="250209"/>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fld id="{B6F15528-21DE-4FAA-801E-634DDDAF4B2B}" type="slidenum">
              <a:rPr lang="en-US" smtClean="0"/>
              <a:pPr/>
              <a:t>69</a:t>
            </a:fld>
            <a:endParaRPr lang="en-US"/>
          </a:p>
        </p:txBody>
      </p:sp>
      <p:sp>
        <p:nvSpPr>
          <p:cNvPr id="9" name="Footer Placeholder 8"/>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Channels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communication channel</a:t>
            </a:r>
            <a:r>
              <a:rPr lang="en-US" dirty="0" smtClean="0"/>
              <a:t> is the medium used to transport information from one network device to another</a:t>
            </a:r>
          </a:p>
          <a:p>
            <a:r>
              <a:rPr lang="en-US" b="1" dirty="0" smtClean="0"/>
              <a:t>Wired channels</a:t>
            </a:r>
            <a:r>
              <a:rPr lang="en-US" dirty="0" smtClean="0"/>
              <a:t> transport data through wires and cables</a:t>
            </a:r>
          </a:p>
          <a:p>
            <a:r>
              <a:rPr lang="en-US" b="1" dirty="0" smtClean="0"/>
              <a:t>Wireless channels</a:t>
            </a:r>
            <a:r>
              <a:rPr lang="en-US" dirty="0" smtClean="0"/>
              <a:t> transport data from one device to another without the use of cable or wires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7</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Networks</a:t>
            </a:r>
            <a:endParaRPr lang="en-US" dirty="0"/>
          </a:p>
        </p:txBody>
      </p:sp>
      <p:sp>
        <p:nvSpPr>
          <p:cNvPr id="3" name="Content Placeholder 2"/>
          <p:cNvSpPr>
            <a:spLocks noGrp="1"/>
          </p:cNvSpPr>
          <p:nvPr>
            <p:ph idx="1"/>
          </p:nvPr>
        </p:nvSpPr>
        <p:spPr/>
        <p:txBody>
          <a:bodyPr/>
          <a:lstStyle/>
          <a:p>
            <a:r>
              <a:rPr lang="en-US" sz="2400" dirty="0" smtClean="0"/>
              <a:t>The Internet of Things (IoT) connects active sensors and passive tags to communications networks, making it easy to remotely monitor places and things</a:t>
            </a:r>
          </a:p>
          <a:p>
            <a:r>
              <a:rPr lang="en-US" sz="2400" dirty="0" smtClean="0"/>
              <a:t>Wi-Fi is fairly power hungry, so it’s not an optimal IoT technology</a:t>
            </a:r>
          </a:p>
          <a:p>
            <a:r>
              <a:rPr lang="en-US" sz="2400" dirty="0" smtClean="0"/>
              <a:t>Existing wireless technologies such as </a:t>
            </a:r>
            <a:r>
              <a:rPr lang="en-US" sz="2400" b="1" dirty="0" smtClean="0"/>
              <a:t>RFID</a:t>
            </a:r>
            <a:r>
              <a:rPr lang="en-US" sz="2400" dirty="0" smtClean="0"/>
              <a:t> and </a:t>
            </a:r>
            <a:r>
              <a:rPr lang="en-US" sz="2400" b="1" dirty="0" smtClean="0"/>
              <a:t>NFC</a:t>
            </a:r>
            <a:r>
              <a:rPr lang="en-US" sz="2400" dirty="0" smtClean="0"/>
              <a:t> offer potential solutions</a:t>
            </a:r>
          </a:p>
          <a:p>
            <a:r>
              <a:rPr lang="en-US" sz="2400" dirty="0" smtClean="0"/>
              <a:t>Additional low-power short-range technologies developed specifically for IoT networks include </a:t>
            </a:r>
            <a:r>
              <a:rPr lang="en-US" sz="2400" b="1" dirty="0" smtClean="0"/>
              <a:t>Bluetooth Smart</a:t>
            </a:r>
            <a:r>
              <a:rPr lang="en-US" sz="2400" dirty="0" smtClean="0"/>
              <a:t>, </a:t>
            </a:r>
            <a:r>
              <a:rPr lang="en-US" sz="2400" b="1" dirty="0" err="1" smtClean="0"/>
              <a:t>ZigBee</a:t>
            </a:r>
            <a:r>
              <a:rPr lang="en-US" sz="2400" dirty="0" smtClean="0"/>
              <a:t>, and </a:t>
            </a:r>
            <a:r>
              <a:rPr lang="en-US" sz="2400" b="1" dirty="0" smtClean="0"/>
              <a:t>Z-Wave</a:t>
            </a:r>
            <a:endParaRPr lang="en-US" sz="2400" b="1"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70</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Networks</a:t>
            </a:r>
            <a:endParaRPr lang="en-US" dirty="0"/>
          </a:p>
        </p:txBody>
      </p:sp>
      <p:sp>
        <p:nvSpPr>
          <p:cNvPr id="3" name="Content Placeholder 2"/>
          <p:cNvSpPr>
            <a:spLocks noGrp="1"/>
          </p:cNvSpPr>
          <p:nvPr>
            <p:ph idx="1"/>
          </p:nvPr>
        </p:nvSpPr>
        <p:spPr>
          <a:xfrm>
            <a:off x="393700" y="1511300"/>
            <a:ext cx="5854700" cy="4614863"/>
          </a:xfrm>
        </p:spPr>
        <p:txBody>
          <a:bodyPr/>
          <a:lstStyle/>
          <a:p>
            <a:r>
              <a:rPr lang="en-US" sz="2400" dirty="0" smtClean="0"/>
              <a:t>A sensor, such as a thermometer or heart rate monitor, actively collects data</a:t>
            </a:r>
          </a:p>
          <a:p>
            <a:r>
              <a:rPr lang="en-US" sz="2400" dirty="0" smtClean="0"/>
              <a:t>A tag contains passive data; an RFID tag in a passport, for example, contains personal data, such as the name and birth date that are stored on the tag, which is read electronically</a:t>
            </a:r>
          </a:p>
          <a:p>
            <a:r>
              <a:rPr lang="en-US" sz="2400" dirty="0" smtClean="0"/>
              <a:t>An NFC tag might be attached to merchandise, so that you can tap it with your cell phone to see its price and specifications</a:t>
            </a:r>
            <a:endParaRPr lang="en-US" sz="2400" dirty="0"/>
          </a:p>
        </p:txBody>
      </p:sp>
      <p:pic>
        <p:nvPicPr>
          <p:cNvPr id="4" name="Picture 3" descr="Fig03-65.bmp"/>
          <p:cNvPicPr>
            <a:picLocks noChangeAspect="1"/>
          </p:cNvPicPr>
          <p:nvPr/>
        </p:nvPicPr>
        <p:blipFill>
          <a:blip r:embed="rId2" cstate="print"/>
          <a:srcRect l="48940"/>
          <a:stretch>
            <a:fillRect/>
          </a:stretch>
        </p:blipFill>
        <p:spPr>
          <a:xfrm>
            <a:off x="6324600" y="3764809"/>
            <a:ext cx="2514600" cy="2368415"/>
          </a:xfrm>
          <a:prstGeom prst="rect">
            <a:avLst/>
          </a:prstGeom>
        </p:spPr>
      </p:pic>
      <p:pic>
        <p:nvPicPr>
          <p:cNvPr id="5" name="Picture 4" descr="Fig03-65.bmp"/>
          <p:cNvPicPr>
            <a:picLocks noChangeAspect="1"/>
          </p:cNvPicPr>
          <p:nvPr/>
        </p:nvPicPr>
        <p:blipFill>
          <a:blip r:embed="rId2" cstate="print"/>
          <a:srcRect t="3716" r="61659" b="8124"/>
          <a:stretch>
            <a:fillRect/>
          </a:stretch>
        </p:blipFill>
        <p:spPr>
          <a:xfrm>
            <a:off x="6705600" y="685800"/>
            <a:ext cx="1860511" cy="2057400"/>
          </a:xfrm>
          <a:prstGeom prst="rect">
            <a:avLst/>
          </a:prstGeom>
        </p:spPr>
      </p:pic>
      <p:pic>
        <p:nvPicPr>
          <p:cNvPr id="20482" name="Picture 2"/>
          <p:cNvPicPr>
            <a:picLocks noChangeAspect="1" noChangeArrowheads="1"/>
          </p:cNvPicPr>
          <p:nvPr/>
        </p:nvPicPr>
        <p:blipFill>
          <a:blip r:embed="rId3" cstate="print"/>
          <a:srcRect/>
          <a:stretch>
            <a:fillRect/>
          </a:stretch>
        </p:blipFill>
        <p:spPr bwMode="auto">
          <a:xfrm>
            <a:off x="6477000" y="3124200"/>
            <a:ext cx="2403963" cy="32385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71</a:t>
            </a:fld>
            <a:endParaRPr lang="en-US"/>
          </a:p>
        </p:txBody>
      </p:sp>
      <p:sp>
        <p:nvSpPr>
          <p:cNvPr id="8" name="Footer Placeholder 7"/>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E: File Sharing</a:t>
            </a:r>
            <a:endParaRPr lang="en-US" dirty="0"/>
          </a:p>
        </p:txBody>
      </p:sp>
      <p:sp>
        <p:nvSpPr>
          <p:cNvPr id="3" name="Content Placeholder 2"/>
          <p:cNvSpPr>
            <a:spLocks noGrp="1"/>
          </p:cNvSpPr>
          <p:nvPr>
            <p:ph idx="1"/>
          </p:nvPr>
        </p:nvSpPr>
        <p:spPr/>
        <p:txBody>
          <a:bodyPr/>
          <a:lstStyle/>
          <a:p>
            <a:r>
              <a:rPr lang="en-US" sz="4400" dirty="0" smtClean="0"/>
              <a:t>File Sharing Basics</a:t>
            </a:r>
          </a:p>
          <a:p>
            <a:r>
              <a:rPr lang="en-US" sz="4400" dirty="0" smtClean="0"/>
              <a:t>Accessing LAN Files</a:t>
            </a:r>
          </a:p>
          <a:p>
            <a:r>
              <a:rPr lang="en-US" sz="4400" dirty="0" smtClean="0"/>
              <a:t>Sharing Your Files</a:t>
            </a:r>
          </a:p>
          <a:p>
            <a:r>
              <a:rPr lang="en-US" sz="4400" dirty="0" smtClean="0"/>
              <a:t>Internet-based Sharing</a:t>
            </a:r>
          </a:p>
          <a:p>
            <a:r>
              <a:rPr lang="en-US" sz="4400" dirty="0" smtClean="0"/>
              <a:t>Torrents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72</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Sharing Basics</a:t>
            </a:r>
            <a:endParaRPr lang="en-US" dirty="0"/>
          </a:p>
        </p:txBody>
      </p:sp>
      <p:sp>
        <p:nvSpPr>
          <p:cNvPr id="3" name="Content Placeholder 2"/>
          <p:cNvSpPr>
            <a:spLocks noGrp="1"/>
          </p:cNvSpPr>
          <p:nvPr>
            <p:ph idx="1"/>
          </p:nvPr>
        </p:nvSpPr>
        <p:spPr/>
        <p:txBody>
          <a:bodyPr/>
          <a:lstStyle/>
          <a:p>
            <a:r>
              <a:rPr lang="en-US" dirty="0" smtClean="0"/>
              <a:t>File sharing allows files containing documents, photos, music, and more to be accessed from computers other than the one on which they are stored</a:t>
            </a:r>
          </a:p>
          <a:p>
            <a:r>
              <a:rPr lang="en-US" dirty="0" smtClean="0"/>
              <a:t>Sharing can take place within a LAN or across multiple networks, including the Internet</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73</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Sharing Basics</a:t>
            </a:r>
            <a:endParaRPr lang="en-US" dirty="0"/>
          </a:p>
        </p:txBody>
      </p:sp>
      <p:sp>
        <p:nvSpPr>
          <p:cNvPr id="3" name="Content Placeholder 2"/>
          <p:cNvSpPr>
            <a:spLocks noGrp="1"/>
          </p:cNvSpPr>
          <p:nvPr>
            <p:ph idx="1"/>
          </p:nvPr>
        </p:nvSpPr>
        <p:spPr>
          <a:xfrm>
            <a:off x="5867400" y="1143000"/>
            <a:ext cx="3276600" cy="1828800"/>
          </a:xfrm>
        </p:spPr>
        <p:txBody>
          <a:bodyPr/>
          <a:lstStyle/>
          <a:p>
            <a:r>
              <a:rPr lang="en-US" sz="2400" dirty="0" smtClean="0"/>
              <a:t>Your ability to share files with other devices on a network depends on several factors</a:t>
            </a:r>
            <a:endParaRPr lang="en-US" sz="2400" dirty="0"/>
          </a:p>
        </p:txBody>
      </p:sp>
      <p:pic>
        <p:nvPicPr>
          <p:cNvPr id="4" name="Picture 3" descr="Fig03-67.bmp"/>
          <p:cNvPicPr>
            <a:picLocks noChangeAspect="1"/>
          </p:cNvPicPr>
          <p:nvPr/>
        </p:nvPicPr>
        <p:blipFill>
          <a:blip r:embed="rId2" cstate="print"/>
          <a:srcRect t="54064"/>
          <a:stretch>
            <a:fillRect/>
          </a:stretch>
        </p:blipFill>
        <p:spPr>
          <a:xfrm>
            <a:off x="-1" y="1447800"/>
            <a:ext cx="4946067" cy="2667000"/>
          </a:xfrm>
          <a:prstGeom prst="rect">
            <a:avLst/>
          </a:prstGeom>
        </p:spPr>
      </p:pic>
      <p:pic>
        <p:nvPicPr>
          <p:cNvPr id="5" name="Picture 4" descr="Fig03-67.bmp"/>
          <p:cNvPicPr>
            <a:picLocks noChangeAspect="1"/>
          </p:cNvPicPr>
          <p:nvPr/>
        </p:nvPicPr>
        <p:blipFill>
          <a:blip r:embed="rId2" cstate="print"/>
          <a:srcRect b="51111"/>
          <a:stretch>
            <a:fillRect/>
          </a:stretch>
        </p:blipFill>
        <p:spPr>
          <a:xfrm>
            <a:off x="3564059" y="3276600"/>
            <a:ext cx="5198941" cy="2983567"/>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381000" y="5105400"/>
            <a:ext cx="3200400" cy="25717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74</a:t>
            </a:fld>
            <a:endParaRPr lang="en-US"/>
          </a:p>
        </p:txBody>
      </p:sp>
      <p:sp>
        <p:nvSpPr>
          <p:cNvPr id="8" name="Footer Placeholder 7"/>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LAN Files</a:t>
            </a:r>
            <a:endParaRPr lang="en-US" dirty="0"/>
          </a:p>
        </p:txBody>
      </p:sp>
      <p:sp>
        <p:nvSpPr>
          <p:cNvPr id="3" name="Content Placeholder 2"/>
          <p:cNvSpPr>
            <a:spLocks noGrp="1"/>
          </p:cNvSpPr>
          <p:nvPr>
            <p:ph idx="1"/>
          </p:nvPr>
        </p:nvSpPr>
        <p:spPr>
          <a:xfrm>
            <a:off x="393700" y="1511301"/>
            <a:ext cx="8750300" cy="1155699"/>
          </a:xfrm>
        </p:spPr>
        <p:txBody>
          <a:bodyPr/>
          <a:lstStyle/>
          <a:p>
            <a:r>
              <a:rPr lang="en-US" sz="2400" dirty="0" smtClean="0"/>
              <a:t>To see a list of devices on your network, you can use your OS’s file management utility, such or as Window’s File Explorer or Mac OS X’s Finder</a:t>
            </a:r>
            <a:endParaRPr lang="en-US" sz="2400" dirty="0"/>
          </a:p>
        </p:txBody>
      </p:sp>
      <p:pic>
        <p:nvPicPr>
          <p:cNvPr id="4" name="Picture 3" descr="Fig03-68.bmp"/>
          <p:cNvPicPr>
            <a:picLocks noChangeAspect="1"/>
          </p:cNvPicPr>
          <p:nvPr/>
        </p:nvPicPr>
        <p:blipFill>
          <a:blip r:embed="rId2" cstate="print"/>
          <a:srcRect t="53333"/>
          <a:stretch>
            <a:fillRect/>
          </a:stretch>
        </p:blipFill>
        <p:spPr>
          <a:xfrm>
            <a:off x="304800" y="2895600"/>
            <a:ext cx="4301777" cy="3200400"/>
          </a:xfrm>
          <a:prstGeom prst="rect">
            <a:avLst/>
          </a:prstGeom>
        </p:spPr>
      </p:pic>
      <p:pic>
        <p:nvPicPr>
          <p:cNvPr id="5" name="Picture 4" descr="Fig03-68.bmp"/>
          <p:cNvPicPr>
            <a:picLocks noChangeAspect="1"/>
          </p:cNvPicPr>
          <p:nvPr/>
        </p:nvPicPr>
        <p:blipFill>
          <a:blip r:embed="rId2" cstate="print"/>
          <a:srcRect b="51111"/>
          <a:stretch>
            <a:fillRect/>
          </a:stretch>
        </p:blipFill>
        <p:spPr>
          <a:xfrm>
            <a:off x="4800600" y="2931511"/>
            <a:ext cx="3962400" cy="3088289"/>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5486400" y="2438400"/>
            <a:ext cx="2657475" cy="27622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75</a:t>
            </a:fld>
            <a:endParaRPr lang="en-US"/>
          </a:p>
        </p:txBody>
      </p:sp>
      <p:sp>
        <p:nvSpPr>
          <p:cNvPr id="8" name="Footer Placeholder 7"/>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LAN Files</a:t>
            </a:r>
            <a:endParaRPr lang="en-US" dirty="0"/>
          </a:p>
        </p:txBody>
      </p:sp>
      <p:sp>
        <p:nvSpPr>
          <p:cNvPr id="3" name="Content Placeholder 2"/>
          <p:cNvSpPr>
            <a:spLocks noGrp="1"/>
          </p:cNvSpPr>
          <p:nvPr>
            <p:ph idx="1"/>
          </p:nvPr>
        </p:nvSpPr>
        <p:spPr>
          <a:xfrm>
            <a:off x="393700" y="1447800"/>
            <a:ext cx="8750300" cy="4889500"/>
          </a:xfrm>
        </p:spPr>
        <p:txBody>
          <a:bodyPr/>
          <a:lstStyle/>
          <a:p>
            <a:r>
              <a:rPr lang="en-US" sz="2300" dirty="0" smtClean="0"/>
              <a:t>The network utilities provided by operating systems automatically detect other devices when network discovery is turned on</a:t>
            </a:r>
          </a:p>
          <a:p>
            <a:r>
              <a:rPr lang="en-US" sz="2300" b="1" dirty="0" smtClean="0"/>
              <a:t>Network discovery </a:t>
            </a:r>
            <a:r>
              <a:rPr lang="en-US" sz="2300" dirty="0" smtClean="0"/>
              <a:t>is a setting that affects whether your computer can see other devices on a network, and whether your computer can be seen by others; it works in different ways on different devices</a:t>
            </a:r>
          </a:p>
          <a:p>
            <a:pPr lvl="1"/>
            <a:r>
              <a:rPr lang="en-US" sz="2300" dirty="0" smtClean="0"/>
              <a:t>Mobile devices – the OS may not offer a way to see other devices on a network</a:t>
            </a:r>
          </a:p>
          <a:p>
            <a:pPr lvl="1"/>
            <a:r>
              <a:rPr lang="en-US" sz="2300" dirty="0" smtClean="0"/>
              <a:t>Macs – OS X devices have no user-modifiable network discovery settings; offers file sharing instead</a:t>
            </a:r>
          </a:p>
          <a:p>
            <a:pPr lvl="1"/>
            <a:r>
              <a:rPr lang="en-US" sz="2300" dirty="0" smtClean="0"/>
              <a:t>Windows – Some OSs offer network discovery that allows users to turn it off or on</a:t>
            </a:r>
            <a:endParaRPr lang="en-US" sz="23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76</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Your Files</a:t>
            </a:r>
            <a:endParaRPr lang="en-US" dirty="0"/>
          </a:p>
        </p:txBody>
      </p:sp>
      <p:sp>
        <p:nvSpPr>
          <p:cNvPr id="3" name="Content Placeholder 2"/>
          <p:cNvSpPr>
            <a:spLocks noGrp="1"/>
          </p:cNvSpPr>
          <p:nvPr>
            <p:ph idx="1"/>
          </p:nvPr>
        </p:nvSpPr>
        <p:spPr>
          <a:xfrm>
            <a:off x="228600" y="3200400"/>
            <a:ext cx="8750300" cy="3048000"/>
          </a:xfrm>
        </p:spPr>
        <p:txBody>
          <a:bodyPr/>
          <a:lstStyle/>
          <a:p>
            <a:r>
              <a:rPr lang="en-US" sz="2400" b="1" dirty="0" smtClean="0"/>
              <a:t>Permissions </a:t>
            </a:r>
            <a:r>
              <a:rPr lang="en-US" sz="2400" dirty="0" smtClean="0"/>
              <a:t>specify how shared files can be used</a:t>
            </a:r>
          </a:p>
          <a:p>
            <a:pPr lvl="1"/>
            <a:r>
              <a:rPr lang="en-US" sz="2200" dirty="0" smtClean="0"/>
              <a:t>Read and write permission – (full control) allows access for opening, viewing, modifying, and deleting files</a:t>
            </a:r>
          </a:p>
          <a:p>
            <a:pPr lvl="1"/>
            <a:r>
              <a:rPr lang="en-US" sz="2200" dirty="0" smtClean="0"/>
              <a:t>Read permission – allows authorized people to open a file and view it, but not modify or delete it</a:t>
            </a:r>
          </a:p>
          <a:p>
            <a:pPr lvl="1"/>
            <a:r>
              <a:rPr lang="en-US" sz="2200" dirty="0" smtClean="0"/>
              <a:t>Write-only permission – works like drop box, allowing people to put files in one of your folders, but not open, copy, or change any files you have stored there</a:t>
            </a:r>
          </a:p>
          <a:p>
            <a:pPr>
              <a:buNone/>
            </a:pPr>
            <a:endParaRPr lang="en-US" sz="2400" dirty="0" smtClean="0"/>
          </a:p>
          <a:p>
            <a:endParaRPr lang="en-US" sz="2400" b="1" dirty="0" smtClean="0"/>
          </a:p>
          <a:p>
            <a:endParaRPr lang="en-US" sz="2400" b="1" dirty="0" smtClean="0"/>
          </a:p>
          <a:p>
            <a:pPr lvl="1"/>
            <a:endParaRPr lang="en-US" sz="2000" dirty="0" smtClean="0"/>
          </a:p>
          <a:p>
            <a:endParaRPr lang="en-US" sz="2400" dirty="0"/>
          </a:p>
        </p:txBody>
      </p:sp>
      <p:pic>
        <p:nvPicPr>
          <p:cNvPr id="4" name="Picture 3" descr="Fig03-71.bmp"/>
          <p:cNvPicPr>
            <a:picLocks noChangeAspect="1"/>
          </p:cNvPicPr>
          <p:nvPr/>
        </p:nvPicPr>
        <p:blipFill>
          <a:blip r:embed="rId2" cstate="print"/>
          <a:stretch>
            <a:fillRect/>
          </a:stretch>
        </p:blipFill>
        <p:spPr>
          <a:xfrm>
            <a:off x="1390436" y="1447800"/>
            <a:ext cx="4629364" cy="1681687"/>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6248400" y="2590800"/>
            <a:ext cx="2552700" cy="228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77</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Internet-Based Sharing</a:t>
            </a:r>
            <a:endParaRPr lang="en-US" dirty="0"/>
          </a:p>
        </p:txBody>
      </p:sp>
      <p:sp>
        <p:nvSpPr>
          <p:cNvPr id="3" name="Content Placeholder 2"/>
          <p:cNvSpPr>
            <a:spLocks noGrp="1"/>
          </p:cNvSpPr>
          <p:nvPr>
            <p:ph idx="1"/>
          </p:nvPr>
        </p:nvSpPr>
        <p:spPr/>
        <p:txBody>
          <a:bodyPr/>
          <a:lstStyle/>
          <a:p>
            <a:r>
              <a:rPr lang="en-US" b="1" dirty="0" smtClean="0"/>
              <a:t>FTP</a:t>
            </a:r>
            <a:r>
              <a:rPr lang="en-US" dirty="0" smtClean="0"/>
              <a:t> (File Transfer Protocol) provides a way to transfer files from one computer to another over any TCP/IP network, such as a LAN or the Internet</a:t>
            </a:r>
          </a:p>
          <a:p>
            <a:r>
              <a:rPr lang="en-US" dirty="0" smtClean="0"/>
              <a:t>You can access FTP servers with FTP client software, such as </a:t>
            </a:r>
            <a:r>
              <a:rPr lang="en-US" dirty="0" err="1" smtClean="0"/>
              <a:t>FileZilla</a:t>
            </a:r>
            <a:r>
              <a:rPr lang="en-US" dirty="0" smtClean="0"/>
              <a:t>, or with a browser</a:t>
            </a:r>
          </a:p>
          <a:p>
            <a:r>
              <a:rPr lang="en-US" dirty="0" smtClean="0"/>
              <a:t>Dropbox and similar </a:t>
            </a:r>
            <a:r>
              <a:rPr lang="en-US" b="1" dirty="0" smtClean="0"/>
              <a:t>file hosting services </a:t>
            </a:r>
            <a:r>
              <a:rPr lang="en-US" dirty="0" smtClean="0"/>
              <a:t>store files in the cloud</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78</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Torrents</a:t>
            </a:r>
            <a:endParaRPr lang="en-US" dirty="0"/>
          </a:p>
        </p:txBody>
      </p:sp>
      <p:sp>
        <p:nvSpPr>
          <p:cNvPr id="3" name="Content Placeholder 2"/>
          <p:cNvSpPr>
            <a:spLocks noGrp="1"/>
          </p:cNvSpPr>
          <p:nvPr>
            <p:ph idx="1"/>
          </p:nvPr>
        </p:nvSpPr>
        <p:spPr>
          <a:xfrm>
            <a:off x="393700" y="1511300"/>
            <a:ext cx="8750300" cy="4813300"/>
          </a:xfrm>
        </p:spPr>
        <p:txBody>
          <a:bodyPr/>
          <a:lstStyle/>
          <a:p>
            <a:r>
              <a:rPr lang="en-US" sz="2700" dirty="0" smtClean="0"/>
              <a:t>The concept of sharing files over the Internet, that started in the 1990s, spurred development of sophisticated, distributed protocols such as BitTorrent</a:t>
            </a:r>
          </a:p>
          <a:p>
            <a:r>
              <a:rPr lang="en-US" sz="2700" b="1" dirty="0" smtClean="0"/>
              <a:t>BitTorrent</a:t>
            </a:r>
            <a:r>
              <a:rPr lang="en-US" sz="2700" dirty="0" smtClean="0"/>
              <a:t> is a file sharing protocol that distributes the role of a file server across a collection of dispersed computers</a:t>
            </a:r>
          </a:p>
          <a:p>
            <a:r>
              <a:rPr lang="en-US" sz="2700" dirty="0" smtClean="0"/>
              <a:t>A BitTorrent network is designed to reduce the bandwidth bottleneck that occurs when many people attempt to download the same very large file, such as a feature-length film, or interactive 3-D computer game</a:t>
            </a:r>
            <a:endParaRPr lang="en-US" sz="27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79</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Channels</a:t>
            </a:r>
            <a:endParaRPr lang="en-US" dirty="0"/>
          </a:p>
        </p:txBody>
      </p:sp>
      <p:sp>
        <p:nvSpPr>
          <p:cNvPr id="3" name="Content Placeholder 2"/>
          <p:cNvSpPr>
            <a:spLocks noGrp="1"/>
          </p:cNvSpPr>
          <p:nvPr>
            <p:ph idx="1"/>
          </p:nvPr>
        </p:nvSpPr>
        <p:spPr>
          <a:xfrm>
            <a:off x="393700" y="1511300"/>
            <a:ext cx="3797300" cy="4614863"/>
          </a:xfrm>
        </p:spPr>
        <p:txBody>
          <a:bodyPr/>
          <a:lstStyle/>
          <a:p>
            <a:r>
              <a:rPr lang="en-US" sz="2600" dirty="0" smtClean="0"/>
              <a:t>Wired channels include twisted pair wires used for telephone land lines, coaxial cables used for cable television networks, Category 6 cables used for LANs, and fiber-optic cables used for high-capacity trunk lines</a:t>
            </a:r>
            <a:endParaRPr lang="en-US" sz="2600" dirty="0"/>
          </a:p>
        </p:txBody>
      </p:sp>
      <p:pic>
        <p:nvPicPr>
          <p:cNvPr id="4" name="Picture 3" descr="Fig03-03.bmp"/>
          <p:cNvPicPr>
            <a:picLocks noChangeAspect="1"/>
          </p:cNvPicPr>
          <p:nvPr/>
        </p:nvPicPr>
        <p:blipFill>
          <a:blip r:embed="rId2" cstate="print"/>
          <a:stretch>
            <a:fillRect/>
          </a:stretch>
        </p:blipFill>
        <p:spPr>
          <a:xfrm>
            <a:off x="4191000" y="1676400"/>
            <a:ext cx="4804793" cy="2960229"/>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6096000" y="5105400"/>
            <a:ext cx="1657350" cy="3143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8</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Torrents</a:t>
            </a:r>
            <a:endParaRPr lang="en-US" dirty="0"/>
          </a:p>
        </p:txBody>
      </p:sp>
      <p:sp>
        <p:nvSpPr>
          <p:cNvPr id="3" name="Content Placeholder 2"/>
          <p:cNvSpPr>
            <a:spLocks noGrp="1"/>
          </p:cNvSpPr>
          <p:nvPr>
            <p:ph idx="1"/>
          </p:nvPr>
        </p:nvSpPr>
        <p:spPr>
          <a:xfrm>
            <a:off x="393700" y="1511300"/>
            <a:ext cx="8750300" cy="4813300"/>
          </a:xfrm>
        </p:spPr>
        <p:txBody>
          <a:bodyPr/>
          <a:lstStyle/>
          <a:p>
            <a:r>
              <a:rPr lang="en-US" sz="2700" b="1" dirty="0" smtClean="0"/>
              <a:t>How a BitTorrent works</a:t>
            </a:r>
            <a:r>
              <a:rPr lang="en-US" sz="2700" dirty="0" smtClean="0"/>
              <a:t>:</a:t>
            </a:r>
          </a:p>
          <a:p>
            <a:pPr lvl="1"/>
            <a:r>
              <a:rPr lang="en-US" sz="2700" dirty="0" smtClean="0"/>
              <a:t>A BitTorrent network server breaks a movie file into pieces and begins to download those pieces to the first computer that requested the movie</a:t>
            </a:r>
          </a:p>
          <a:p>
            <a:pPr lvl="1"/>
            <a:r>
              <a:rPr lang="en-US" sz="2700" dirty="0" smtClean="0"/>
              <a:t>As more computers request the file, they become part of a “swarm” that uses peer-to-peer technology to exchange movie segments with each other</a:t>
            </a:r>
          </a:p>
          <a:p>
            <a:pPr lvl="1"/>
            <a:r>
              <a:rPr lang="en-US" sz="2700" dirty="0" smtClean="0"/>
              <a:t>After the server has downloaded all the segments to the swarm, its job is complete and it can service other requests</a:t>
            </a:r>
          </a:p>
          <a:p>
            <a:pPr lvl="2"/>
            <a:r>
              <a:rPr lang="en-US" sz="2300" dirty="0" smtClean="0"/>
              <a:t>Cont…</a:t>
            </a:r>
            <a:endParaRPr lang="en-US" sz="23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80</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Torrents</a:t>
            </a:r>
            <a:endParaRPr lang="en-US" dirty="0"/>
          </a:p>
        </p:txBody>
      </p:sp>
      <p:sp>
        <p:nvSpPr>
          <p:cNvPr id="3" name="Content Placeholder 2"/>
          <p:cNvSpPr>
            <a:spLocks noGrp="1"/>
          </p:cNvSpPr>
          <p:nvPr>
            <p:ph idx="1"/>
          </p:nvPr>
        </p:nvSpPr>
        <p:spPr>
          <a:xfrm>
            <a:off x="393700" y="1511301"/>
            <a:ext cx="3187700" cy="3517900"/>
          </a:xfrm>
        </p:spPr>
        <p:txBody>
          <a:bodyPr/>
          <a:lstStyle/>
          <a:p>
            <a:r>
              <a:rPr lang="en-US" sz="2800" dirty="0" smtClean="0"/>
              <a:t>The swarm continues to exchange movie segments until every computer in the swarm has the entire movie</a:t>
            </a:r>
            <a:endParaRPr lang="en-US" sz="2800" dirty="0"/>
          </a:p>
        </p:txBody>
      </p:sp>
      <p:pic>
        <p:nvPicPr>
          <p:cNvPr id="4" name="Picture 3" descr="Fig03-76.bmp"/>
          <p:cNvPicPr>
            <a:picLocks noChangeAspect="1"/>
          </p:cNvPicPr>
          <p:nvPr/>
        </p:nvPicPr>
        <p:blipFill>
          <a:blip r:embed="rId2" cstate="print"/>
          <a:stretch>
            <a:fillRect/>
          </a:stretch>
        </p:blipFill>
        <p:spPr>
          <a:xfrm>
            <a:off x="3810000" y="598334"/>
            <a:ext cx="5154827" cy="5535924"/>
          </a:xfrm>
          <a:prstGeom prst="rect">
            <a:avLst/>
          </a:prstGeom>
        </p:spPr>
      </p:pic>
      <p:pic>
        <p:nvPicPr>
          <p:cNvPr id="6146" name="Picture 2"/>
          <p:cNvPicPr>
            <a:picLocks noChangeAspect="1" noChangeArrowheads="1"/>
          </p:cNvPicPr>
          <p:nvPr/>
        </p:nvPicPr>
        <p:blipFill>
          <a:blip r:embed="rId3" cstate="print"/>
          <a:srcRect/>
          <a:stretch>
            <a:fillRect/>
          </a:stretch>
        </p:blipFill>
        <p:spPr bwMode="auto">
          <a:xfrm>
            <a:off x="762000" y="5705281"/>
            <a:ext cx="2895600" cy="295469"/>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81</a:t>
            </a:fld>
            <a:endParaRPr lang="en-US"/>
          </a:p>
        </p:txBody>
      </p:sp>
      <p:sp>
        <p:nvSpPr>
          <p:cNvPr id="7" name="Footer Placeholder 6"/>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 Complete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Channels</a:t>
            </a:r>
            <a:endParaRPr lang="en-US" dirty="0"/>
          </a:p>
        </p:txBody>
      </p:sp>
      <p:sp>
        <p:nvSpPr>
          <p:cNvPr id="3" name="Content Placeholder 2"/>
          <p:cNvSpPr>
            <a:spLocks noGrp="1"/>
          </p:cNvSpPr>
          <p:nvPr>
            <p:ph idx="1"/>
          </p:nvPr>
        </p:nvSpPr>
        <p:spPr/>
        <p:txBody>
          <a:bodyPr/>
          <a:lstStyle/>
          <a:p>
            <a:r>
              <a:rPr lang="en-US" dirty="0" smtClean="0"/>
              <a:t>When you set up a wired connection, you don’t have to worry about hackers intercepting your data from outside your house</a:t>
            </a:r>
          </a:p>
          <a:p>
            <a:r>
              <a:rPr lang="en-US" dirty="0" smtClean="0"/>
              <a:t>There are ways to tap into a wired network, but they require physical access to the cable or fairly sophisticated snooping equipment</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9</a:t>
            </a:fld>
            <a:endParaRPr lang="en-US"/>
          </a:p>
        </p:txBody>
      </p:sp>
      <p:sp>
        <p:nvSpPr>
          <p:cNvPr id="5" name="Footer Placeholder 4"/>
          <p:cNvSpPr>
            <a:spLocks noGrp="1"/>
          </p:cNvSpPr>
          <p:nvPr>
            <p:ph type="ftr" sz="quarter" idx="10"/>
          </p:nvPr>
        </p:nvSpPr>
        <p:spPr/>
        <p:txBody>
          <a:bodyPr/>
          <a:lstStyle/>
          <a:p>
            <a:r>
              <a:rPr lang="en-US" smtClean="0"/>
              <a:t>Unit 3: Networks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P2016">
  <a:themeElements>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np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NP2016</Template>
  <TotalTime>7210</TotalTime>
  <Words>4290</Words>
  <Application>Microsoft Office PowerPoint</Application>
  <PresentationFormat>On-screen Show (4:3)</PresentationFormat>
  <Paragraphs>472</Paragraphs>
  <Slides>82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Arial Narrow</vt:lpstr>
      <vt:lpstr>Arial Rounded MT Bold</vt:lpstr>
      <vt:lpstr>Calibri</vt:lpstr>
      <vt:lpstr>Wingdings</vt:lpstr>
      <vt:lpstr>Wingdings 2</vt:lpstr>
      <vt:lpstr>NP2016</vt:lpstr>
      <vt:lpstr>Unit 3 Networks</vt:lpstr>
      <vt:lpstr>Unit Contents</vt:lpstr>
      <vt:lpstr>Section A: Network Basics</vt:lpstr>
      <vt:lpstr>Communication Systems</vt:lpstr>
      <vt:lpstr>Communication Systems</vt:lpstr>
      <vt:lpstr>Communication Systems</vt:lpstr>
      <vt:lpstr>Communication Channels</vt:lpstr>
      <vt:lpstr>Communication Channels</vt:lpstr>
      <vt:lpstr>Communication Channels</vt:lpstr>
      <vt:lpstr>Communication Channels</vt:lpstr>
      <vt:lpstr>Communication Channels</vt:lpstr>
      <vt:lpstr>Communication Channels</vt:lpstr>
      <vt:lpstr>Communication Channels</vt:lpstr>
      <vt:lpstr>Communication Channels</vt:lpstr>
      <vt:lpstr>Communication Channels</vt:lpstr>
      <vt:lpstr>Network Topology</vt:lpstr>
      <vt:lpstr>Network Topology</vt:lpstr>
      <vt:lpstr>Network Nodes</vt:lpstr>
      <vt:lpstr>Network Nodes</vt:lpstr>
      <vt:lpstr>Network Nodes</vt:lpstr>
      <vt:lpstr>Communication Protocols</vt:lpstr>
      <vt:lpstr>Section B: The Internet</vt:lpstr>
      <vt:lpstr>Background</vt:lpstr>
      <vt:lpstr>Background</vt:lpstr>
      <vt:lpstr>Background</vt:lpstr>
      <vt:lpstr>Background</vt:lpstr>
      <vt:lpstr>Background</vt:lpstr>
      <vt:lpstr>Internet Infrastructure</vt:lpstr>
      <vt:lpstr>Internet Infrastructure</vt:lpstr>
      <vt:lpstr>Internet Infrastructure</vt:lpstr>
      <vt:lpstr>Packets</vt:lpstr>
      <vt:lpstr>Packets</vt:lpstr>
      <vt:lpstr>Packets</vt:lpstr>
      <vt:lpstr>Packets</vt:lpstr>
      <vt:lpstr>Internet Addresses</vt:lpstr>
      <vt:lpstr>Internet Addresses</vt:lpstr>
      <vt:lpstr>Internet Addresses</vt:lpstr>
      <vt:lpstr>Domain Names</vt:lpstr>
      <vt:lpstr>Domain Names</vt:lpstr>
      <vt:lpstr>Domain Names</vt:lpstr>
      <vt:lpstr>Section C: Internet Access</vt:lpstr>
      <vt:lpstr>Connection Basics</vt:lpstr>
      <vt:lpstr>Connection Basics</vt:lpstr>
      <vt:lpstr>Connection Basics</vt:lpstr>
      <vt:lpstr>Connection Basics</vt:lpstr>
      <vt:lpstr>Connection Basics</vt:lpstr>
      <vt:lpstr>Connection Basics</vt:lpstr>
      <vt:lpstr>Cable Internet Service</vt:lpstr>
      <vt:lpstr>Cable Internet Service</vt:lpstr>
      <vt:lpstr>Telephone Network Internet Service</vt:lpstr>
      <vt:lpstr>Telephone Network Internet Service</vt:lpstr>
      <vt:lpstr>Telephone Network Internet Service</vt:lpstr>
      <vt:lpstr>Satellite Internet Service</vt:lpstr>
      <vt:lpstr>Mobile Broadband Service</vt:lpstr>
      <vt:lpstr>Mobile Broadband Service</vt:lpstr>
      <vt:lpstr>Mobile Broadband Service</vt:lpstr>
      <vt:lpstr>Wi-Fi Hotspots</vt:lpstr>
      <vt:lpstr>Wi-Fi Hotspots</vt:lpstr>
      <vt:lpstr>Section D: Local Area Networks</vt:lpstr>
      <vt:lpstr>LAN Basics</vt:lpstr>
      <vt:lpstr>LAN Basics</vt:lpstr>
      <vt:lpstr>Ethernet</vt:lpstr>
      <vt:lpstr>Ethernet</vt:lpstr>
      <vt:lpstr>Ethernet</vt:lpstr>
      <vt:lpstr>Wi-Fi</vt:lpstr>
      <vt:lpstr>Wi-Fi</vt:lpstr>
      <vt:lpstr>Set Up Your Own Network</vt:lpstr>
      <vt:lpstr>Set Up Your Own Network</vt:lpstr>
      <vt:lpstr>Network Monitoring</vt:lpstr>
      <vt:lpstr>IoT Networks</vt:lpstr>
      <vt:lpstr>IoT Networks</vt:lpstr>
      <vt:lpstr>Section E: File Sharing</vt:lpstr>
      <vt:lpstr>File Sharing Basics</vt:lpstr>
      <vt:lpstr>File Sharing Basics</vt:lpstr>
      <vt:lpstr>Accessing LAN Files</vt:lpstr>
      <vt:lpstr>Accessing LAN Files</vt:lpstr>
      <vt:lpstr>Sharing Your Files</vt:lpstr>
      <vt:lpstr>Internet-Based Sharing</vt:lpstr>
      <vt:lpstr>Torrents</vt:lpstr>
      <vt:lpstr>Torrents</vt:lpstr>
      <vt:lpstr>Torrents</vt:lpstr>
      <vt:lpstr>Unit 3 Complete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Networks</dc:title>
  <dc:creator>Kate</dc:creator>
  <cp:lastModifiedBy>Hunt, Marjorie</cp:lastModifiedBy>
  <cp:revision>705</cp:revision>
  <dcterms:created xsi:type="dcterms:W3CDTF">2006-08-16T00:00:00Z</dcterms:created>
  <dcterms:modified xsi:type="dcterms:W3CDTF">2016-03-03T20:29:35Z</dcterms:modified>
</cp:coreProperties>
</file>