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257" r:id="rId3"/>
    <p:sldId id="258" r:id="rId4"/>
    <p:sldId id="284" r:id="rId5"/>
    <p:sldId id="285" r:id="rId6"/>
    <p:sldId id="263" r:id="rId7"/>
    <p:sldId id="264" r:id="rId8"/>
    <p:sldId id="286" r:id="rId9"/>
    <p:sldId id="265" r:id="rId10"/>
    <p:sldId id="266" r:id="rId11"/>
    <p:sldId id="287" r:id="rId12"/>
    <p:sldId id="267" r:id="rId13"/>
    <p:sldId id="288" r:id="rId14"/>
    <p:sldId id="289" r:id="rId15"/>
    <p:sldId id="259" r:id="rId16"/>
    <p:sldId id="268" r:id="rId17"/>
    <p:sldId id="291" r:id="rId18"/>
    <p:sldId id="290" r:id="rId19"/>
    <p:sldId id="269" r:id="rId20"/>
    <p:sldId id="292" r:id="rId21"/>
    <p:sldId id="270" r:id="rId22"/>
    <p:sldId id="294" r:id="rId23"/>
    <p:sldId id="293" r:id="rId24"/>
    <p:sldId id="271" r:id="rId25"/>
    <p:sldId id="295" r:id="rId26"/>
    <p:sldId id="260" r:id="rId27"/>
    <p:sldId id="272" r:id="rId28"/>
    <p:sldId id="296" r:id="rId29"/>
    <p:sldId id="297" r:id="rId30"/>
    <p:sldId id="298" r:id="rId31"/>
    <p:sldId id="273" r:id="rId32"/>
    <p:sldId id="300" r:id="rId33"/>
    <p:sldId id="299" r:id="rId34"/>
    <p:sldId id="274" r:id="rId35"/>
    <p:sldId id="301" r:id="rId36"/>
    <p:sldId id="275" r:id="rId37"/>
    <p:sldId id="302" r:id="rId38"/>
    <p:sldId id="303" r:id="rId39"/>
    <p:sldId id="276" r:id="rId40"/>
    <p:sldId id="304" r:id="rId41"/>
    <p:sldId id="261" r:id="rId42"/>
    <p:sldId id="311" r:id="rId43"/>
    <p:sldId id="277" r:id="rId44"/>
    <p:sldId id="305" r:id="rId45"/>
    <p:sldId id="278" r:id="rId46"/>
    <p:sldId id="309" r:id="rId47"/>
    <p:sldId id="308" r:id="rId48"/>
    <p:sldId id="307" r:id="rId49"/>
    <p:sldId id="279" r:id="rId50"/>
    <p:sldId id="310" r:id="rId51"/>
    <p:sldId id="312" r:id="rId52"/>
    <p:sldId id="262" r:id="rId53"/>
    <p:sldId id="317" r:id="rId54"/>
    <p:sldId id="280" r:id="rId55"/>
    <p:sldId id="316" r:id="rId56"/>
    <p:sldId id="315" r:id="rId57"/>
    <p:sldId id="314" r:id="rId58"/>
    <p:sldId id="318" r:id="rId59"/>
    <p:sldId id="320" r:id="rId60"/>
    <p:sldId id="319" r:id="rId61"/>
    <p:sldId id="281" r:id="rId62"/>
    <p:sldId id="321" r:id="rId63"/>
    <p:sldId id="322" r:id="rId64"/>
    <p:sldId id="282" r:id="rId65"/>
    <p:sldId id="283" r:id="rId66"/>
    <p:sldId id="323" r:id="rId67"/>
    <p:sldId id="31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6" autoAdjust="0"/>
  </p:normalViewPr>
  <p:slideViewPr>
    <p:cSldViewPr>
      <p:cViewPr varScale="1">
        <p:scale>
          <a:sx n="80" d="100"/>
          <a:sy n="80" d="100"/>
        </p:scale>
        <p:origin x="145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F7B87-3159-42DD-856D-305627AA4A50}" type="datetimeFigureOut">
              <a:rPr lang="en-US" smtClean="0"/>
              <a:t>3/3/2016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A9BF29-767A-4BFE-9E8E-892E97D4619F}" type="slidenum">
              <a:rPr lang="en-US" smtClean="0"/>
              <a:t>‹#›</a:t>
            </a:fld>
            <a:endParaRPr lang="en-US"/>
          </a:p>
        </p:txBody>
      </p:sp>
    </p:spTree>
    <p:extLst>
      <p:ext uri="{BB962C8B-B14F-4D97-AF65-F5344CB8AC3E}">
        <p14:creationId xmlns:p14="http://schemas.microsoft.com/office/powerpoint/2010/main" val="2535352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3" name="Rectangle 11"/>
          <p:cNvSpPr/>
          <p:nvPr/>
        </p:nvSpPr>
        <p:spPr>
          <a:xfrm>
            <a:off x="0" y="6324600"/>
            <a:ext cx="9144000" cy="533400"/>
          </a:xfrm>
          <a:prstGeom prst="rect">
            <a:avLst/>
          </a:prstGeom>
          <a:solidFill>
            <a:srgbClr val="2BA182"/>
          </a:solidFill>
          <a:ln>
            <a:solidFill>
              <a:srgbClr val="1E8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43800" y="228600"/>
            <a:ext cx="1447800" cy="179388"/>
          </a:xfrm>
          <a:prstGeom prst="rect">
            <a:avLst/>
          </a:prstGeom>
          <a:noFill/>
          <a:ln w="9525">
            <a:noFill/>
            <a:miter lim="800000"/>
            <a:headEnd/>
            <a:tailEnd/>
          </a:ln>
        </p:spPr>
      </p:pic>
      <p:sp>
        <p:nvSpPr>
          <p:cNvPr id="5" name="TextBox 13"/>
          <p:cNvSpPr txBox="1"/>
          <p:nvPr/>
        </p:nvSpPr>
        <p:spPr>
          <a:xfrm>
            <a:off x="0" y="3048000"/>
            <a:ext cx="9144000" cy="923330"/>
          </a:xfrm>
          <a:prstGeom prst="rect">
            <a:avLst/>
          </a:prstGeom>
          <a:noFill/>
        </p:spPr>
        <p:txBody>
          <a:bodyPr>
            <a:spAutoFit/>
          </a:bodyPr>
          <a:lstStyle/>
          <a:p>
            <a:pPr algn="ctr">
              <a:defRPr/>
            </a:pPr>
            <a:r>
              <a:rPr lang="en-US" sz="5400" b="1" dirty="0">
                <a:solidFill>
                  <a:srgbClr val="2BA182"/>
                </a:solidFill>
                <a:latin typeface="Arial" panose="020B0604020202020204" pitchFamily="34" charset="0"/>
                <a:cs typeface="Arial" panose="020B0604020202020204" pitchFamily="34" charset="0"/>
              </a:rPr>
              <a:t>Computer Concepts </a:t>
            </a:r>
            <a:r>
              <a:rPr lang="en-US" sz="5400" b="1" dirty="0" smtClean="0">
                <a:solidFill>
                  <a:srgbClr val="2BA182"/>
                </a:solidFill>
                <a:latin typeface="Arial" panose="020B0604020202020204" pitchFamily="34" charset="0"/>
                <a:cs typeface="Arial" panose="020B0604020202020204" pitchFamily="34" charset="0"/>
              </a:rPr>
              <a:t>2016</a:t>
            </a:r>
            <a:endParaRPr lang="en-US" sz="5400" b="1" dirty="0">
              <a:solidFill>
                <a:srgbClr val="2BA182"/>
              </a:solidFill>
              <a:latin typeface="Arial" panose="020B0604020202020204" pitchFamily="34" charset="0"/>
              <a:cs typeface="Arial" panose="020B0604020202020204" pitchFamily="34" charset="0"/>
            </a:endParaRPr>
          </a:p>
        </p:txBody>
      </p:sp>
      <p:sp>
        <p:nvSpPr>
          <p:cNvPr id="9" name="Rectangle 2"/>
          <p:cNvSpPr>
            <a:spLocks noGrp="1" noChangeArrowheads="1"/>
          </p:cNvSpPr>
          <p:nvPr>
            <p:ph type="ctrTitle" hasCustomPrompt="1"/>
          </p:nvPr>
        </p:nvSpPr>
        <p:spPr>
          <a:xfrm>
            <a:off x="2" y="1225550"/>
            <a:ext cx="9143998" cy="1470025"/>
          </a:xfrm>
        </p:spPr>
        <p:txBody>
          <a:bodyPr/>
          <a:lstStyle>
            <a:lvl1pPr algn="ctr">
              <a:defRPr baseline="0">
                <a:solidFill>
                  <a:schemeClr val="tx1"/>
                </a:solidFill>
                <a:effectLst/>
              </a:defRPr>
            </a:lvl1pPr>
          </a:lstStyle>
          <a:p>
            <a:r>
              <a:rPr lang="en-US" dirty="0" smtClean="0"/>
              <a:t>Unit Title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4671499"/>
            <a:ext cx="9144000" cy="16668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r>
              <a:rPr lang="en-US" smtClean="0"/>
              <a:t>Unit 4: The Web</a:t>
            </a:r>
            <a:endParaRPr lang="en-US" dirty="0"/>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371475"/>
            <a:ext cx="2187575" cy="5754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3700" y="371475"/>
            <a:ext cx="6410325" cy="5754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r>
              <a:rPr lang="en-US" smtClean="0"/>
              <a:t>Unit 4: The Web</a:t>
            </a:r>
            <a:endParaRPr lang="en-US" dirty="0"/>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lvl1pPr>
              <a:buClr>
                <a:srgbClr val="1E8453"/>
              </a:buClr>
              <a:defRPr/>
            </a:lvl1pPr>
            <a:lvl2pPr>
              <a:buClr>
                <a:srgbClr val="1E8453"/>
              </a:buClr>
              <a:defRPr/>
            </a:lvl2pPr>
            <a:lvl3pPr>
              <a:buClr>
                <a:srgbClr val="1E8453"/>
              </a:buClr>
              <a:defRPr/>
            </a:lvl3pPr>
            <a:lvl4pPr>
              <a:buClr>
                <a:srgbClr val="1E8453"/>
              </a:buClr>
              <a:defRPr/>
            </a:lvl4pPr>
            <a:lvl5pPr>
              <a:buClr>
                <a:srgbClr val="1E845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45050" y="1511300"/>
            <a:ext cx="4298950" cy="4614863"/>
          </a:xfrm>
        </p:spPr>
        <p:txBody>
          <a:bodyPr/>
          <a:lstStyle>
            <a:lvl1pPr>
              <a:buClr>
                <a:srgbClr val="1E8453"/>
              </a:buClr>
              <a:defRPr/>
            </a:lvl1pPr>
            <a:lvl2pPr>
              <a:buClr>
                <a:srgbClr val="1E8453"/>
              </a:buClr>
              <a:defRPr/>
            </a:lvl2pPr>
            <a:lvl3pPr>
              <a:buClr>
                <a:srgbClr val="1E8453"/>
              </a:buClr>
              <a:defRPr/>
            </a:lvl3pPr>
            <a:lvl4pPr>
              <a:buClr>
                <a:srgbClr val="1E8453"/>
              </a:buClr>
              <a:defRPr/>
            </a:lvl4pPr>
            <a:lvl5pPr>
              <a:buClr>
                <a:srgbClr val="1E845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7"/>
          <p:cNvSpPr>
            <a:spLocks noGrp="1" noChangeArrowheads="1"/>
          </p:cNvSpPr>
          <p:nvPr>
            <p:ph type="ftr" sz="quarter" idx="10"/>
          </p:nvPr>
        </p:nvSpPr>
        <p:spPr>
          <a:ln/>
        </p:spPr>
        <p:txBody>
          <a:bodyPr/>
          <a:lstStyle>
            <a:lvl1pPr>
              <a:defRPr/>
            </a:lvl1pPr>
          </a:lstStyle>
          <a:p>
            <a:r>
              <a:rPr lang="en-US" smtClean="0"/>
              <a:t>Unit 4: The Web</a:t>
            </a:r>
            <a:endParaRPr lang="en-US" dirty="0"/>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845050" y="1511300"/>
            <a:ext cx="4298950" cy="2230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45050" y="3894138"/>
            <a:ext cx="4298950"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ftr" sz="quarter" idx="10"/>
          </p:nvPr>
        </p:nvSpPr>
        <p:spPr>
          <a:ln/>
        </p:spPr>
        <p:txBody>
          <a:bodyPr/>
          <a:lstStyle>
            <a:lvl1pPr>
              <a:defRPr/>
            </a:lvl1pPr>
          </a:lstStyle>
          <a:p>
            <a:r>
              <a:rPr lang="en-US" smtClean="0"/>
              <a:t>Unit 4: The Web</a:t>
            </a:r>
            <a:endParaRPr lang="en-US" dirty="0"/>
          </a:p>
        </p:txBody>
      </p:sp>
      <p:sp>
        <p:nvSpPr>
          <p:cNvPr id="7"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21"/>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6394450" y="0"/>
            <a:ext cx="2749550" cy="393700"/>
          </a:xfrm>
          <a:prstGeom prst="rect">
            <a:avLst/>
          </a:prstGeom>
          <a:noFill/>
          <a:ln w="9525">
            <a:noFill/>
            <a:miter lim="800000"/>
            <a:headEnd/>
            <a:tailEnd/>
          </a:ln>
        </p:spPr>
      </p:pic>
      <p:sp>
        <p:nvSpPr>
          <p:cNvPr id="3074" name="Rectangle 2"/>
          <p:cNvSpPr>
            <a:spLocks noGrp="1" noChangeArrowheads="1"/>
          </p:cNvSpPr>
          <p:nvPr>
            <p:ph type="ctrTitle"/>
          </p:nvPr>
        </p:nvSpPr>
        <p:spPr>
          <a:xfrm>
            <a:off x="714375" y="2416175"/>
            <a:ext cx="7772400" cy="1470025"/>
          </a:xfrm>
        </p:spPr>
        <p:txBody>
          <a:bodyPr/>
          <a:lstStyle>
            <a:lvl1pPr algn="ctr">
              <a:defRPr>
                <a:effectLst>
                  <a:outerShdw blurRad="38100" dist="38100" dir="2700000" algn="tl">
                    <a:srgbClr val="C0C0C0"/>
                  </a:outerShdw>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371600" y="3924300"/>
            <a:ext cx="6400800" cy="1450975"/>
          </a:xfrm>
        </p:spPr>
        <p:txBody>
          <a:bodyPr/>
          <a:lstStyle>
            <a:lvl1pPr marL="0" indent="0" algn="ctr">
              <a:buFont typeface="Wingdings 2" pitchFamily="18" charset="2"/>
              <a:buNone/>
              <a:defRPr b="1">
                <a:effectLst>
                  <a:outerShdw blurRad="38100" dist="38100" dir="2700000" algn="tl">
                    <a:srgbClr val="C0C0C0"/>
                  </a:outerShdw>
                </a:effectLst>
              </a:defRPr>
            </a:lvl1pPr>
          </a:lstStyle>
          <a:p>
            <a:r>
              <a:rPr lang="en-US" smtClean="0"/>
              <a:t>Click to edit Master subtitle style</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0" y="5191125"/>
            <a:ext cx="9144000" cy="166687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734321" y="594669"/>
            <a:ext cx="5848350" cy="17145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2BA182"/>
              </a:buClr>
              <a:defRPr sz="3200"/>
            </a:lvl1pPr>
            <a:lvl2pPr>
              <a:buClr>
                <a:srgbClr val="2BA182"/>
              </a:buClr>
              <a:defRPr/>
            </a:lvl2pPr>
            <a:lvl3pPr>
              <a:buClr>
                <a:srgbClr val="2BA182"/>
              </a:buClr>
              <a:defRPr/>
            </a:lvl3pPr>
            <a:lvl4pPr>
              <a:buClr>
                <a:srgbClr val="2BA182"/>
              </a:buClr>
              <a:defRPr/>
            </a:lvl4pPr>
            <a:lvl5pPr>
              <a:buClr>
                <a:srgbClr val="2BA18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ftr" sz="quarter" idx="10"/>
          </p:nvPr>
        </p:nvSpPr>
        <p:spPr>
          <a:ln/>
        </p:spPr>
        <p:txBody>
          <a:bodyPr/>
          <a:lstStyle>
            <a:lvl1pPr>
              <a:defRPr/>
            </a:lvl1pPr>
          </a:lstStyle>
          <a:p>
            <a:r>
              <a:rPr lang="en-US" smtClean="0"/>
              <a:t>Unit 4: The Web</a:t>
            </a:r>
            <a:endParaRPr lang="en-US" dirty="0"/>
          </a:p>
        </p:txBody>
      </p:sp>
      <p:sp>
        <p:nvSpPr>
          <p:cNvPr id="5" name="Rectangle 8"/>
          <p:cNvSpPr>
            <a:spLocks noGrp="1" noChangeArrowheads="1"/>
          </p:cNvSpPr>
          <p:nvPr>
            <p:ph type="sldNum" sz="quarter" idx="11"/>
          </p:nvPr>
        </p:nvSpPr>
        <p:spPr>
          <a:solidFill>
            <a:srgbClr val="2BA182"/>
          </a:solidFill>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r>
              <a:rPr lang="en-US" smtClean="0"/>
              <a:t>Unit 4: The Web</a:t>
            </a:r>
            <a:endParaRPr lang="en-US" dirty="0"/>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r>
              <a:rPr lang="en-US" smtClean="0"/>
              <a:t>Unit 4: The Web</a:t>
            </a:r>
            <a:endParaRPr lang="en-US" dirty="0"/>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r>
              <a:rPr lang="en-US" smtClean="0"/>
              <a:t>Unit 4: The Web</a:t>
            </a:r>
            <a:endParaRPr lang="en-US" dirty="0"/>
          </a:p>
        </p:txBody>
      </p:sp>
      <p:sp>
        <p:nvSpPr>
          <p:cNvPr id="8"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r>
              <a:rPr lang="en-US" smtClean="0"/>
              <a:t>Unit 4: The Web</a:t>
            </a:r>
            <a:endParaRPr lang="en-US" dirty="0"/>
          </a:p>
        </p:txBody>
      </p:sp>
      <p:sp>
        <p:nvSpPr>
          <p:cNvPr id="4"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en-US" smtClean="0"/>
              <a:t>Unit 4: The Web</a:t>
            </a:r>
            <a:endParaRPr lang="en-US" dirty="0"/>
          </a:p>
        </p:txBody>
      </p:sp>
      <p:sp>
        <p:nvSpPr>
          <p:cNvPr id="3"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r>
              <a:rPr lang="en-US" smtClean="0"/>
              <a:t>Unit 4: The Web</a:t>
            </a:r>
            <a:endParaRPr lang="en-US" dirty="0"/>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r>
              <a:rPr lang="en-US" smtClean="0"/>
              <a:t>Unit 4: The Web</a:t>
            </a:r>
            <a:endParaRPr lang="en-US" dirty="0"/>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1463675"/>
          </a:xfrm>
          <a:prstGeom prst="rect">
            <a:avLst/>
          </a:prstGeom>
          <a:solidFill>
            <a:srgbClr val="2BA182"/>
          </a:solidFill>
          <a:ln>
            <a:solidFill>
              <a:srgbClr val="2BA1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1667" name="Rectangle 3"/>
          <p:cNvSpPr>
            <a:spLocks noChangeArrowheads="1"/>
          </p:cNvSpPr>
          <p:nvPr/>
        </p:nvSpPr>
        <p:spPr bwMode="auto">
          <a:xfrm>
            <a:off x="0" y="6372225"/>
            <a:ext cx="9144000" cy="485775"/>
          </a:xfrm>
          <a:prstGeom prst="rect">
            <a:avLst/>
          </a:prstGeom>
          <a:solidFill>
            <a:srgbClr val="2BA182"/>
          </a:solidFill>
          <a:ln w="9525">
            <a:solidFill>
              <a:srgbClr val="1E8453"/>
            </a:solidFill>
            <a:miter lim="800000"/>
            <a:headEnd/>
            <a:tailEnd/>
          </a:ln>
          <a:effectLst/>
        </p:spPr>
        <p:txBody>
          <a:bodyPr wrap="none" anchor="ctr"/>
          <a:lstStyle/>
          <a:p>
            <a:pPr>
              <a:defRPr/>
            </a:pPr>
            <a:endParaRPr lang="en-US" dirty="0">
              <a:cs typeface="+mn-cs"/>
            </a:endParaRPr>
          </a:p>
        </p:txBody>
      </p:sp>
      <p:sp>
        <p:nvSpPr>
          <p:cNvPr id="241668" name="Rectangle 4"/>
          <p:cNvSpPr>
            <a:spLocks noChangeArrowheads="1"/>
          </p:cNvSpPr>
          <p:nvPr/>
        </p:nvSpPr>
        <p:spPr bwMode="auto">
          <a:xfrm>
            <a:off x="782638" y="338138"/>
            <a:ext cx="8380412" cy="1225550"/>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sp>
        <p:nvSpPr>
          <p:cNvPr id="1029" name="Rectangle 5"/>
          <p:cNvSpPr>
            <a:spLocks noGrp="1" noChangeArrowheads="1"/>
          </p:cNvSpPr>
          <p:nvPr>
            <p:ph type="title"/>
          </p:nvPr>
        </p:nvSpPr>
        <p:spPr bwMode="auto">
          <a:xfrm>
            <a:off x="803275" y="371475"/>
            <a:ext cx="8340725" cy="1047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0" name="Rectangle 6"/>
          <p:cNvSpPr>
            <a:spLocks noGrp="1" noChangeArrowheads="1"/>
          </p:cNvSpPr>
          <p:nvPr>
            <p:ph type="body" idx="1"/>
          </p:nvPr>
        </p:nvSpPr>
        <p:spPr bwMode="auto">
          <a:xfrm>
            <a:off x="393700" y="1511300"/>
            <a:ext cx="8750300" cy="4614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1671" name="Rectangle 7"/>
          <p:cNvSpPr>
            <a:spLocks noGrp="1" noChangeArrowheads="1"/>
          </p:cNvSpPr>
          <p:nvPr>
            <p:ph type="ftr" sz="quarter" idx="3"/>
          </p:nvPr>
        </p:nvSpPr>
        <p:spPr bwMode="auto">
          <a:xfrm>
            <a:off x="0" y="6381750"/>
            <a:ext cx="70024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1"/>
                </a:solidFill>
                <a:cs typeface="Arial" charset="0"/>
              </a:defRPr>
            </a:lvl1pPr>
          </a:lstStyle>
          <a:p>
            <a:r>
              <a:rPr lang="en-US" smtClean="0"/>
              <a:t>Unit 4: The Web</a:t>
            </a:r>
            <a:endParaRPr lang="en-US" dirty="0"/>
          </a:p>
        </p:txBody>
      </p:sp>
      <p:sp>
        <p:nvSpPr>
          <p:cNvPr id="241672" name="Rectangle 8"/>
          <p:cNvSpPr>
            <a:spLocks noGrp="1" noChangeArrowheads="1"/>
          </p:cNvSpPr>
          <p:nvPr>
            <p:ph type="sldNum" sz="quarter" idx="4"/>
          </p:nvPr>
        </p:nvSpPr>
        <p:spPr bwMode="auto">
          <a:xfrm>
            <a:off x="7010400" y="6381750"/>
            <a:ext cx="2133600" cy="476250"/>
          </a:xfrm>
          <a:prstGeom prst="rect">
            <a:avLst/>
          </a:prstGeom>
          <a:solidFill>
            <a:srgbClr val="2BA182"/>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latin typeface="Arial Narrow" pitchFamily="34" charset="0"/>
                <a:cs typeface="+mn-cs"/>
              </a:defRPr>
            </a:lvl1pPr>
          </a:lstStyle>
          <a:p>
            <a:fld id="{B6F15528-21DE-4FAA-801E-634DDDAF4B2B}" type="slidenum">
              <a:rPr lang="en-US" smtClean="0"/>
              <a:pPr/>
              <a:t>‹#›</a:t>
            </a:fld>
            <a:endParaRPr lang="en-US" dirty="0"/>
          </a:p>
        </p:txBody>
      </p:sp>
      <p:sp>
        <p:nvSpPr>
          <p:cNvPr id="241673" name="Rectangle 9"/>
          <p:cNvSpPr>
            <a:spLocks noChangeArrowheads="1"/>
          </p:cNvSpPr>
          <p:nvPr/>
        </p:nvSpPr>
        <p:spPr bwMode="auto">
          <a:xfrm>
            <a:off x="781050" y="200025"/>
            <a:ext cx="8362950" cy="142875"/>
          </a:xfrm>
          <a:prstGeom prst="rect">
            <a:avLst/>
          </a:prstGeom>
          <a:solidFill>
            <a:srgbClr val="E7F3BB"/>
          </a:solidFill>
          <a:ln w="9525">
            <a:solidFill>
              <a:srgbClr val="E7F3BB"/>
            </a:solidFill>
            <a:miter lim="800000"/>
            <a:headEnd/>
            <a:tailEnd/>
          </a:ln>
          <a:effectLst/>
        </p:spPr>
        <p:txBody>
          <a:bodyPr wrap="none" anchor="ctr"/>
          <a:lstStyle/>
          <a:p>
            <a:pPr>
              <a:defRPr/>
            </a:pPr>
            <a:endParaRPr lang="en-US" dirty="0">
              <a:cs typeface="+mn-cs"/>
            </a:endParaRPr>
          </a:p>
        </p:txBody>
      </p:sp>
      <p:sp>
        <p:nvSpPr>
          <p:cNvPr id="241674" name="Text Box 10"/>
          <p:cNvSpPr txBox="1">
            <a:spLocks noChangeArrowheads="1"/>
          </p:cNvSpPr>
          <p:nvPr/>
        </p:nvSpPr>
        <p:spPr bwMode="auto">
          <a:xfrm>
            <a:off x="0" y="317500"/>
            <a:ext cx="762000" cy="823913"/>
          </a:xfrm>
          <a:prstGeom prst="rect">
            <a:avLst/>
          </a:prstGeom>
          <a:solidFill>
            <a:srgbClr val="2BA182"/>
          </a:solidFill>
          <a:ln w="9525">
            <a:noFill/>
            <a:miter lim="800000"/>
            <a:headEnd/>
            <a:tailEnd/>
          </a:ln>
          <a:effectLst/>
        </p:spPr>
        <p:txBody>
          <a:bodyPr>
            <a:spAutoFit/>
          </a:bodyPr>
          <a:lstStyle/>
          <a:p>
            <a:pPr algn="ctr">
              <a:spcBef>
                <a:spcPct val="50000"/>
              </a:spcBef>
              <a:defRPr/>
            </a:pPr>
            <a:r>
              <a:rPr lang="en-US" sz="4800" b="1" dirty="0">
                <a:solidFill>
                  <a:schemeClr val="bg1"/>
                </a:solidFill>
                <a:latin typeface="Arial Narrow" pitchFamily="34" charset="0"/>
                <a:cs typeface="+mn-cs"/>
              </a:rPr>
              <a:t>4</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rtl="0" eaLnBrk="1" fontAlgn="base" hangingPunct="1">
        <a:spcBef>
          <a:spcPct val="0"/>
        </a:spcBef>
        <a:spcAft>
          <a:spcPct val="0"/>
        </a:spcAft>
        <a:defRPr sz="4400" b="1">
          <a:solidFill>
            <a:srgbClr val="2BA182"/>
          </a:solidFill>
          <a:latin typeface="+mj-lt"/>
          <a:ea typeface="+mj-ea"/>
          <a:cs typeface="+mj-cs"/>
        </a:defRPr>
      </a:lvl1pPr>
      <a:lvl2pPr algn="l" rtl="0" eaLnBrk="1" fontAlgn="base" hangingPunct="1">
        <a:spcBef>
          <a:spcPct val="0"/>
        </a:spcBef>
        <a:spcAft>
          <a:spcPct val="0"/>
        </a:spcAft>
        <a:defRPr sz="4400" b="1">
          <a:solidFill>
            <a:srgbClr val="970E76"/>
          </a:solidFill>
          <a:latin typeface="Arial" charset="0"/>
        </a:defRPr>
      </a:lvl2pPr>
      <a:lvl3pPr algn="l" rtl="0" eaLnBrk="1" fontAlgn="base" hangingPunct="1">
        <a:spcBef>
          <a:spcPct val="0"/>
        </a:spcBef>
        <a:spcAft>
          <a:spcPct val="0"/>
        </a:spcAft>
        <a:defRPr sz="4400" b="1">
          <a:solidFill>
            <a:srgbClr val="970E76"/>
          </a:solidFill>
          <a:latin typeface="Arial" charset="0"/>
        </a:defRPr>
      </a:lvl3pPr>
      <a:lvl4pPr algn="l" rtl="0" eaLnBrk="1" fontAlgn="base" hangingPunct="1">
        <a:spcBef>
          <a:spcPct val="0"/>
        </a:spcBef>
        <a:spcAft>
          <a:spcPct val="0"/>
        </a:spcAft>
        <a:defRPr sz="4400" b="1">
          <a:solidFill>
            <a:srgbClr val="970E76"/>
          </a:solidFill>
          <a:latin typeface="Arial" charset="0"/>
        </a:defRPr>
      </a:lvl4pPr>
      <a:lvl5pPr algn="l" rtl="0" eaLnBrk="1" fontAlgn="base" hangingPunct="1">
        <a:spcBef>
          <a:spcPct val="0"/>
        </a:spcBef>
        <a:spcAft>
          <a:spcPct val="0"/>
        </a:spcAft>
        <a:defRPr sz="4400" b="1">
          <a:solidFill>
            <a:srgbClr val="970E76"/>
          </a:solidFill>
          <a:latin typeface="Arial" charset="0"/>
        </a:defRPr>
      </a:lvl5pPr>
      <a:lvl6pPr marL="457200" algn="l" rtl="0" eaLnBrk="1" fontAlgn="base" hangingPunct="1">
        <a:spcBef>
          <a:spcPct val="0"/>
        </a:spcBef>
        <a:spcAft>
          <a:spcPct val="0"/>
        </a:spcAft>
        <a:defRPr sz="4400" b="1">
          <a:solidFill>
            <a:schemeClr val="tx1"/>
          </a:solidFill>
          <a:latin typeface="Arial" charset="0"/>
        </a:defRPr>
      </a:lvl6pPr>
      <a:lvl7pPr marL="914400" algn="l" rtl="0" eaLnBrk="1" fontAlgn="base" hangingPunct="1">
        <a:spcBef>
          <a:spcPct val="0"/>
        </a:spcBef>
        <a:spcAft>
          <a:spcPct val="0"/>
        </a:spcAft>
        <a:defRPr sz="4400" b="1">
          <a:solidFill>
            <a:schemeClr val="tx1"/>
          </a:solidFill>
          <a:latin typeface="Arial" charset="0"/>
        </a:defRPr>
      </a:lvl7pPr>
      <a:lvl8pPr marL="1371600" algn="l" rtl="0" eaLnBrk="1" fontAlgn="base" hangingPunct="1">
        <a:spcBef>
          <a:spcPct val="0"/>
        </a:spcBef>
        <a:spcAft>
          <a:spcPct val="0"/>
        </a:spcAft>
        <a:defRPr sz="4400" b="1">
          <a:solidFill>
            <a:schemeClr val="tx1"/>
          </a:solidFill>
          <a:latin typeface="Arial" charset="0"/>
        </a:defRPr>
      </a:lvl8pPr>
      <a:lvl9pPr marL="1828800" algn="l" rtl="0" eaLnBrk="1" fontAlgn="base" hangingPunct="1">
        <a:spcBef>
          <a:spcPct val="0"/>
        </a:spcBef>
        <a:spcAft>
          <a:spcPct val="0"/>
        </a:spcAft>
        <a:defRPr sz="4400" b="1">
          <a:solidFill>
            <a:schemeClr val="tx1"/>
          </a:solidFill>
          <a:latin typeface="Arial" charset="0"/>
        </a:defRPr>
      </a:lvl9pPr>
    </p:titleStyle>
    <p:bodyStyle>
      <a:lvl1pPr marL="342900" indent="-342900" algn="l" rtl="0" eaLnBrk="1" fontAlgn="base" hangingPunct="1">
        <a:spcBef>
          <a:spcPct val="20000"/>
        </a:spcBef>
        <a:spcAft>
          <a:spcPct val="0"/>
        </a:spcAft>
        <a:buClr>
          <a:srgbClr val="2BA182"/>
        </a:buClr>
        <a:buFont typeface="Wingdings" pitchFamily="2" charset="2"/>
        <a:buChar char="Ø"/>
        <a:defRPr sz="4400">
          <a:solidFill>
            <a:schemeClr val="tx1"/>
          </a:solidFill>
          <a:latin typeface="+mn-lt"/>
          <a:ea typeface="+mn-ea"/>
          <a:cs typeface="+mn-cs"/>
        </a:defRPr>
      </a:lvl1pPr>
      <a:lvl2pPr marL="742950" indent="-285750" algn="l" rtl="0" eaLnBrk="1" fontAlgn="base" hangingPunct="1">
        <a:spcBef>
          <a:spcPct val="20000"/>
        </a:spcBef>
        <a:spcAft>
          <a:spcPct val="0"/>
        </a:spcAft>
        <a:buClr>
          <a:srgbClr val="2BA182"/>
        </a:buClr>
        <a:buFont typeface="Wingdings" pitchFamily="2" charset="2"/>
        <a:buChar char="Ø"/>
        <a:defRPr sz="2800">
          <a:solidFill>
            <a:schemeClr val="tx1"/>
          </a:solidFill>
          <a:latin typeface="+mn-lt"/>
        </a:defRPr>
      </a:lvl2pPr>
      <a:lvl3pPr marL="1143000" indent="-228600" algn="l" rtl="0" eaLnBrk="1" fontAlgn="base" hangingPunct="1">
        <a:spcBef>
          <a:spcPct val="20000"/>
        </a:spcBef>
        <a:spcAft>
          <a:spcPct val="0"/>
        </a:spcAft>
        <a:buClr>
          <a:srgbClr val="2BA182"/>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lr>
          <a:srgbClr val="2BA182"/>
        </a:buClr>
        <a:buFont typeface="Wingdings" pitchFamily="2" charset="2"/>
        <a:buChar char="Ø"/>
        <a:defRPr sz="2000">
          <a:solidFill>
            <a:schemeClr val="tx1"/>
          </a:solidFill>
          <a:latin typeface="+mn-lt"/>
        </a:defRPr>
      </a:lvl4pPr>
      <a:lvl5pPr marL="2057400" indent="-228600" algn="l" rtl="0" eaLnBrk="1" fontAlgn="base" hangingPunct="1">
        <a:spcBef>
          <a:spcPct val="20000"/>
        </a:spcBef>
        <a:spcAft>
          <a:spcPct val="0"/>
        </a:spcAft>
        <a:buClr>
          <a:srgbClr val="2BA182"/>
        </a:buClr>
        <a:buFont typeface="Wingdings" pitchFamily="2" charset="2"/>
        <a:buChar char="Ø"/>
        <a:defRPr sz="2000">
          <a:solidFill>
            <a:schemeClr val="tx1"/>
          </a:solidFill>
          <a:latin typeface="+mn-lt"/>
        </a:defRPr>
      </a:lvl5pPr>
      <a:lvl6pPr marL="2514600" indent="-228600" algn="l" rtl="0" eaLnBrk="1" fontAlgn="base" hangingPunct="1">
        <a:spcBef>
          <a:spcPct val="20000"/>
        </a:spcBef>
        <a:spcAft>
          <a:spcPct val="0"/>
        </a:spcAft>
        <a:buClr>
          <a:srgbClr val="8E3B81"/>
        </a:buClr>
        <a:buChar char="»"/>
        <a:defRPr sz="2000">
          <a:solidFill>
            <a:schemeClr val="tx1"/>
          </a:solidFill>
          <a:latin typeface="+mn-lt"/>
        </a:defRPr>
      </a:lvl6pPr>
      <a:lvl7pPr marL="2971800" indent="-228600" algn="l" rtl="0" eaLnBrk="1" fontAlgn="base" hangingPunct="1">
        <a:spcBef>
          <a:spcPct val="20000"/>
        </a:spcBef>
        <a:spcAft>
          <a:spcPct val="0"/>
        </a:spcAft>
        <a:buClr>
          <a:srgbClr val="8E3B81"/>
        </a:buClr>
        <a:buChar char="»"/>
        <a:defRPr sz="2000">
          <a:solidFill>
            <a:schemeClr val="tx1"/>
          </a:solidFill>
          <a:latin typeface="+mn-lt"/>
        </a:defRPr>
      </a:lvl7pPr>
      <a:lvl8pPr marL="3429000" indent="-228600" algn="l" rtl="0" eaLnBrk="1" fontAlgn="base" hangingPunct="1">
        <a:spcBef>
          <a:spcPct val="20000"/>
        </a:spcBef>
        <a:spcAft>
          <a:spcPct val="0"/>
        </a:spcAft>
        <a:buClr>
          <a:srgbClr val="8E3B81"/>
        </a:buClr>
        <a:buChar char="»"/>
        <a:defRPr sz="2000">
          <a:solidFill>
            <a:schemeClr val="tx1"/>
          </a:solidFill>
          <a:latin typeface="+mn-lt"/>
        </a:defRPr>
      </a:lvl8pPr>
      <a:lvl9pPr marL="3886200" indent="-228600" algn="l" rtl="0" eaLnBrk="1" fontAlgn="base" hangingPunct="1">
        <a:spcBef>
          <a:spcPct val="20000"/>
        </a:spcBef>
        <a:spcAft>
          <a:spcPct val="0"/>
        </a:spcAft>
        <a:buClr>
          <a:srgbClr val="8E3B8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Unit 4</a:t>
            </a:r>
            <a:r>
              <a:rPr lang="en-US" dirty="0" smtClean="0"/>
              <a:t/>
            </a:r>
            <a:br>
              <a:rPr lang="en-US" dirty="0" smtClean="0"/>
            </a:br>
            <a:r>
              <a:rPr lang="en-US" dirty="0" smtClean="0"/>
              <a:t>The Web</a:t>
            </a:r>
            <a:endParaRPr lang="en-US" dirty="0"/>
          </a:p>
        </p:txBody>
      </p:sp>
      <p:sp>
        <p:nvSpPr>
          <p:cNvPr id="3" name="TextBox 2"/>
          <p:cNvSpPr txBox="1"/>
          <p:nvPr/>
        </p:nvSpPr>
        <p:spPr>
          <a:xfrm>
            <a:off x="2971800" y="3962400"/>
            <a:ext cx="3505200" cy="461665"/>
          </a:xfrm>
          <a:prstGeom prst="rect">
            <a:avLst/>
          </a:prstGeom>
          <a:solidFill>
            <a:srgbClr val="E8510E"/>
          </a:solidFill>
        </p:spPr>
        <p:txBody>
          <a:bodyPr wrap="square" rtlCol="0">
            <a:spAutoFit/>
          </a:bodyPr>
          <a:lstStyle/>
          <a:p>
            <a:pPr algn="ctr"/>
            <a:r>
              <a:rPr lang="en-US" sz="2400" dirty="0" smtClean="0">
                <a:solidFill>
                  <a:schemeClr val="bg1"/>
                </a:solidFill>
                <a:latin typeface="Arial Rounded MT Bold" pitchFamily="34" charset="0"/>
              </a:rPr>
              <a:t>ENHANCED EDITION</a:t>
            </a:r>
            <a:endParaRPr lang="en-US" sz="2400"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Hypertext Links</a:t>
            </a:r>
            <a:endParaRPr lang="en-US" dirty="0"/>
          </a:p>
        </p:txBody>
      </p:sp>
      <p:sp>
        <p:nvSpPr>
          <p:cNvPr id="3" name="Content Placeholder 2"/>
          <p:cNvSpPr>
            <a:spLocks noGrp="1"/>
          </p:cNvSpPr>
          <p:nvPr>
            <p:ph idx="1"/>
          </p:nvPr>
        </p:nvSpPr>
        <p:spPr>
          <a:xfrm>
            <a:off x="393700" y="1511301"/>
            <a:ext cx="3797300" cy="4051300"/>
          </a:xfrm>
        </p:spPr>
        <p:txBody>
          <a:bodyPr/>
          <a:lstStyle/>
          <a:p>
            <a:r>
              <a:rPr lang="en-US" sz="2400" dirty="0" smtClean="0"/>
              <a:t>Web pages are connected by hypertext links (commonly referred to simply as </a:t>
            </a:r>
            <a:r>
              <a:rPr lang="en-US" sz="2400" i="1" dirty="0" smtClean="0"/>
              <a:t>links</a:t>
            </a:r>
            <a:r>
              <a:rPr lang="en-US" sz="2400" dirty="0" smtClean="0"/>
              <a:t>)</a:t>
            </a:r>
          </a:p>
          <a:p>
            <a:r>
              <a:rPr lang="en-US" sz="2400" dirty="0" smtClean="0"/>
              <a:t>Links are typically indicated by the following: underlined or colored text, a photo, button, tab, or object</a:t>
            </a:r>
          </a:p>
          <a:p>
            <a:endParaRPr lang="en-US" sz="2400" dirty="0"/>
          </a:p>
        </p:txBody>
      </p:sp>
      <p:pic>
        <p:nvPicPr>
          <p:cNvPr id="4" name="Picture 3" descr="Fig04-06.bmp"/>
          <p:cNvPicPr>
            <a:picLocks noChangeAspect="1"/>
          </p:cNvPicPr>
          <p:nvPr/>
        </p:nvPicPr>
        <p:blipFill>
          <a:blip r:embed="rId2" cstate="print"/>
          <a:stretch>
            <a:fillRect/>
          </a:stretch>
        </p:blipFill>
        <p:spPr>
          <a:xfrm>
            <a:off x="4876800" y="1281190"/>
            <a:ext cx="4267200" cy="5062975"/>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2209800" y="5791200"/>
            <a:ext cx="2266950" cy="3238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10</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Hypertext Links</a:t>
            </a:r>
            <a:endParaRPr lang="en-US" dirty="0"/>
          </a:p>
        </p:txBody>
      </p:sp>
      <p:sp>
        <p:nvSpPr>
          <p:cNvPr id="3" name="Content Placeholder 2"/>
          <p:cNvSpPr>
            <a:spLocks noGrp="1"/>
          </p:cNvSpPr>
          <p:nvPr>
            <p:ph idx="1"/>
          </p:nvPr>
        </p:nvSpPr>
        <p:spPr>
          <a:xfrm>
            <a:off x="393700" y="1511300"/>
            <a:ext cx="3949700" cy="4614863"/>
          </a:xfrm>
        </p:spPr>
        <p:txBody>
          <a:bodyPr/>
          <a:lstStyle/>
          <a:p>
            <a:r>
              <a:rPr lang="en-US" sz="2400" dirty="0" smtClean="0"/>
              <a:t>Web pages have </a:t>
            </a:r>
            <a:r>
              <a:rPr lang="en-US" sz="2400" b="1" dirty="0" smtClean="0"/>
              <a:t>unidirectional links</a:t>
            </a:r>
            <a:r>
              <a:rPr lang="en-US" sz="2400" dirty="0" smtClean="0"/>
              <a:t>; Document A links to Document B, but not vise versa</a:t>
            </a:r>
          </a:p>
          <a:p>
            <a:r>
              <a:rPr lang="en-US" sz="2400" b="1" dirty="0" smtClean="0"/>
              <a:t>Bidirectional links</a:t>
            </a:r>
            <a:r>
              <a:rPr lang="en-US" sz="2400" dirty="0" smtClean="0"/>
              <a:t> connect two documents using a two-way link that can be followed from either document</a:t>
            </a:r>
            <a:endParaRPr lang="en-US" sz="2400" dirty="0"/>
          </a:p>
        </p:txBody>
      </p:sp>
      <p:pic>
        <p:nvPicPr>
          <p:cNvPr id="4" name="Picture 3" descr="Fig04-07.bmp"/>
          <p:cNvPicPr>
            <a:picLocks noChangeAspect="1"/>
          </p:cNvPicPr>
          <p:nvPr/>
        </p:nvPicPr>
        <p:blipFill>
          <a:blip r:embed="rId2" cstate="print"/>
          <a:stretch>
            <a:fillRect/>
          </a:stretch>
        </p:blipFill>
        <p:spPr>
          <a:xfrm>
            <a:off x="4953000" y="1256456"/>
            <a:ext cx="3876789" cy="4867456"/>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5638800" y="838200"/>
            <a:ext cx="3152775" cy="2095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11</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URLs</a:t>
            </a:r>
            <a:endParaRPr lang="en-US" dirty="0"/>
          </a:p>
        </p:txBody>
      </p:sp>
      <p:sp>
        <p:nvSpPr>
          <p:cNvPr id="3" name="Content Placeholder 2"/>
          <p:cNvSpPr>
            <a:spLocks noGrp="1"/>
          </p:cNvSpPr>
          <p:nvPr>
            <p:ph idx="1"/>
          </p:nvPr>
        </p:nvSpPr>
        <p:spPr>
          <a:xfrm>
            <a:off x="393700" y="1511301"/>
            <a:ext cx="8750300" cy="2832099"/>
          </a:xfrm>
        </p:spPr>
        <p:txBody>
          <a:bodyPr/>
          <a:lstStyle/>
          <a:p>
            <a:r>
              <a:rPr lang="en-US" sz="2600" dirty="0" smtClean="0"/>
              <a:t>Every Web page has a unique address called a </a:t>
            </a:r>
            <a:r>
              <a:rPr lang="en-US" sz="2600" b="1" dirty="0" smtClean="0"/>
              <a:t>URL</a:t>
            </a:r>
            <a:r>
              <a:rPr lang="en-US" sz="2600" dirty="0" smtClean="0"/>
              <a:t> (Uniform Resource Locator, pronounced “you are ELL”)</a:t>
            </a:r>
          </a:p>
          <a:p>
            <a:r>
              <a:rPr lang="en-US" sz="2600" dirty="0" smtClean="0"/>
              <a:t>Most URLs begin with http:// to indicate the Web’s standard communications protocol</a:t>
            </a:r>
          </a:p>
          <a:p>
            <a:r>
              <a:rPr lang="en-US" sz="2600" dirty="0" smtClean="0"/>
              <a:t>The file name of a specific Web page always appears last in the URL</a:t>
            </a:r>
            <a:endParaRPr lang="en-US" sz="2600" dirty="0"/>
          </a:p>
        </p:txBody>
      </p:sp>
      <p:pic>
        <p:nvPicPr>
          <p:cNvPr id="4" name="Picture 3" descr="Fig04-08.bmp"/>
          <p:cNvPicPr>
            <a:picLocks noChangeAspect="1"/>
          </p:cNvPicPr>
          <p:nvPr/>
        </p:nvPicPr>
        <p:blipFill>
          <a:blip r:embed="rId2" cstate="print"/>
          <a:stretch>
            <a:fillRect/>
          </a:stretch>
        </p:blipFill>
        <p:spPr>
          <a:xfrm>
            <a:off x="838200" y="4800600"/>
            <a:ext cx="7620000" cy="1386514"/>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7086600" y="4343400"/>
            <a:ext cx="1704975" cy="2762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12</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URLs</a:t>
            </a:r>
            <a:endParaRPr lang="en-US" dirty="0"/>
          </a:p>
        </p:txBody>
      </p:sp>
      <p:sp>
        <p:nvSpPr>
          <p:cNvPr id="3" name="Content Placeholder 2"/>
          <p:cNvSpPr>
            <a:spLocks noGrp="1"/>
          </p:cNvSpPr>
          <p:nvPr>
            <p:ph idx="1"/>
          </p:nvPr>
        </p:nvSpPr>
        <p:spPr>
          <a:xfrm>
            <a:off x="393700" y="1524000"/>
            <a:ext cx="4178300" cy="4800600"/>
          </a:xfrm>
        </p:spPr>
        <p:txBody>
          <a:bodyPr/>
          <a:lstStyle/>
          <a:p>
            <a:r>
              <a:rPr lang="en-US" sz="2400" b="1" dirty="0" smtClean="0"/>
              <a:t>Rules for correctly typing a URL:</a:t>
            </a:r>
          </a:p>
          <a:p>
            <a:pPr lvl="1"/>
            <a:r>
              <a:rPr lang="en-US" sz="2400" dirty="0" smtClean="0"/>
              <a:t>A URL </a:t>
            </a:r>
            <a:r>
              <a:rPr lang="en-US" sz="2400" i="1" dirty="0" smtClean="0"/>
              <a:t>never</a:t>
            </a:r>
            <a:r>
              <a:rPr lang="en-US" sz="2400" dirty="0" smtClean="0"/>
              <a:t> contains spaces</a:t>
            </a:r>
          </a:p>
          <a:p>
            <a:pPr lvl="1"/>
            <a:r>
              <a:rPr lang="en-US" sz="2400" dirty="0" smtClean="0"/>
              <a:t>The </a:t>
            </a:r>
            <a:r>
              <a:rPr lang="en-US" sz="2400" i="1" dirty="0" smtClean="0"/>
              <a:t>http:// </a:t>
            </a:r>
            <a:r>
              <a:rPr lang="en-US" sz="2400" dirty="0" smtClean="0"/>
              <a:t>can be omitted</a:t>
            </a:r>
          </a:p>
          <a:p>
            <a:pPr lvl="1"/>
            <a:r>
              <a:rPr lang="en-US" sz="2400" dirty="0" smtClean="0"/>
              <a:t>Always use a forward slash (/)</a:t>
            </a:r>
          </a:p>
          <a:p>
            <a:pPr lvl="1"/>
            <a:r>
              <a:rPr lang="en-US" sz="2400" dirty="0" smtClean="0"/>
              <a:t>Duplicate the URL’s capitalization </a:t>
            </a:r>
            <a:r>
              <a:rPr lang="en-US" sz="2400" i="1" dirty="0" smtClean="0"/>
              <a:t>exactly</a:t>
            </a:r>
            <a:r>
              <a:rPr lang="en-US" sz="2400" dirty="0" smtClean="0"/>
              <a:t> – some Web servers are case sensitive</a:t>
            </a:r>
          </a:p>
          <a:p>
            <a:pPr lvl="1"/>
            <a:endParaRPr lang="en-US" sz="2400" dirty="0"/>
          </a:p>
        </p:txBody>
      </p:sp>
      <p:pic>
        <p:nvPicPr>
          <p:cNvPr id="4" name="Picture 3" descr="Fig04-10.bmp"/>
          <p:cNvPicPr>
            <a:picLocks noChangeAspect="1"/>
          </p:cNvPicPr>
          <p:nvPr/>
        </p:nvPicPr>
        <p:blipFill>
          <a:blip r:embed="rId2" cstate="print"/>
          <a:stretch>
            <a:fillRect/>
          </a:stretch>
        </p:blipFill>
        <p:spPr>
          <a:xfrm>
            <a:off x="4495800" y="1750512"/>
            <a:ext cx="4480526" cy="4603327"/>
          </a:xfrm>
          <a:prstGeom prst="rect">
            <a:avLst/>
          </a:prstGeom>
        </p:spPr>
      </p:pic>
      <p:sp>
        <p:nvSpPr>
          <p:cNvPr id="5" name="TextBox 4"/>
          <p:cNvSpPr txBox="1"/>
          <p:nvPr/>
        </p:nvSpPr>
        <p:spPr>
          <a:xfrm>
            <a:off x="4572000" y="762000"/>
            <a:ext cx="4343400" cy="646331"/>
          </a:xfrm>
          <a:prstGeom prst="rect">
            <a:avLst/>
          </a:prstGeom>
          <a:noFill/>
        </p:spPr>
        <p:txBody>
          <a:bodyPr wrap="square" rtlCol="0">
            <a:spAutoFit/>
          </a:bodyPr>
          <a:lstStyle/>
          <a:p>
            <a:r>
              <a:rPr lang="en-US" dirty="0" smtClean="0"/>
              <a:t>Links aren’t URLs, but a link contains the URL that “links” to another Web page</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6705600" y="1447800"/>
            <a:ext cx="2105025" cy="20955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B6F15528-21DE-4FAA-801E-634DDDAF4B2B}" type="slidenum">
              <a:rPr lang="en-US" smtClean="0"/>
              <a:pPr/>
              <a:t>13</a:t>
            </a:fld>
            <a:endParaRPr lang="en-US" dirty="0"/>
          </a:p>
        </p:txBody>
      </p:sp>
      <p:sp>
        <p:nvSpPr>
          <p:cNvPr id="8" name="Footer Placeholder 7"/>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URLs</a:t>
            </a:r>
            <a:endParaRPr lang="en-US" dirty="0"/>
          </a:p>
        </p:txBody>
      </p:sp>
      <p:sp>
        <p:nvSpPr>
          <p:cNvPr id="3" name="Content Placeholder 2"/>
          <p:cNvSpPr>
            <a:spLocks noGrp="1"/>
          </p:cNvSpPr>
          <p:nvPr>
            <p:ph idx="1"/>
          </p:nvPr>
        </p:nvSpPr>
        <p:spPr>
          <a:xfrm>
            <a:off x="393700" y="1511300"/>
            <a:ext cx="3340100" cy="4614863"/>
          </a:xfrm>
        </p:spPr>
        <p:txBody>
          <a:bodyPr/>
          <a:lstStyle/>
          <a:p>
            <a:r>
              <a:rPr lang="en-US" sz="2800" dirty="0" smtClean="0"/>
              <a:t>Many URLs are long and complex; this can be a problem</a:t>
            </a:r>
          </a:p>
          <a:p>
            <a:r>
              <a:rPr lang="en-US" sz="2800" dirty="0" smtClean="0"/>
              <a:t>Several services, such as Bitly and Goo.gl, create </a:t>
            </a:r>
            <a:r>
              <a:rPr lang="en-US" sz="2800" b="1" dirty="0" smtClean="0"/>
              <a:t>short URLs</a:t>
            </a:r>
          </a:p>
          <a:p>
            <a:endParaRPr lang="en-US" sz="2800" dirty="0"/>
          </a:p>
        </p:txBody>
      </p:sp>
      <p:pic>
        <p:nvPicPr>
          <p:cNvPr id="5" name="Picture 4" descr="Fig04-12.bmp"/>
          <p:cNvPicPr>
            <a:picLocks noChangeAspect="1"/>
          </p:cNvPicPr>
          <p:nvPr/>
        </p:nvPicPr>
        <p:blipFill>
          <a:blip r:embed="rId2" cstate="print"/>
          <a:srcRect r="53333"/>
          <a:stretch>
            <a:fillRect/>
          </a:stretch>
        </p:blipFill>
        <p:spPr>
          <a:xfrm>
            <a:off x="4648200" y="533400"/>
            <a:ext cx="3657600" cy="2967722"/>
          </a:xfrm>
          <a:prstGeom prst="rect">
            <a:avLst/>
          </a:prstGeom>
        </p:spPr>
      </p:pic>
      <p:pic>
        <p:nvPicPr>
          <p:cNvPr id="6" name="Picture 5" descr="Fig04-12.bmp"/>
          <p:cNvPicPr>
            <a:picLocks noChangeAspect="1"/>
          </p:cNvPicPr>
          <p:nvPr/>
        </p:nvPicPr>
        <p:blipFill>
          <a:blip r:embed="rId2" cstate="print"/>
          <a:srcRect l="46667"/>
          <a:stretch>
            <a:fillRect/>
          </a:stretch>
        </p:blipFill>
        <p:spPr>
          <a:xfrm>
            <a:off x="4495800" y="3352800"/>
            <a:ext cx="4114800" cy="2921350"/>
          </a:xfrm>
          <a:prstGeom prst="rect">
            <a:avLst/>
          </a:prstGeom>
        </p:spPr>
      </p:pic>
      <p:pic>
        <p:nvPicPr>
          <p:cNvPr id="7170" name="Picture 2"/>
          <p:cNvPicPr>
            <a:picLocks noChangeAspect="1" noChangeArrowheads="1"/>
          </p:cNvPicPr>
          <p:nvPr/>
        </p:nvPicPr>
        <p:blipFill>
          <a:blip r:embed="rId3" cstate="print"/>
          <a:srcRect/>
          <a:stretch>
            <a:fillRect/>
          </a:stretch>
        </p:blipFill>
        <p:spPr bwMode="auto">
          <a:xfrm>
            <a:off x="2438400" y="5943600"/>
            <a:ext cx="1790700" cy="25717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B6F15528-21DE-4FAA-801E-634DDDAF4B2B}" type="slidenum">
              <a:rPr lang="en-US" smtClean="0"/>
              <a:pPr/>
              <a:t>14</a:t>
            </a:fld>
            <a:endParaRPr lang="en-US" dirty="0"/>
          </a:p>
        </p:txBody>
      </p:sp>
      <p:sp>
        <p:nvSpPr>
          <p:cNvPr id="8" name="Footer Placeholder 7"/>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B: Browsers</a:t>
            </a:r>
            <a:endParaRPr lang="en-US" dirty="0"/>
          </a:p>
        </p:txBody>
      </p:sp>
      <p:sp>
        <p:nvSpPr>
          <p:cNvPr id="3" name="Content Placeholder 2"/>
          <p:cNvSpPr>
            <a:spLocks noGrp="1"/>
          </p:cNvSpPr>
          <p:nvPr>
            <p:ph idx="1"/>
          </p:nvPr>
        </p:nvSpPr>
        <p:spPr/>
        <p:txBody>
          <a:bodyPr/>
          <a:lstStyle/>
          <a:p>
            <a:r>
              <a:rPr lang="en-US" sz="4400" dirty="0" smtClean="0"/>
              <a:t>Browser Basics</a:t>
            </a:r>
          </a:p>
          <a:p>
            <a:r>
              <a:rPr lang="en-US" sz="4400" dirty="0" smtClean="0"/>
              <a:t>Customization</a:t>
            </a:r>
          </a:p>
          <a:p>
            <a:r>
              <a:rPr lang="en-US" sz="4400" dirty="0" smtClean="0"/>
              <a:t>Browser Cache</a:t>
            </a:r>
          </a:p>
          <a:p>
            <a:r>
              <a:rPr lang="en-US" sz="4400" dirty="0" smtClean="0"/>
              <a:t>Plugins and Extensions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15</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 Basics</a:t>
            </a:r>
            <a:endParaRPr lang="en-US" dirty="0"/>
          </a:p>
        </p:txBody>
      </p:sp>
      <p:sp>
        <p:nvSpPr>
          <p:cNvPr id="3" name="Content Placeholder 2"/>
          <p:cNvSpPr>
            <a:spLocks noGrp="1"/>
          </p:cNvSpPr>
          <p:nvPr>
            <p:ph idx="1"/>
          </p:nvPr>
        </p:nvSpPr>
        <p:spPr>
          <a:xfrm>
            <a:off x="393700" y="1511300"/>
            <a:ext cx="3949700" cy="4614863"/>
          </a:xfrm>
        </p:spPr>
        <p:txBody>
          <a:bodyPr/>
          <a:lstStyle/>
          <a:p>
            <a:r>
              <a:rPr lang="en-US" sz="2400" b="1" dirty="0" smtClean="0"/>
              <a:t>The essential elements of a browser include:</a:t>
            </a:r>
          </a:p>
          <a:p>
            <a:pPr lvl="1"/>
            <a:r>
              <a:rPr lang="en-US" sz="2400" dirty="0" smtClean="0"/>
              <a:t>An entry area for URLs and searches</a:t>
            </a:r>
          </a:p>
          <a:p>
            <a:pPr lvl="1"/>
            <a:r>
              <a:rPr lang="en-US" sz="2400" dirty="0" smtClean="0"/>
              <a:t>Navigation controls</a:t>
            </a:r>
          </a:p>
          <a:p>
            <a:pPr lvl="1"/>
            <a:r>
              <a:rPr lang="en-US" sz="2400" dirty="0" smtClean="0"/>
              <a:t>A refresh button</a:t>
            </a:r>
          </a:p>
          <a:p>
            <a:pPr lvl="1"/>
            <a:r>
              <a:rPr lang="en-US" sz="2400" dirty="0" smtClean="0"/>
              <a:t>A home button</a:t>
            </a:r>
          </a:p>
          <a:p>
            <a:pPr lvl="1"/>
            <a:r>
              <a:rPr lang="en-US" sz="2400" dirty="0" smtClean="0"/>
              <a:t>A settings menu</a:t>
            </a:r>
          </a:p>
          <a:p>
            <a:pPr lvl="1"/>
            <a:r>
              <a:rPr lang="en-US" sz="2400" dirty="0" smtClean="0"/>
              <a:t>And a display area</a:t>
            </a:r>
            <a:endParaRPr lang="en-US" sz="2400" dirty="0"/>
          </a:p>
        </p:txBody>
      </p:sp>
      <p:pic>
        <p:nvPicPr>
          <p:cNvPr id="8194" name="Picture 2"/>
          <p:cNvPicPr>
            <a:picLocks noChangeAspect="1" noChangeArrowheads="1"/>
          </p:cNvPicPr>
          <p:nvPr/>
        </p:nvPicPr>
        <p:blipFill>
          <a:blip r:embed="rId2" cstate="print"/>
          <a:srcRect/>
          <a:stretch>
            <a:fillRect/>
          </a:stretch>
        </p:blipFill>
        <p:spPr bwMode="auto">
          <a:xfrm>
            <a:off x="1219200" y="5715000"/>
            <a:ext cx="2505075" cy="190500"/>
          </a:xfrm>
          <a:prstGeom prst="rect">
            <a:avLst/>
          </a:prstGeom>
          <a:noFill/>
          <a:ln w="9525">
            <a:noFill/>
            <a:miter lim="800000"/>
            <a:headEnd/>
            <a:tailEnd/>
          </a:ln>
        </p:spPr>
      </p:pic>
      <p:pic>
        <p:nvPicPr>
          <p:cNvPr id="6" name="Picture 5" descr="Fig04-14.bmp"/>
          <p:cNvPicPr>
            <a:picLocks noChangeAspect="1"/>
          </p:cNvPicPr>
          <p:nvPr/>
        </p:nvPicPr>
        <p:blipFill>
          <a:blip r:embed="rId3" cstate="print"/>
          <a:stretch>
            <a:fillRect/>
          </a:stretch>
        </p:blipFill>
        <p:spPr>
          <a:xfrm>
            <a:off x="5105400" y="685800"/>
            <a:ext cx="3829414" cy="5579756"/>
          </a:xfrm>
          <a:prstGeom prst="rect">
            <a:avLst/>
          </a:prstGeom>
        </p:spPr>
      </p:pic>
      <p:sp>
        <p:nvSpPr>
          <p:cNvPr id="7" name="Slide Number Placeholder 6"/>
          <p:cNvSpPr>
            <a:spLocks noGrp="1"/>
          </p:cNvSpPr>
          <p:nvPr>
            <p:ph type="sldNum" sz="quarter" idx="11"/>
          </p:nvPr>
        </p:nvSpPr>
        <p:spPr/>
        <p:txBody>
          <a:bodyPr/>
          <a:lstStyle/>
          <a:p>
            <a:fld id="{B6F15528-21DE-4FAA-801E-634DDDAF4B2B}" type="slidenum">
              <a:rPr lang="en-US" smtClean="0"/>
              <a:pPr/>
              <a:t>16</a:t>
            </a:fld>
            <a:endParaRPr lang="en-US" dirty="0"/>
          </a:p>
        </p:txBody>
      </p:sp>
      <p:sp>
        <p:nvSpPr>
          <p:cNvPr id="8" name="Footer Placeholder 7"/>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 Basics</a:t>
            </a:r>
            <a:endParaRPr lang="en-US" dirty="0"/>
          </a:p>
        </p:txBody>
      </p:sp>
      <p:sp>
        <p:nvSpPr>
          <p:cNvPr id="3" name="Content Placeholder 2"/>
          <p:cNvSpPr>
            <a:spLocks noGrp="1"/>
          </p:cNvSpPr>
          <p:nvPr>
            <p:ph idx="1"/>
          </p:nvPr>
        </p:nvSpPr>
        <p:spPr>
          <a:xfrm>
            <a:off x="393700" y="1511300"/>
            <a:ext cx="3721100" cy="4279899"/>
          </a:xfrm>
        </p:spPr>
        <p:txBody>
          <a:bodyPr/>
          <a:lstStyle/>
          <a:p>
            <a:r>
              <a:rPr lang="en-US" sz="2800" b="1" dirty="0" smtClean="0"/>
              <a:t>Today’s most popular browsers are:</a:t>
            </a:r>
          </a:p>
          <a:p>
            <a:pPr lvl="1"/>
            <a:r>
              <a:rPr lang="en-US" dirty="0" smtClean="0"/>
              <a:t>Apple </a:t>
            </a:r>
          </a:p>
          <a:p>
            <a:pPr lvl="1"/>
            <a:r>
              <a:rPr lang="en-US" dirty="0" smtClean="0"/>
              <a:t>Safari</a:t>
            </a:r>
          </a:p>
          <a:p>
            <a:pPr lvl="1"/>
            <a:r>
              <a:rPr lang="en-US" dirty="0" smtClean="0"/>
              <a:t>Google Chrome</a:t>
            </a:r>
          </a:p>
          <a:p>
            <a:pPr lvl="1"/>
            <a:r>
              <a:rPr lang="en-US" dirty="0" smtClean="0"/>
              <a:t>Microsoft Internet Explorer (IE)</a:t>
            </a:r>
          </a:p>
          <a:p>
            <a:pPr lvl="1"/>
            <a:r>
              <a:rPr lang="en-US" dirty="0" smtClean="0"/>
              <a:t>Mozilla Firefox</a:t>
            </a:r>
            <a:endParaRPr lang="en-US" dirty="0"/>
          </a:p>
        </p:txBody>
      </p:sp>
      <p:pic>
        <p:nvPicPr>
          <p:cNvPr id="4" name="Picture 3" descr="Fig04-15.bmp"/>
          <p:cNvPicPr>
            <a:picLocks noChangeAspect="1"/>
          </p:cNvPicPr>
          <p:nvPr/>
        </p:nvPicPr>
        <p:blipFill>
          <a:blip r:embed="rId2" cstate="print"/>
          <a:stretch>
            <a:fillRect/>
          </a:stretch>
        </p:blipFill>
        <p:spPr>
          <a:xfrm>
            <a:off x="4800600" y="1219200"/>
            <a:ext cx="4128084" cy="5144091"/>
          </a:xfrm>
          <a:prstGeom prst="rect">
            <a:avLst/>
          </a:prstGeom>
        </p:spPr>
      </p:pic>
      <p:pic>
        <p:nvPicPr>
          <p:cNvPr id="9218" name="Picture 2"/>
          <p:cNvPicPr>
            <a:picLocks noChangeAspect="1" noChangeArrowheads="1"/>
          </p:cNvPicPr>
          <p:nvPr/>
        </p:nvPicPr>
        <p:blipFill>
          <a:blip r:embed="rId3" cstate="print"/>
          <a:srcRect/>
          <a:stretch>
            <a:fillRect/>
          </a:stretch>
        </p:blipFill>
        <p:spPr bwMode="auto">
          <a:xfrm>
            <a:off x="4648200" y="6096000"/>
            <a:ext cx="2019300" cy="2000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17</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 Basics</a:t>
            </a:r>
            <a:endParaRPr lang="en-US" dirty="0"/>
          </a:p>
        </p:txBody>
      </p:sp>
      <p:sp>
        <p:nvSpPr>
          <p:cNvPr id="3" name="Content Placeholder 2"/>
          <p:cNvSpPr>
            <a:spLocks noGrp="1"/>
          </p:cNvSpPr>
          <p:nvPr>
            <p:ph idx="1"/>
          </p:nvPr>
        </p:nvSpPr>
        <p:spPr>
          <a:xfrm>
            <a:off x="0" y="1524000"/>
            <a:ext cx="3340100" cy="4614863"/>
          </a:xfrm>
        </p:spPr>
        <p:txBody>
          <a:bodyPr/>
          <a:lstStyle/>
          <a:p>
            <a:r>
              <a:rPr lang="en-US" sz="2800" dirty="0" smtClean="0"/>
              <a:t>You can designate a default browser so that it is automatically used when you click a link in an email message or PDF file</a:t>
            </a:r>
            <a:endParaRPr lang="en-US" sz="2800" dirty="0"/>
          </a:p>
        </p:txBody>
      </p:sp>
      <p:pic>
        <p:nvPicPr>
          <p:cNvPr id="4" name="Picture 3" descr="Fig04-16.bmp"/>
          <p:cNvPicPr>
            <a:picLocks noChangeAspect="1"/>
          </p:cNvPicPr>
          <p:nvPr/>
        </p:nvPicPr>
        <p:blipFill>
          <a:blip r:embed="rId2" cstate="print"/>
          <a:stretch>
            <a:fillRect/>
          </a:stretch>
        </p:blipFill>
        <p:spPr>
          <a:xfrm>
            <a:off x="3429000" y="1295400"/>
            <a:ext cx="5535343" cy="4038600"/>
          </a:xfrm>
          <a:prstGeom prst="rect">
            <a:avLst/>
          </a:prstGeom>
        </p:spPr>
      </p:pic>
      <p:pic>
        <p:nvPicPr>
          <p:cNvPr id="10242" name="Picture 2"/>
          <p:cNvPicPr>
            <a:picLocks noChangeAspect="1" noChangeArrowheads="1"/>
          </p:cNvPicPr>
          <p:nvPr/>
        </p:nvPicPr>
        <p:blipFill>
          <a:blip r:embed="rId3" cstate="print"/>
          <a:srcRect/>
          <a:stretch>
            <a:fillRect/>
          </a:stretch>
        </p:blipFill>
        <p:spPr bwMode="auto">
          <a:xfrm>
            <a:off x="5638800" y="5791200"/>
            <a:ext cx="2657475" cy="2381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18</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Customization</a:t>
            </a:r>
            <a:endParaRPr lang="en-US" dirty="0"/>
          </a:p>
        </p:txBody>
      </p:sp>
      <p:sp>
        <p:nvSpPr>
          <p:cNvPr id="3" name="Content Placeholder 2"/>
          <p:cNvSpPr>
            <a:spLocks noGrp="1"/>
          </p:cNvSpPr>
          <p:nvPr>
            <p:ph idx="1"/>
          </p:nvPr>
        </p:nvSpPr>
        <p:spPr>
          <a:xfrm>
            <a:off x="0" y="1524000"/>
            <a:ext cx="4102100" cy="4614863"/>
          </a:xfrm>
        </p:spPr>
        <p:txBody>
          <a:bodyPr/>
          <a:lstStyle/>
          <a:p>
            <a:r>
              <a:rPr lang="en-US" sz="2400" dirty="0" smtClean="0"/>
              <a:t>You can customize your browser by doing the following:</a:t>
            </a:r>
          </a:p>
          <a:p>
            <a:pPr lvl="1"/>
            <a:r>
              <a:rPr lang="en-US" sz="2400" dirty="0" smtClean="0"/>
              <a:t>change your home page</a:t>
            </a:r>
          </a:p>
          <a:p>
            <a:pPr lvl="1"/>
            <a:r>
              <a:rPr lang="en-US" sz="2400" dirty="0" smtClean="0"/>
              <a:t>customize bookmarks and favorites</a:t>
            </a:r>
          </a:p>
          <a:p>
            <a:pPr lvl="1"/>
            <a:r>
              <a:rPr lang="en-US" sz="2400" dirty="0" smtClean="0"/>
              <a:t>control tab behavior</a:t>
            </a:r>
          </a:p>
          <a:p>
            <a:pPr lvl="1"/>
            <a:r>
              <a:rPr lang="en-US" sz="2400" dirty="0" smtClean="0"/>
              <a:t>select predictive services</a:t>
            </a:r>
          </a:p>
          <a:p>
            <a:pPr lvl="1"/>
            <a:r>
              <a:rPr lang="en-US" sz="2400" dirty="0" smtClean="0"/>
              <a:t>adjust password settings </a:t>
            </a:r>
            <a:endParaRPr lang="en-US" sz="2400" dirty="0"/>
          </a:p>
        </p:txBody>
      </p:sp>
      <p:pic>
        <p:nvPicPr>
          <p:cNvPr id="4" name="Picture 3" descr="Fig04-17.bmp"/>
          <p:cNvPicPr>
            <a:picLocks noChangeAspect="1"/>
          </p:cNvPicPr>
          <p:nvPr/>
        </p:nvPicPr>
        <p:blipFill>
          <a:blip r:embed="rId2" cstate="print"/>
          <a:stretch>
            <a:fillRect/>
          </a:stretch>
        </p:blipFill>
        <p:spPr>
          <a:xfrm>
            <a:off x="3810000" y="1676400"/>
            <a:ext cx="5105400" cy="4165444"/>
          </a:xfrm>
          <a:prstGeom prst="rect">
            <a:avLst/>
          </a:prstGeom>
        </p:spPr>
      </p:pic>
      <p:pic>
        <p:nvPicPr>
          <p:cNvPr id="11266" name="Picture 2"/>
          <p:cNvPicPr>
            <a:picLocks noChangeAspect="1" noChangeArrowheads="1"/>
          </p:cNvPicPr>
          <p:nvPr/>
        </p:nvPicPr>
        <p:blipFill>
          <a:blip r:embed="rId3" cstate="print"/>
          <a:srcRect/>
          <a:stretch>
            <a:fillRect/>
          </a:stretch>
        </p:blipFill>
        <p:spPr bwMode="auto">
          <a:xfrm>
            <a:off x="5181600" y="5867400"/>
            <a:ext cx="2428875" cy="2000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19</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Contents</a:t>
            </a:r>
            <a:endParaRPr lang="en-US" dirty="0"/>
          </a:p>
        </p:txBody>
      </p:sp>
      <p:sp>
        <p:nvSpPr>
          <p:cNvPr id="3" name="Content Placeholder 2"/>
          <p:cNvSpPr>
            <a:spLocks noGrp="1"/>
          </p:cNvSpPr>
          <p:nvPr>
            <p:ph idx="1"/>
          </p:nvPr>
        </p:nvSpPr>
        <p:spPr/>
        <p:txBody>
          <a:bodyPr/>
          <a:lstStyle/>
          <a:p>
            <a:r>
              <a:rPr lang="en-US" sz="4400" dirty="0" smtClean="0"/>
              <a:t>Section A: Web Basics</a:t>
            </a:r>
          </a:p>
          <a:p>
            <a:r>
              <a:rPr lang="en-US" sz="4400" dirty="0" smtClean="0"/>
              <a:t>Section B: Browsers</a:t>
            </a:r>
          </a:p>
          <a:p>
            <a:r>
              <a:rPr lang="en-US" sz="4400" dirty="0" smtClean="0"/>
              <a:t>Section C: HTML</a:t>
            </a:r>
          </a:p>
          <a:p>
            <a:r>
              <a:rPr lang="en-US" sz="4400" dirty="0" smtClean="0"/>
              <a:t>Section D: HTTP</a:t>
            </a:r>
          </a:p>
          <a:p>
            <a:r>
              <a:rPr lang="en-US" sz="4400" dirty="0" smtClean="0"/>
              <a:t>Section E: Search Engines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Customization</a:t>
            </a:r>
            <a:endParaRPr lang="en-US" dirty="0"/>
          </a:p>
        </p:txBody>
      </p:sp>
      <p:sp>
        <p:nvSpPr>
          <p:cNvPr id="3" name="Content Placeholder 2"/>
          <p:cNvSpPr>
            <a:spLocks noGrp="1"/>
          </p:cNvSpPr>
          <p:nvPr>
            <p:ph idx="1"/>
          </p:nvPr>
        </p:nvSpPr>
        <p:spPr>
          <a:xfrm>
            <a:off x="393700" y="1371600"/>
            <a:ext cx="8750300" cy="4889500"/>
          </a:xfrm>
        </p:spPr>
        <p:txBody>
          <a:bodyPr/>
          <a:lstStyle/>
          <a:p>
            <a:r>
              <a:rPr lang="en-US" sz="2800" dirty="0" smtClean="0"/>
              <a:t>Customizable options:</a:t>
            </a:r>
          </a:p>
          <a:p>
            <a:pPr lvl="1"/>
            <a:r>
              <a:rPr lang="en-US" b="1" dirty="0" smtClean="0"/>
              <a:t>Predictive services</a:t>
            </a:r>
            <a:r>
              <a:rPr lang="en-US" dirty="0" smtClean="0"/>
              <a:t> look ahead and anticipate what you might do when searching the Web; they also fill in form data based on entries you’ve made before, such as your email address and phone number</a:t>
            </a:r>
          </a:p>
          <a:p>
            <a:pPr lvl="1"/>
            <a:r>
              <a:rPr lang="en-US" b="1" dirty="0" smtClean="0"/>
              <a:t>Bookmarks</a:t>
            </a:r>
            <a:r>
              <a:rPr lang="en-US" dirty="0" smtClean="0"/>
              <a:t> (or Favorites, as they are called in IE) link to pages that you use frequently</a:t>
            </a:r>
          </a:p>
          <a:p>
            <a:pPr lvl="1"/>
            <a:r>
              <a:rPr lang="en-US" b="1" dirty="0" smtClean="0"/>
              <a:t>Browser tabs </a:t>
            </a:r>
            <a:r>
              <a:rPr lang="en-US" dirty="0" smtClean="0"/>
              <a:t>allow your browser to queue up multiple Web pages so that you can easily switch between them</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20</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 Cache</a:t>
            </a:r>
            <a:endParaRPr lang="en-US" dirty="0"/>
          </a:p>
        </p:txBody>
      </p:sp>
      <p:sp>
        <p:nvSpPr>
          <p:cNvPr id="3" name="Content Placeholder 2"/>
          <p:cNvSpPr>
            <a:spLocks noGrp="1"/>
          </p:cNvSpPr>
          <p:nvPr>
            <p:ph idx="1"/>
          </p:nvPr>
        </p:nvSpPr>
        <p:spPr>
          <a:xfrm>
            <a:off x="393700" y="1511300"/>
            <a:ext cx="3873500" cy="4614863"/>
          </a:xfrm>
        </p:spPr>
        <p:txBody>
          <a:bodyPr/>
          <a:lstStyle/>
          <a:p>
            <a:r>
              <a:rPr lang="en-US" sz="2200" dirty="0" smtClean="0"/>
              <a:t>Browsers pull HTML documents, images, and other Web page elements to your local device; ads are pulled down too</a:t>
            </a:r>
          </a:p>
          <a:p>
            <a:r>
              <a:rPr lang="en-US" sz="2200" dirty="0" smtClean="0"/>
              <a:t>When your browser fetches pages and graphics to form a Web page, it stores that material on your device in temporary files referred to as a </a:t>
            </a:r>
            <a:r>
              <a:rPr lang="en-US" sz="2200" b="1" dirty="0" smtClean="0"/>
              <a:t>browser cache</a:t>
            </a:r>
            <a:r>
              <a:rPr lang="en-US" sz="2200" dirty="0" smtClean="0"/>
              <a:t>, Web cache, or browser history</a:t>
            </a:r>
            <a:endParaRPr lang="en-US" sz="2200" dirty="0"/>
          </a:p>
        </p:txBody>
      </p:sp>
      <p:pic>
        <p:nvPicPr>
          <p:cNvPr id="4" name="Picture 3" descr="Fig04-21.bmp"/>
          <p:cNvPicPr>
            <a:picLocks noChangeAspect="1"/>
          </p:cNvPicPr>
          <p:nvPr/>
        </p:nvPicPr>
        <p:blipFill>
          <a:blip r:embed="rId2" cstate="print"/>
          <a:stretch>
            <a:fillRect/>
          </a:stretch>
        </p:blipFill>
        <p:spPr>
          <a:xfrm>
            <a:off x="4419600" y="1524000"/>
            <a:ext cx="4487862" cy="4191000"/>
          </a:xfrm>
          <a:prstGeom prst="rect">
            <a:avLst/>
          </a:prstGeom>
        </p:spPr>
      </p:pic>
      <p:pic>
        <p:nvPicPr>
          <p:cNvPr id="12290" name="Picture 2"/>
          <p:cNvPicPr>
            <a:picLocks noChangeAspect="1" noChangeArrowheads="1"/>
          </p:cNvPicPr>
          <p:nvPr/>
        </p:nvPicPr>
        <p:blipFill>
          <a:blip r:embed="rId3" cstate="print"/>
          <a:srcRect/>
          <a:stretch>
            <a:fillRect/>
          </a:stretch>
        </p:blipFill>
        <p:spPr bwMode="auto">
          <a:xfrm>
            <a:off x="5410200" y="6019800"/>
            <a:ext cx="2562225" cy="2190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21</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 Cache</a:t>
            </a:r>
            <a:endParaRPr lang="en-US" dirty="0"/>
          </a:p>
        </p:txBody>
      </p:sp>
      <p:sp>
        <p:nvSpPr>
          <p:cNvPr id="3" name="Content Placeholder 2"/>
          <p:cNvSpPr>
            <a:spLocks noGrp="1"/>
          </p:cNvSpPr>
          <p:nvPr>
            <p:ph idx="1"/>
          </p:nvPr>
        </p:nvSpPr>
        <p:spPr>
          <a:xfrm>
            <a:off x="381000" y="1447800"/>
            <a:ext cx="8445500" cy="1460500"/>
          </a:xfrm>
        </p:spPr>
        <p:txBody>
          <a:bodyPr/>
          <a:lstStyle/>
          <a:p>
            <a:r>
              <a:rPr lang="en-US" sz="2400" dirty="0" smtClean="0"/>
              <a:t>Browsers include settings for limiting the time cached files remain on your device, limiting the amount of space they can use on the hard disk and deleting all the cached files</a:t>
            </a:r>
            <a:endParaRPr lang="en-US" sz="2400" dirty="0"/>
          </a:p>
        </p:txBody>
      </p:sp>
      <p:pic>
        <p:nvPicPr>
          <p:cNvPr id="4" name="Picture 3" descr="Fig04-23.bmp"/>
          <p:cNvPicPr>
            <a:picLocks noChangeAspect="1"/>
          </p:cNvPicPr>
          <p:nvPr/>
        </p:nvPicPr>
        <p:blipFill>
          <a:blip r:embed="rId2" cstate="print"/>
          <a:stretch>
            <a:fillRect/>
          </a:stretch>
        </p:blipFill>
        <p:spPr>
          <a:xfrm>
            <a:off x="754275" y="2743200"/>
            <a:ext cx="7627725" cy="3629860"/>
          </a:xfrm>
          <a:prstGeom prst="rect">
            <a:avLst/>
          </a:prstGeom>
        </p:spPr>
      </p:pic>
      <p:pic>
        <p:nvPicPr>
          <p:cNvPr id="13314" name="Picture 2"/>
          <p:cNvPicPr>
            <a:picLocks noChangeAspect="1" noChangeArrowheads="1"/>
          </p:cNvPicPr>
          <p:nvPr/>
        </p:nvPicPr>
        <p:blipFill>
          <a:blip r:embed="rId3" cstate="print"/>
          <a:srcRect/>
          <a:stretch>
            <a:fillRect/>
          </a:stretch>
        </p:blipFill>
        <p:spPr bwMode="auto">
          <a:xfrm>
            <a:off x="6858000" y="3124200"/>
            <a:ext cx="1704975" cy="2000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22</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 Cache</a:t>
            </a:r>
            <a:endParaRPr lang="en-US" dirty="0"/>
          </a:p>
        </p:txBody>
      </p:sp>
      <p:sp>
        <p:nvSpPr>
          <p:cNvPr id="3" name="Content Placeholder 2"/>
          <p:cNvSpPr>
            <a:spLocks noGrp="1"/>
          </p:cNvSpPr>
          <p:nvPr>
            <p:ph idx="1"/>
          </p:nvPr>
        </p:nvSpPr>
        <p:spPr>
          <a:xfrm>
            <a:off x="0" y="1524000"/>
            <a:ext cx="4876800" cy="4572000"/>
          </a:xfrm>
        </p:spPr>
        <p:txBody>
          <a:bodyPr/>
          <a:lstStyle/>
          <a:p>
            <a:r>
              <a:rPr lang="en-US" sz="2100" dirty="0" smtClean="0"/>
              <a:t>In addition to the cache your browser maintains a </a:t>
            </a:r>
            <a:r>
              <a:rPr lang="en-US" sz="2100" b="1" dirty="0" smtClean="0"/>
              <a:t>History list </a:t>
            </a:r>
            <a:r>
              <a:rPr lang="en-US" sz="2100" dirty="0" smtClean="0"/>
              <a:t>of sites that you’ve visited; you can delete the History list, usually using a process similar to clearing a browser cache</a:t>
            </a:r>
          </a:p>
          <a:p>
            <a:r>
              <a:rPr lang="en-US" sz="2100" dirty="0" smtClean="0"/>
              <a:t>Today’s browsers also offer </a:t>
            </a:r>
            <a:r>
              <a:rPr lang="en-US" sz="2100" b="1" dirty="0" smtClean="0"/>
              <a:t>private browsing</a:t>
            </a:r>
            <a:r>
              <a:rPr lang="en-US" sz="2100" dirty="0" smtClean="0"/>
              <a:t> modes, in which traces of your activity are not maintained in the History list or browser cache; use it when you prefer not to leave a trail that can be seen by others who gain access to a device you have recently used</a:t>
            </a:r>
            <a:endParaRPr lang="en-US" sz="2100" dirty="0"/>
          </a:p>
        </p:txBody>
      </p:sp>
      <p:pic>
        <p:nvPicPr>
          <p:cNvPr id="4" name="Picture 3" descr="Fig04-24.bmp"/>
          <p:cNvPicPr>
            <a:picLocks noChangeAspect="1"/>
          </p:cNvPicPr>
          <p:nvPr/>
        </p:nvPicPr>
        <p:blipFill>
          <a:blip r:embed="rId2" cstate="print"/>
          <a:stretch>
            <a:fillRect/>
          </a:stretch>
        </p:blipFill>
        <p:spPr>
          <a:xfrm>
            <a:off x="5108091" y="533400"/>
            <a:ext cx="4035909" cy="5791200"/>
          </a:xfrm>
          <a:prstGeom prst="rect">
            <a:avLst/>
          </a:prstGeom>
        </p:spPr>
      </p:pic>
      <p:pic>
        <p:nvPicPr>
          <p:cNvPr id="14338" name="Picture 2"/>
          <p:cNvPicPr>
            <a:picLocks noChangeAspect="1" noChangeArrowheads="1"/>
          </p:cNvPicPr>
          <p:nvPr/>
        </p:nvPicPr>
        <p:blipFill>
          <a:blip r:embed="rId3" cstate="print"/>
          <a:srcRect/>
          <a:stretch>
            <a:fillRect/>
          </a:stretch>
        </p:blipFill>
        <p:spPr bwMode="auto">
          <a:xfrm>
            <a:off x="3276600" y="5943600"/>
            <a:ext cx="1581150" cy="2190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23</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Plugins and Extensions</a:t>
            </a:r>
            <a:endParaRPr lang="en-US" dirty="0"/>
          </a:p>
        </p:txBody>
      </p:sp>
      <p:sp>
        <p:nvSpPr>
          <p:cNvPr id="3" name="Content Placeholder 2"/>
          <p:cNvSpPr>
            <a:spLocks noGrp="1"/>
          </p:cNvSpPr>
          <p:nvPr>
            <p:ph idx="1"/>
          </p:nvPr>
        </p:nvSpPr>
        <p:spPr>
          <a:xfrm>
            <a:off x="228600" y="1524000"/>
            <a:ext cx="4406900" cy="4614863"/>
          </a:xfrm>
        </p:spPr>
        <p:txBody>
          <a:bodyPr/>
          <a:lstStyle/>
          <a:p>
            <a:r>
              <a:rPr lang="en-US" sz="2400" dirty="0" smtClean="0"/>
              <a:t>A plugin is a program that extends a browser’s ability to work with file formats</a:t>
            </a:r>
          </a:p>
          <a:p>
            <a:r>
              <a:rPr lang="en-US" sz="2400" dirty="0" smtClean="0"/>
              <a:t>Popular plugins include:</a:t>
            </a:r>
          </a:p>
          <a:p>
            <a:pPr lvl="1"/>
            <a:r>
              <a:rPr lang="en-US" sz="2400" dirty="0" smtClean="0"/>
              <a:t>Adobe Reader for PDF files</a:t>
            </a:r>
          </a:p>
          <a:p>
            <a:pPr lvl="1"/>
            <a:r>
              <a:rPr lang="en-US" sz="2400" dirty="0" smtClean="0"/>
              <a:t>Adobe Flash Player</a:t>
            </a:r>
          </a:p>
          <a:p>
            <a:pPr lvl="1"/>
            <a:r>
              <a:rPr lang="en-US" sz="2400" dirty="0" smtClean="0"/>
              <a:t>QuickTime Player</a:t>
            </a:r>
          </a:p>
          <a:p>
            <a:pPr lvl="1"/>
            <a:r>
              <a:rPr lang="en-US" sz="2400" dirty="0" smtClean="0"/>
              <a:t>Microsoft Silverlight for playing animations</a:t>
            </a:r>
          </a:p>
          <a:p>
            <a:pPr lvl="1"/>
            <a:r>
              <a:rPr lang="en-US" sz="2400" dirty="0" smtClean="0"/>
              <a:t>Java</a:t>
            </a:r>
            <a:endParaRPr lang="en-US" sz="2400" dirty="0"/>
          </a:p>
        </p:txBody>
      </p:sp>
      <p:pic>
        <p:nvPicPr>
          <p:cNvPr id="4" name="Picture 3" descr="Fig04-25.bmp"/>
          <p:cNvPicPr>
            <a:picLocks noChangeAspect="1"/>
          </p:cNvPicPr>
          <p:nvPr/>
        </p:nvPicPr>
        <p:blipFill>
          <a:blip r:embed="rId2" cstate="print"/>
          <a:stretch>
            <a:fillRect/>
          </a:stretch>
        </p:blipFill>
        <p:spPr>
          <a:xfrm>
            <a:off x="4267200" y="2362200"/>
            <a:ext cx="4648200" cy="2400947"/>
          </a:xfrm>
          <a:prstGeom prst="rect">
            <a:avLst/>
          </a:prstGeom>
        </p:spPr>
      </p:pic>
      <p:pic>
        <p:nvPicPr>
          <p:cNvPr id="15362" name="Picture 2"/>
          <p:cNvPicPr>
            <a:picLocks noChangeAspect="1" noChangeArrowheads="1"/>
          </p:cNvPicPr>
          <p:nvPr/>
        </p:nvPicPr>
        <p:blipFill>
          <a:blip r:embed="rId3" cstate="print"/>
          <a:srcRect/>
          <a:stretch>
            <a:fillRect/>
          </a:stretch>
        </p:blipFill>
        <p:spPr bwMode="auto">
          <a:xfrm>
            <a:off x="5257800" y="5105400"/>
            <a:ext cx="2495550" cy="1809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24</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Plugins and Extensions</a:t>
            </a:r>
            <a:endParaRPr lang="en-US" dirty="0"/>
          </a:p>
        </p:txBody>
      </p:sp>
      <p:sp>
        <p:nvSpPr>
          <p:cNvPr id="3" name="Content Placeholder 2"/>
          <p:cNvSpPr>
            <a:spLocks noGrp="1"/>
          </p:cNvSpPr>
          <p:nvPr>
            <p:ph idx="1"/>
          </p:nvPr>
        </p:nvSpPr>
        <p:spPr/>
        <p:txBody>
          <a:bodyPr/>
          <a:lstStyle/>
          <a:p>
            <a:r>
              <a:rPr lang="en-US" dirty="0" smtClean="0"/>
              <a:t>A browser extension adds features to a browser</a:t>
            </a:r>
          </a:p>
          <a:p>
            <a:r>
              <a:rPr lang="en-US" dirty="0" smtClean="0"/>
              <a:t>Browser extensions give the browser more features and functionality</a:t>
            </a:r>
          </a:p>
          <a:p>
            <a:r>
              <a:rPr lang="en-US" dirty="0" smtClean="0"/>
              <a:t>A popular extension called AdBlock removes advertisements from Web pages</a:t>
            </a:r>
          </a:p>
          <a:p>
            <a:r>
              <a:rPr lang="en-US" dirty="0" smtClean="0"/>
              <a:t>Google’s toolbar is an example of a browser extension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25</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C: HTML</a:t>
            </a:r>
            <a:endParaRPr lang="en-US" dirty="0"/>
          </a:p>
        </p:txBody>
      </p:sp>
      <p:sp>
        <p:nvSpPr>
          <p:cNvPr id="3" name="Content Placeholder 2"/>
          <p:cNvSpPr>
            <a:spLocks noGrp="1"/>
          </p:cNvSpPr>
          <p:nvPr>
            <p:ph idx="1"/>
          </p:nvPr>
        </p:nvSpPr>
        <p:spPr/>
        <p:txBody>
          <a:bodyPr/>
          <a:lstStyle/>
          <a:p>
            <a:r>
              <a:rPr lang="en-US" sz="4400" dirty="0" smtClean="0"/>
              <a:t>HTML Basics</a:t>
            </a:r>
          </a:p>
          <a:p>
            <a:r>
              <a:rPr lang="en-US" sz="4400" dirty="0" smtClean="0"/>
              <a:t>HTML Editing Tools</a:t>
            </a:r>
          </a:p>
          <a:p>
            <a:r>
              <a:rPr lang="en-US" sz="4400" dirty="0" smtClean="0"/>
              <a:t>CSS</a:t>
            </a:r>
          </a:p>
          <a:p>
            <a:r>
              <a:rPr lang="en-US" sz="4400" dirty="0" smtClean="0"/>
              <a:t>Dynamic Web Pages</a:t>
            </a:r>
          </a:p>
          <a:p>
            <a:r>
              <a:rPr lang="en-US" sz="4400" dirty="0" smtClean="0"/>
              <a:t>Site Creation</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26</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Basics</a:t>
            </a:r>
            <a:endParaRPr lang="en-US" dirty="0"/>
          </a:p>
        </p:txBody>
      </p:sp>
      <p:sp>
        <p:nvSpPr>
          <p:cNvPr id="3" name="Content Placeholder 2"/>
          <p:cNvSpPr>
            <a:spLocks noGrp="1"/>
          </p:cNvSpPr>
          <p:nvPr>
            <p:ph idx="1"/>
          </p:nvPr>
        </p:nvSpPr>
        <p:spPr/>
        <p:txBody>
          <a:bodyPr/>
          <a:lstStyle/>
          <a:p>
            <a:r>
              <a:rPr lang="en-US" dirty="0" smtClean="0"/>
              <a:t>HTML is the foundation for professionally designed corporate Web sites</a:t>
            </a:r>
          </a:p>
          <a:p>
            <a:r>
              <a:rPr lang="en-US" dirty="0" smtClean="0"/>
              <a:t>The current version, </a:t>
            </a:r>
            <a:r>
              <a:rPr lang="en-US" b="1" dirty="0" smtClean="0"/>
              <a:t>HTML5</a:t>
            </a:r>
            <a:r>
              <a:rPr lang="en-US" dirty="0" smtClean="0"/>
              <a:t>, was introduced in 2010</a:t>
            </a:r>
          </a:p>
          <a:p>
            <a:r>
              <a:rPr lang="en-US" dirty="0" smtClean="0"/>
              <a:t>HTML is called a </a:t>
            </a:r>
            <a:r>
              <a:rPr lang="en-US" b="1" dirty="0" smtClean="0"/>
              <a:t>markup language</a:t>
            </a:r>
            <a:r>
              <a:rPr lang="en-US" dirty="0" smtClean="0"/>
              <a:t> because authors mark up documents by inserting special instructions called </a:t>
            </a:r>
            <a:r>
              <a:rPr lang="en-US" b="1" dirty="0" smtClean="0"/>
              <a:t>HTML tags</a:t>
            </a:r>
            <a:r>
              <a:rPr lang="en-US" dirty="0" smtClean="0"/>
              <a:t> that specify how the document should appear when displayed in a browser window</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27</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Basics</a:t>
            </a:r>
            <a:endParaRPr lang="en-US" dirty="0"/>
          </a:p>
        </p:txBody>
      </p:sp>
      <p:sp>
        <p:nvSpPr>
          <p:cNvPr id="3" name="Content Placeholder 2"/>
          <p:cNvSpPr>
            <a:spLocks noGrp="1"/>
          </p:cNvSpPr>
          <p:nvPr>
            <p:ph idx="1"/>
          </p:nvPr>
        </p:nvSpPr>
        <p:spPr>
          <a:xfrm>
            <a:off x="393700" y="1511301"/>
            <a:ext cx="8750300" cy="1231900"/>
          </a:xfrm>
        </p:spPr>
        <p:txBody>
          <a:bodyPr/>
          <a:lstStyle/>
          <a:p>
            <a:r>
              <a:rPr lang="en-US" sz="2800" dirty="0" smtClean="0"/>
              <a:t>HTML is a member of a family of markup languages</a:t>
            </a:r>
            <a:endParaRPr lang="en-US" sz="2800" dirty="0"/>
          </a:p>
        </p:txBody>
      </p:sp>
      <p:pic>
        <p:nvPicPr>
          <p:cNvPr id="4" name="Picture 3" descr="Fig04-27.bmp"/>
          <p:cNvPicPr>
            <a:picLocks noChangeAspect="1"/>
          </p:cNvPicPr>
          <p:nvPr/>
        </p:nvPicPr>
        <p:blipFill>
          <a:blip r:embed="rId2" cstate="print"/>
          <a:stretch>
            <a:fillRect/>
          </a:stretch>
        </p:blipFill>
        <p:spPr>
          <a:xfrm>
            <a:off x="381000" y="2133600"/>
            <a:ext cx="8458200" cy="4111248"/>
          </a:xfrm>
          <a:prstGeom prst="rect">
            <a:avLst/>
          </a:prstGeom>
        </p:spPr>
      </p:pic>
      <p:pic>
        <p:nvPicPr>
          <p:cNvPr id="16386" name="Picture 2"/>
          <p:cNvPicPr>
            <a:picLocks noChangeAspect="1" noChangeArrowheads="1"/>
          </p:cNvPicPr>
          <p:nvPr/>
        </p:nvPicPr>
        <p:blipFill>
          <a:blip r:embed="rId3" cstate="print"/>
          <a:srcRect/>
          <a:stretch>
            <a:fillRect/>
          </a:stretch>
        </p:blipFill>
        <p:spPr bwMode="auto">
          <a:xfrm>
            <a:off x="609600" y="6019800"/>
            <a:ext cx="2543175" cy="2286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28</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Basics</a:t>
            </a:r>
            <a:endParaRPr lang="en-US" dirty="0"/>
          </a:p>
        </p:txBody>
      </p:sp>
      <p:sp>
        <p:nvSpPr>
          <p:cNvPr id="3" name="Content Placeholder 2"/>
          <p:cNvSpPr>
            <a:spLocks noGrp="1"/>
          </p:cNvSpPr>
          <p:nvPr>
            <p:ph idx="1"/>
          </p:nvPr>
        </p:nvSpPr>
        <p:spPr>
          <a:xfrm>
            <a:off x="393700" y="1511301"/>
            <a:ext cx="8750300" cy="2070099"/>
          </a:xfrm>
        </p:spPr>
        <p:txBody>
          <a:bodyPr/>
          <a:lstStyle/>
          <a:p>
            <a:r>
              <a:rPr lang="en-US" sz="2400" dirty="0" smtClean="0"/>
              <a:t>HTML tags are incorporated into an </a:t>
            </a:r>
            <a:r>
              <a:rPr lang="en-US" sz="2400" b="1" dirty="0" smtClean="0"/>
              <a:t>HTML document</a:t>
            </a:r>
            <a:r>
              <a:rPr lang="en-US" sz="2400" dirty="0" smtClean="0"/>
              <a:t>, which is similar to a word processing file but has an .htm or .html extension</a:t>
            </a:r>
          </a:p>
          <a:p>
            <a:r>
              <a:rPr lang="en-US" sz="2400" dirty="0" smtClean="0"/>
              <a:t>Tags, such as &lt;h1&gt; and &lt;p&gt;, are enclosed in angle brackets embedded in the document</a:t>
            </a:r>
          </a:p>
          <a:p>
            <a:pPr lvl="1"/>
            <a:r>
              <a:rPr lang="en-US" sz="2400" dirty="0" smtClean="0"/>
              <a:t>&lt;h1&gt; indicates a heading</a:t>
            </a:r>
          </a:p>
          <a:p>
            <a:pPr lvl="1"/>
            <a:r>
              <a:rPr lang="en-US" sz="2400" dirty="0" smtClean="0"/>
              <a:t>&lt;p&gt; indicates a new paragraph</a:t>
            </a:r>
            <a:endParaRPr lang="en-US" sz="2400" dirty="0"/>
          </a:p>
        </p:txBody>
      </p:sp>
      <p:pic>
        <p:nvPicPr>
          <p:cNvPr id="17410" name="Picture 2"/>
          <p:cNvPicPr>
            <a:picLocks noChangeAspect="1" noChangeArrowheads="1"/>
          </p:cNvPicPr>
          <p:nvPr/>
        </p:nvPicPr>
        <p:blipFill>
          <a:blip r:embed="rId2" cstate="print"/>
          <a:srcRect/>
          <a:stretch>
            <a:fillRect/>
          </a:stretch>
        </p:blipFill>
        <p:spPr bwMode="auto">
          <a:xfrm>
            <a:off x="228600" y="4572000"/>
            <a:ext cx="6508149" cy="1009650"/>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6477000" y="5715000"/>
            <a:ext cx="1866900" cy="371475"/>
          </a:xfrm>
          <a:prstGeom prst="rect">
            <a:avLst/>
          </a:prstGeom>
          <a:noFill/>
          <a:ln w="9525">
            <a:noFill/>
            <a:miter lim="800000"/>
            <a:headEnd/>
            <a:tailEnd/>
          </a:ln>
        </p:spPr>
      </p:pic>
      <p:sp>
        <p:nvSpPr>
          <p:cNvPr id="6" name="TextBox 5"/>
          <p:cNvSpPr txBox="1"/>
          <p:nvPr/>
        </p:nvSpPr>
        <p:spPr>
          <a:xfrm>
            <a:off x="4724400" y="5105400"/>
            <a:ext cx="1600200" cy="923330"/>
          </a:xfrm>
          <a:prstGeom prst="rect">
            <a:avLst/>
          </a:prstGeom>
          <a:noFill/>
        </p:spPr>
        <p:txBody>
          <a:bodyPr wrap="square" rtlCol="0">
            <a:spAutoFit/>
          </a:bodyPr>
          <a:lstStyle/>
          <a:p>
            <a:r>
              <a:rPr lang="en-US" dirty="0" smtClean="0"/>
              <a:t>This is how it would look in a browser: </a:t>
            </a:r>
            <a:endParaRPr lang="en-US" dirty="0"/>
          </a:p>
        </p:txBody>
      </p:sp>
      <p:sp>
        <p:nvSpPr>
          <p:cNvPr id="7" name="Slide Number Placeholder 6"/>
          <p:cNvSpPr>
            <a:spLocks noGrp="1"/>
          </p:cNvSpPr>
          <p:nvPr>
            <p:ph type="sldNum" sz="quarter" idx="11"/>
          </p:nvPr>
        </p:nvSpPr>
        <p:spPr/>
        <p:txBody>
          <a:bodyPr/>
          <a:lstStyle/>
          <a:p>
            <a:fld id="{B6F15528-21DE-4FAA-801E-634DDDAF4B2B}" type="slidenum">
              <a:rPr lang="en-US" smtClean="0"/>
              <a:pPr/>
              <a:t>29</a:t>
            </a:fld>
            <a:endParaRPr lang="en-US" dirty="0"/>
          </a:p>
        </p:txBody>
      </p:sp>
      <p:sp>
        <p:nvSpPr>
          <p:cNvPr id="8" name="Footer Placeholder 7"/>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 Web Basics</a:t>
            </a:r>
            <a:endParaRPr lang="en-US" dirty="0"/>
          </a:p>
        </p:txBody>
      </p:sp>
      <p:sp>
        <p:nvSpPr>
          <p:cNvPr id="3" name="Content Placeholder 2"/>
          <p:cNvSpPr>
            <a:spLocks noGrp="1"/>
          </p:cNvSpPr>
          <p:nvPr>
            <p:ph idx="1"/>
          </p:nvPr>
        </p:nvSpPr>
        <p:spPr/>
        <p:txBody>
          <a:bodyPr/>
          <a:lstStyle/>
          <a:p>
            <a:r>
              <a:rPr lang="en-US" sz="4400" dirty="0" smtClean="0"/>
              <a:t>Web Overview</a:t>
            </a:r>
          </a:p>
          <a:p>
            <a:r>
              <a:rPr lang="en-US" sz="4400" dirty="0" smtClean="0"/>
              <a:t>Evolution</a:t>
            </a:r>
          </a:p>
          <a:p>
            <a:r>
              <a:rPr lang="en-US" sz="4400" dirty="0" smtClean="0"/>
              <a:t>Web Sites</a:t>
            </a:r>
          </a:p>
          <a:p>
            <a:r>
              <a:rPr lang="en-US" sz="4400" dirty="0" smtClean="0"/>
              <a:t>Hypertext Links</a:t>
            </a:r>
          </a:p>
          <a:p>
            <a:r>
              <a:rPr lang="en-US" sz="4400" dirty="0" smtClean="0"/>
              <a:t>URLs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152400"/>
            <a:ext cx="8340725" cy="1047750"/>
          </a:xfrm>
        </p:spPr>
        <p:txBody>
          <a:bodyPr/>
          <a:lstStyle/>
          <a:p>
            <a:r>
              <a:rPr lang="en-US" dirty="0" smtClean="0"/>
              <a:t>HTML Basics</a:t>
            </a:r>
            <a:endParaRPr lang="en-US" dirty="0"/>
          </a:p>
        </p:txBody>
      </p:sp>
      <p:sp>
        <p:nvSpPr>
          <p:cNvPr id="3" name="Content Placeholder 2"/>
          <p:cNvSpPr>
            <a:spLocks noGrp="1"/>
          </p:cNvSpPr>
          <p:nvPr>
            <p:ph idx="1"/>
          </p:nvPr>
        </p:nvSpPr>
        <p:spPr>
          <a:xfrm>
            <a:off x="0" y="2133600"/>
            <a:ext cx="3886200" cy="2679700"/>
          </a:xfrm>
        </p:spPr>
        <p:txBody>
          <a:bodyPr/>
          <a:lstStyle/>
          <a:p>
            <a:r>
              <a:rPr lang="en-US" sz="2400" dirty="0" smtClean="0"/>
              <a:t>An HTML document is sometimes referred to as a </a:t>
            </a:r>
            <a:r>
              <a:rPr lang="en-US" sz="2400" b="1" dirty="0" smtClean="0"/>
              <a:t>source document </a:t>
            </a:r>
            <a:r>
              <a:rPr lang="en-US" sz="2400" dirty="0" smtClean="0"/>
              <a:t>because it is the source of the HTML tags used to construct a Web page</a:t>
            </a:r>
            <a:endParaRPr lang="en-US" sz="2400" dirty="0"/>
          </a:p>
        </p:txBody>
      </p:sp>
      <p:pic>
        <p:nvPicPr>
          <p:cNvPr id="4" name="Picture 3" descr="Fig04-28.bmp"/>
          <p:cNvPicPr>
            <a:picLocks noChangeAspect="1"/>
          </p:cNvPicPr>
          <p:nvPr/>
        </p:nvPicPr>
        <p:blipFill>
          <a:blip r:embed="rId2" cstate="print"/>
          <a:stretch>
            <a:fillRect/>
          </a:stretch>
        </p:blipFill>
        <p:spPr>
          <a:xfrm>
            <a:off x="3810000" y="1037770"/>
            <a:ext cx="5334000" cy="5265212"/>
          </a:xfrm>
          <a:prstGeom prst="rect">
            <a:avLst/>
          </a:prstGeom>
        </p:spPr>
      </p:pic>
      <p:pic>
        <p:nvPicPr>
          <p:cNvPr id="18434" name="Picture 2"/>
          <p:cNvPicPr>
            <a:picLocks noChangeAspect="1" noChangeArrowheads="1"/>
          </p:cNvPicPr>
          <p:nvPr/>
        </p:nvPicPr>
        <p:blipFill>
          <a:blip r:embed="rId3" cstate="print"/>
          <a:srcRect/>
          <a:stretch>
            <a:fillRect/>
          </a:stretch>
        </p:blipFill>
        <p:spPr bwMode="auto">
          <a:xfrm>
            <a:off x="1219200" y="5943600"/>
            <a:ext cx="2200275" cy="2095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30</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Editing Tools</a:t>
            </a:r>
            <a:endParaRPr lang="en-US" dirty="0"/>
          </a:p>
        </p:txBody>
      </p:sp>
      <p:sp>
        <p:nvSpPr>
          <p:cNvPr id="3" name="Content Placeholder 2"/>
          <p:cNvSpPr>
            <a:spLocks noGrp="1"/>
          </p:cNvSpPr>
          <p:nvPr>
            <p:ph idx="1"/>
          </p:nvPr>
        </p:nvSpPr>
        <p:spPr/>
        <p:txBody>
          <a:bodyPr/>
          <a:lstStyle/>
          <a:p>
            <a:r>
              <a:rPr lang="en-US" sz="2300" dirty="0" smtClean="0"/>
              <a:t>Tools for creating Web pages</a:t>
            </a:r>
          </a:p>
          <a:p>
            <a:pPr lvl="1"/>
            <a:r>
              <a:rPr lang="en-US" sz="2300" b="1" dirty="0" smtClean="0"/>
              <a:t>HTML conversion utility </a:t>
            </a:r>
            <a:r>
              <a:rPr lang="en-US" sz="2300" dirty="0" smtClean="0"/>
              <a:t>– creates an HTML document from a conventional document, spreadsheet or other text-based file</a:t>
            </a:r>
          </a:p>
          <a:p>
            <a:pPr lvl="1"/>
            <a:r>
              <a:rPr lang="en-US" sz="2300" b="1" dirty="0" smtClean="0"/>
              <a:t>Online HTML editor </a:t>
            </a:r>
            <a:r>
              <a:rPr lang="en-US" sz="2300" dirty="0" smtClean="0"/>
              <a:t>– a template-like tool provided by most Web hosting companies</a:t>
            </a:r>
          </a:p>
          <a:p>
            <a:pPr lvl="1"/>
            <a:r>
              <a:rPr lang="en-US" sz="2300" b="1" dirty="0" smtClean="0"/>
              <a:t>Locally installed HTML editor </a:t>
            </a:r>
            <a:r>
              <a:rPr lang="en-US" sz="2300" dirty="0" smtClean="0"/>
              <a:t>– offers professional features for managing extensive corporate Web sites; others are geared toward creating smaller personal Web sites</a:t>
            </a:r>
          </a:p>
          <a:p>
            <a:pPr lvl="1"/>
            <a:r>
              <a:rPr lang="en-US" sz="2300" b="1" dirty="0" smtClean="0"/>
              <a:t>Text editor </a:t>
            </a:r>
            <a:r>
              <a:rPr lang="en-US" sz="2300" dirty="0" smtClean="0"/>
              <a:t>– with these tools, you start from scratch, with a blank page, and enter HTML codes along with the text that you want for your Web page</a:t>
            </a:r>
            <a:endParaRPr lang="en-US" sz="23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31</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Editing Tools</a:t>
            </a:r>
            <a:endParaRPr lang="en-US" dirty="0"/>
          </a:p>
        </p:txBody>
      </p:sp>
      <p:sp>
        <p:nvSpPr>
          <p:cNvPr id="3" name="Content Placeholder 2"/>
          <p:cNvSpPr>
            <a:spLocks noGrp="1"/>
          </p:cNvSpPr>
          <p:nvPr>
            <p:ph idx="1"/>
          </p:nvPr>
        </p:nvSpPr>
        <p:spPr>
          <a:xfrm>
            <a:off x="393700" y="1511301"/>
            <a:ext cx="3187700" cy="3289300"/>
          </a:xfrm>
        </p:spPr>
        <p:txBody>
          <a:bodyPr/>
          <a:lstStyle/>
          <a:p>
            <a:r>
              <a:rPr lang="en-US" sz="2800" dirty="0" smtClean="0"/>
              <a:t>The framework for an HTML document consists of two sections: the head and the body</a:t>
            </a:r>
            <a:endParaRPr lang="en-US" sz="2800" dirty="0"/>
          </a:p>
        </p:txBody>
      </p:sp>
      <p:pic>
        <p:nvPicPr>
          <p:cNvPr id="4" name="Picture 3" descr="Fig04-30.bmp"/>
          <p:cNvPicPr>
            <a:picLocks noChangeAspect="1"/>
          </p:cNvPicPr>
          <p:nvPr/>
        </p:nvPicPr>
        <p:blipFill>
          <a:blip r:embed="rId2" cstate="print"/>
          <a:srcRect b="24700"/>
          <a:stretch>
            <a:fillRect/>
          </a:stretch>
        </p:blipFill>
        <p:spPr>
          <a:xfrm>
            <a:off x="4339713" y="1752600"/>
            <a:ext cx="4804287" cy="4582503"/>
          </a:xfrm>
          <a:prstGeom prst="rect">
            <a:avLst/>
          </a:prstGeom>
        </p:spPr>
      </p:pic>
      <p:pic>
        <p:nvPicPr>
          <p:cNvPr id="5" name="Picture 4" descr="Fig04-30.bmp"/>
          <p:cNvPicPr>
            <a:picLocks noChangeAspect="1"/>
          </p:cNvPicPr>
          <p:nvPr/>
        </p:nvPicPr>
        <p:blipFill>
          <a:blip r:embed="rId2" cstate="print"/>
          <a:srcRect t="75556"/>
          <a:stretch>
            <a:fillRect/>
          </a:stretch>
        </p:blipFill>
        <p:spPr>
          <a:xfrm>
            <a:off x="1" y="4927094"/>
            <a:ext cx="4267200" cy="1321306"/>
          </a:xfrm>
          <a:prstGeom prst="rect">
            <a:avLst/>
          </a:prstGeom>
        </p:spPr>
      </p:pic>
      <p:pic>
        <p:nvPicPr>
          <p:cNvPr id="19458" name="Picture 2"/>
          <p:cNvPicPr>
            <a:picLocks noChangeAspect="1" noChangeArrowheads="1"/>
          </p:cNvPicPr>
          <p:nvPr/>
        </p:nvPicPr>
        <p:blipFill>
          <a:blip r:embed="rId3" cstate="print"/>
          <a:srcRect/>
          <a:stretch>
            <a:fillRect/>
          </a:stretch>
        </p:blipFill>
        <p:spPr bwMode="auto">
          <a:xfrm>
            <a:off x="6858000" y="1447800"/>
            <a:ext cx="2286000" cy="20002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B6F15528-21DE-4FAA-801E-634DDDAF4B2B}" type="slidenum">
              <a:rPr lang="en-US" smtClean="0"/>
              <a:pPr/>
              <a:t>32</a:t>
            </a:fld>
            <a:endParaRPr lang="en-US" dirty="0"/>
          </a:p>
        </p:txBody>
      </p:sp>
      <p:sp>
        <p:nvSpPr>
          <p:cNvPr id="8" name="Footer Placeholder 7"/>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Editing Tools</a:t>
            </a:r>
            <a:endParaRPr lang="en-US" dirty="0"/>
          </a:p>
        </p:txBody>
      </p:sp>
      <p:sp>
        <p:nvSpPr>
          <p:cNvPr id="3" name="Content Placeholder 2"/>
          <p:cNvSpPr>
            <a:spLocks noGrp="1"/>
          </p:cNvSpPr>
          <p:nvPr>
            <p:ph idx="1"/>
          </p:nvPr>
        </p:nvSpPr>
        <p:spPr>
          <a:xfrm>
            <a:off x="0" y="1447801"/>
            <a:ext cx="9144000" cy="990600"/>
          </a:xfrm>
        </p:spPr>
        <p:txBody>
          <a:bodyPr/>
          <a:lstStyle/>
          <a:p>
            <a:r>
              <a:rPr lang="en-US" sz="2000" dirty="0" smtClean="0"/>
              <a:t>You can use tags to mark sections of text that should appear in different styles, specify images you want to appear, and create clickable links to other Web pages</a:t>
            </a:r>
            <a:endParaRPr lang="en-US" sz="2000" dirty="0"/>
          </a:p>
        </p:txBody>
      </p:sp>
      <p:pic>
        <p:nvPicPr>
          <p:cNvPr id="4" name="Picture 3" descr="Fig04-31.bmp"/>
          <p:cNvPicPr>
            <a:picLocks noChangeAspect="1"/>
          </p:cNvPicPr>
          <p:nvPr/>
        </p:nvPicPr>
        <p:blipFill>
          <a:blip r:embed="rId2" cstate="print"/>
          <a:stretch>
            <a:fillRect/>
          </a:stretch>
        </p:blipFill>
        <p:spPr>
          <a:xfrm>
            <a:off x="762000" y="2590800"/>
            <a:ext cx="7772400" cy="3799010"/>
          </a:xfrm>
          <a:prstGeom prst="rect">
            <a:avLst/>
          </a:prstGeom>
        </p:spPr>
      </p:pic>
      <p:pic>
        <p:nvPicPr>
          <p:cNvPr id="20482" name="Picture 2"/>
          <p:cNvPicPr>
            <a:picLocks noChangeAspect="1" noChangeArrowheads="1"/>
          </p:cNvPicPr>
          <p:nvPr/>
        </p:nvPicPr>
        <p:blipFill>
          <a:blip r:embed="rId3" cstate="print"/>
          <a:srcRect/>
          <a:stretch>
            <a:fillRect/>
          </a:stretch>
        </p:blipFill>
        <p:spPr bwMode="auto">
          <a:xfrm>
            <a:off x="6781800" y="2286000"/>
            <a:ext cx="1714500" cy="2000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33</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a:t>
            </a:r>
            <a:endParaRPr lang="en-US" dirty="0"/>
          </a:p>
        </p:txBody>
      </p:sp>
      <p:sp>
        <p:nvSpPr>
          <p:cNvPr id="3" name="Content Placeholder 2"/>
          <p:cNvSpPr>
            <a:spLocks noGrp="1"/>
          </p:cNvSpPr>
          <p:nvPr>
            <p:ph idx="1"/>
          </p:nvPr>
        </p:nvSpPr>
        <p:spPr>
          <a:xfrm>
            <a:off x="393700" y="1447800"/>
            <a:ext cx="8369300" cy="4614863"/>
          </a:xfrm>
        </p:spPr>
        <p:txBody>
          <a:bodyPr/>
          <a:lstStyle/>
          <a:p>
            <a:r>
              <a:rPr lang="en-US" sz="2200" b="1" dirty="0" smtClean="0"/>
              <a:t>CSS</a:t>
            </a:r>
            <a:r>
              <a:rPr lang="en-US" sz="2200" dirty="0" smtClean="0"/>
              <a:t> stands for Cascading Style Sheets and is a set of detailed style specifications for an HTML document</a:t>
            </a:r>
          </a:p>
          <a:p>
            <a:r>
              <a:rPr lang="en-US" sz="2200" dirty="0" smtClean="0"/>
              <a:t>These specifications are called style rules, which include settings for font colors, font sizes, background colors, borders, text alignment, link formats, and margins</a:t>
            </a:r>
            <a:endParaRPr lang="en-US" sz="2200" dirty="0"/>
          </a:p>
          <a:p>
            <a:r>
              <a:rPr lang="en-US" sz="2200" dirty="0" smtClean="0"/>
              <a:t>Three types of style sheets are:</a:t>
            </a:r>
          </a:p>
          <a:p>
            <a:pPr lvl="1"/>
            <a:r>
              <a:rPr lang="en-US" sz="2200" b="1" dirty="0" smtClean="0"/>
              <a:t>Inline</a:t>
            </a:r>
            <a:r>
              <a:rPr lang="en-US" sz="2200" dirty="0" smtClean="0"/>
              <a:t> – style sheets can be intermixed with an HTML doc; the use of inline CSS is avoided by professional designers</a:t>
            </a:r>
          </a:p>
          <a:p>
            <a:pPr lvl="1"/>
            <a:r>
              <a:rPr lang="en-US" sz="2200" b="1" dirty="0" smtClean="0"/>
              <a:t>Internal</a:t>
            </a:r>
            <a:r>
              <a:rPr lang="en-US" sz="2200" dirty="0" smtClean="0"/>
              <a:t> – included with the header of an HTML doc; places formatting elements where they can be edited</a:t>
            </a:r>
          </a:p>
          <a:p>
            <a:pPr lvl="1"/>
            <a:r>
              <a:rPr lang="en-US" sz="2200" b="1" dirty="0" smtClean="0"/>
              <a:t>External</a:t>
            </a:r>
            <a:r>
              <a:rPr lang="en-US" sz="2200" dirty="0" smtClean="0"/>
              <a:t> – style rules are placed in a separate file with a .css extension; for Web sites with more than one page, an external CSS is the recommended approach</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34</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a:t>
            </a:r>
            <a:endParaRPr lang="en-US" dirty="0"/>
          </a:p>
        </p:txBody>
      </p:sp>
      <p:sp>
        <p:nvSpPr>
          <p:cNvPr id="3" name="Content Placeholder 2"/>
          <p:cNvSpPr>
            <a:spLocks noGrp="1"/>
          </p:cNvSpPr>
          <p:nvPr>
            <p:ph idx="1"/>
          </p:nvPr>
        </p:nvSpPr>
        <p:spPr>
          <a:xfrm>
            <a:off x="0" y="2590800"/>
            <a:ext cx="1905000" cy="1219200"/>
          </a:xfrm>
        </p:spPr>
        <p:txBody>
          <a:bodyPr/>
          <a:lstStyle/>
          <a:p>
            <a:r>
              <a:rPr lang="en-US" sz="2800" dirty="0" smtClean="0"/>
              <a:t>A style rule:</a:t>
            </a:r>
            <a:endParaRPr lang="en-US" sz="2800" dirty="0"/>
          </a:p>
        </p:txBody>
      </p:sp>
      <p:pic>
        <p:nvPicPr>
          <p:cNvPr id="4" name="Picture 3" descr="Fig04-33.bmp"/>
          <p:cNvPicPr>
            <a:picLocks noChangeAspect="1"/>
          </p:cNvPicPr>
          <p:nvPr/>
        </p:nvPicPr>
        <p:blipFill>
          <a:blip r:embed="rId2" cstate="print"/>
          <a:stretch>
            <a:fillRect/>
          </a:stretch>
        </p:blipFill>
        <p:spPr>
          <a:xfrm>
            <a:off x="1676400" y="1371600"/>
            <a:ext cx="7239000" cy="4960993"/>
          </a:xfrm>
          <a:prstGeom prst="rect">
            <a:avLst/>
          </a:prstGeom>
        </p:spPr>
      </p:pic>
      <p:pic>
        <p:nvPicPr>
          <p:cNvPr id="21506" name="Picture 2"/>
          <p:cNvPicPr>
            <a:picLocks noChangeAspect="1" noChangeArrowheads="1"/>
          </p:cNvPicPr>
          <p:nvPr/>
        </p:nvPicPr>
        <p:blipFill>
          <a:blip r:embed="rId3" cstate="print"/>
          <a:srcRect/>
          <a:stretch>
            <a:fillRect/>
          </a:stretch>
        </p:blipFill>
        <p:spPr bwMode="auto">
          <a:xfrm>
            <a:off x="5943600" y="762000"/>
            <a:ext cx="2495550" cy="2762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35</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Web Pages</a:t>
            </a:r>
            <a:endParaRPr lang="en-US" dirty="0"/>
          </a:p>
        </p:txBody>
      </p:sp>
      <p:sp>
        <p:nvSpPr>
          <p:cNvPr id="3" name="Content Placeholder 2"/>
          <p:cNvSpPr>
            <a:spLocks noGrp="1"/>
          </p:cNvSpPr>
          <p:nvPr>
            <p:ph idx="1"/>
          </p:nvPr>
        </p:nvSpPr>
        <p:spPr/>
        <p:txBody>
          <a:bodyPr/>
          <a:lstStyle/>
          <a:p>
            <a:r>
              <a:rPr lang="en-US" sz="2600" dirty="0" smtClean="0"/>
              <a:t>Using HTML and CSS, Web designers can create a </a:t>
            </a:r>
            <a:r>
              <a:rPr lang="en-US" sz="2600" b="1" dirty="0" smtClean="0"/>
              <a:t>static Web page </a:t>
            </a:r>
            <a:r>
              <a:rPr lang="en-US" sz="2600" dirty="0" smtClean="0"/>
              <a:t>that displays the same information, regardless of who accesses it</a:t>
            </a:r>
          </a:p>
          <a:p>
            <a:r>
              <a:rPr lang="en-US" sz="2600" dirty="0" smtClean="0"/>
              <a:t>A </a:t>
            </a:r>
            <a:r>
              <a:rPr lang="en-US" sz="2600" b="1" dirty="0" smtClean="0"/>
              <a:t>dynamic Web page</a:t>
            </a:r>
            <a:r>
              <a:rPr lang="en-US" sz="2600" dirty="0" smtClean="0"/>
              <a:t> displays customized content in response to keyboard or mouse actions, or based on information supplied directly or indirectly by the person viewing the page</a:t>
            </a:r>
          </a:p>
          <a:p>
            <a:r>
              <a:rPr lang="en-US" sz="2600" dirty="0" smtClean="0"/>
              <a:t>Dynamic elements can be incorporated in Web pages with the addition of instructions, called scripts, written with scripting languages, such as JavaScript</a:t>
            </a:r>
          </a:p>
          <a:p>
            <a:endParaRPr lang="en-US" sz="26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36</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Web Pages</a:t>
            </a:r>
            <a:endParaRPr lang="en-US" dirty="0"/>
          </a:p>
        </p:txBody>
      </p:sp>
      <p:sp>
        <p:nvSpPr>
          <p:cNvPr id="3" name="Content Placeholder 2"/>
          <p:cNvSpPr>
            <a:spLocks noGrp="1"/>
          </p:cNvSpPr>
          <p:nvPr>
            <p:ph idx="1"/>
          </p:nvPr>
        </p:nvSpPr>
        <p:spPr>
          <a:xfrm>
            <a:off x="546100" y="1447800"/>
            <a:ext cx="8597900" cy="1371600"/>
          </a:xfrm>
        </p:spPr>
        <p:txBody>
          <a:bodyPr/>
          <a:lstStyle/>
          <a:p>
            <a:r>
              <a:rPr lang="en-US" sz="2200" dirty="0" smtClean="0"/>
              <a:t>Client-side scripts are embedded in an HTML document and run locally when a Web page is displayed in a browser; they are used to customize aspects of the user interface and for simple interactions</a:t>
            </a:r>
            <a:endParaRPr lang="en-US" sz="2200" dirty="0"/>
          </a:p>
        </p:txBody>
      </p:sp>
      <p:pic>
        <p:nvPicPr>
          <p:cNvPr id="4" name="Picture 3" descr="Fig04-35.bmp"/>
          <p:cNvPicPr>
            <a:picLocks noChangeAspect="1"/>
          </p:cNvPicPr>
          <p:nvPr/>
        </p:nvPicPr>
        <p:blipFill>
          <a:blip r:embed="rId2" cstate="print"/>
          <a:stretch>
            <a:fillRect/>
          </a:stretch>
        </p:blipFill>
        <p:spPr>
          <a:xfrm>
            <a:off x="1828800" y="2895600"/>
            <a:ext cx="5791200" cy="3426562"/>
          </a:xfrm>
          <a:prstGeom prst="rect">
            <a:avLst/>
          </a:prstGeom>
        </p:spPr>
      </p:pic>
      <p:pic>
        <p:nvPicPr>
          <p:cNvPr id="22530" name="Picture 2"/>
          <p:cNvPicPr>
            <a:picLocks noChangeAspect="1" noChangeArrowheads="1"/>
          </p:cNvPicPr>
          <p:nvPr/>
        </p:nvPicPr>
        <p:blipFill>
          <a:blip r:embed="rId3" cstate="print"/>
          <a:srcRect/>
          <a:stretch>
            <a:fillRect/>
          </a:stretch>
        </p:blipFill>
        <p:spPr bwMode="auto">
          <a:xfrm>
            <a:off x="4876800" y="6172200"/>
            <a:ext cx="3829050" cy="2000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37</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Web Pages</a:t>
            </a:r>
            <a:endParaRPr lang="en-US" dirty="0"/>
          </a:p>
        </p:txBody>
      </p:sp>
      <p:sp>
        <p:nvSpPr>
          <p:cNvPr id="3" name="Content Placeholder 2"/>
          <p:cNvSpPr>
            <a:spLocks noGrp="1"/>
          </p:cNvSpPr>
          <p:nvPr>
            <p:ph idx="1"/>
          </p:nvPr>
        </p:nvSpPr>
        <p:spPr>
          <a:xfrm>
            <a:off x="393700" y="1447801"/>
            <a:ext cx="8750300" cy="990600"/>
          </a:xfrm>
        </p:spPr>
        <p:txBody>
          <a:bodyPr/>
          <a:lstStyle/>
          <a:p>
            <a:r>
              <a:rPr lang="en-US" sz="2000" dirty="0" smtClean="0"/>
              <a:t>Server-side scripts run on Web servers rather than on your local drive; they typically access information from a database and use that information to create customized Web pages on the fly</a:t>
            </a:r>
            <a:endParaRPr lang="en-US" sz="2000" dirty="0"/>
          </a:p>
        </p:txBody>
      </p:sp>
      <p:pic>
        <p:nvPicPr>
          <p:cNvPr id="4" name="Picture 3" descr="Fig04-36.bmp"/>
          <p:cNvPicPr>
            <a:picLocks noChangeAspect="1"/>
          </p:cNvPicPr>
          <p:nvPr/>
        </p:nvPicPr>
        <p:blipFill>
          <a:blip r:embed="rId2" cstate="print"/>
          <a:srcRect t="49333"/>
          <a:stretch>
            <a:fillRect/>
          </a:stretch>
        </p:blipFill>
        <p:spPr>
          <a:xfrm>
            <a:off x="4800600" y="2438400"/>
            <a:ext cx="3657600" cy="3739580"/>
          </a:xfrm>
          <a:prstGeom prst="rect">
            <a:avLst/>
          </a:prstGeom>
        </p:spPr>
      </p:pic>
      <p:pic>
        <p:nvPicPr>
          <p:cNvPr id="5" name="Picture 4" descr="Fig04-36.bmp"/>
          <p:cNvPicPr>
            <a:picLocks noChangeAspect="1"/>
          </p:cNvPicPr>
          <p:nvPr/>
        </p:nvPicPr>
        <p:blipFill>
          <a:blip r:embed="rId2" cstate="print"/>
          <a:srcRect b="50000"/>
          <a:stretch>
            <a:fillRect/>
          </a:stretch>
        </p:blipFill>
        <p:spPr>
          <a:xfrm>
            <a:off x="609600" y="2590800"/>
            <a:ext cx="3505200" cy="3536609"/>
          </a:xfrm>
          <a:prstGeom prst="rect">
            <a:avLst/>
          </a:prstGeom>
        </p:spPr>
      </p:pic>
      <p:pic>
        <p:nvPicPr>
          <p:cNvPr id="23554" name="Picture 2"/>
          <p:cNvPicPr>
            <a:picLocks noChangeAspect="1" noChangeArrowheads="1"/>
          </p:cNvPicPr>
          <p:nvPr/>
        </p:nvPicPr>
        <p:blipFill>
          <a:blip r:embed="rId3" cstate="print"/>
          <a:srcRect/>
          <a:stretch>
            <a:fillRect/>
          </a:stretch>
        </p:blipFill>
        <p:spPr bwMode="auto">
          <a:xfrm>
            <a:off x="0" y="6096000"/>
            <a:ext cx="3943350" cy="25717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B6F15528-21DE-4FAA-801E-634DDDAF4B2B}" type="slidenum">
              <a:rPr lang="en-US" smtClean="0"/>
              <a:pPr/>
              <a:t>38</a:t>
            </a:fld>
            <a:endParaRPr lang="en-US" dirty="0"/>
          </a:p>
        </p:txBody>
      </p:sp>
      <p:sp>
        <p:nvSpPr>
          <p:cNvPr id="8" name="Footer Placeholder 7"/>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Creation</a:t>
            </a:r>
            <a:endParaRPr lang="en-US" dirty="0"/>
          </a:p>
        </p:txBody>
      </p:sp>
      <p:sp>
        <p:nvSpPr>
          <p:cNvPr id="3" name="Content Placeholder 2"/>
          <p:cNvSpPr>
            <a:spLocks noGrp="1"/>
          </p:cNvSpPr>
          <p:nvPr>
            <p:ph idx="1"/>
          </p:nvPr>
        </p:nvSpPr>
        <p:spPr>
          <a:xfrm>
            <a:off x="393700" y="1511300"/>
            <a:ext cx="8750300" cy="4051299"/>
          </a:xfrm>
        </p:spPr>
        <p:txBody>
          <a:bodyPr/>
          <a:lstStyle/>
          <a:p>
            <a:r>
              <a:rPr lang="en-US" sz="3600" dirty="0" smtClean="0"/>
              <a:t>The steps for establishing a Web site include: </a:t>
            </a:r>
          </a:p>
          <a:p>
            <a:pPr lvl="1"/>
            <a:r>
              <a:rPr lang="en-US" sz="3600" dirty="0" smtClean="0"/>
              <a:t>Selecting a hosting service</a:t>
            </a:r>
            <a:endParaRPr lang="en-US" sz="3600" dirty="0"/>
          </a:p>
          <a:p>
            <a:pPr lvl="1"/>
            <a:r>
              <a:rPr lang="en-US" sz="3600" dirty="0" smtClean="0"/>
              <a:t>Choosing a domain</a:t>
            </a:r>
          </a:p>
          <a:p>
            <a:pPr lvl="1"/>
            <a:r>
              <a:rPr lang="en-US" sz="3600" dirty="0" smtClean="0"/>
              <a:t>Posting Web pages</a:t>
            </a:r>
          </a:p>
          <a:p>
            <a:pPr lvl="1"/>
            <a:r>
              <a:rPr lang="en-US" sz="3600" dirty="0" smtClean="0"/>
              <a:t>Testing pages in various browsers</a:t>
            </a:r>
          </a:p>
          <a:p>
            <a:pPr lvl="1"/>
            <a:endParaRPr lang="en-US" sz="3600" dirty="0" smtClean="0"/>
          </a:p>
        </p:txBody>
      </p:sp>
      <p:sp>
        <p:nvSpPr>
          <p:cNvPr id="4" name="Slide Number Placeholder 3"/>
          <p:cNvSpPr>
            <a:spLocks noGrp="1"/>
          </p:cNvSpPr>
          <p:nvPr>
            <p:ph type="sldNum" sz="quarter" idx="11"/>
          </p:nvPr>
        </p:nvSpPr>
        <p:spPr/>
        <p:txBody>
          <a:bodyPr/>
          <a:lstStyle/>
          <a:p>
            <a:fld id="{B6F15528-21DE-4FAA-801E-634DDDAF4B2B}" type="slidenum">
              <a:rPr lang="en-US" smtClean="0"/>
              <a:pPr/>
              <a:t>39</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Overview</a:t>
            </a:r>
            <a:endParaRPr lang="en-US" dirty="0"/>
          </a:p>
        </p:txBody>
      </p:sp>
      <p:sp>
        <p:nvSpPr>
          <p:cNvPr id="3" name="Content Placeholder 2"/>
          <p:cNvSpPr>
            <a:spLocks noGrp="1"/>
          </p:cNvSpPr>
          <p:nvPr>
            <p:ph idx="1"/>
          </p:nvPr>
        </p:nvSpPr>
        <p:spPr/>
        <p:txBody>
          <a:bodyPr/>
          <a:lstStyle/>
          <a:p>
            <a:r>
              <a:rPr lang="en-US" sz="4000" dirty="0" smtClean="0"/>
              <a:t>The Web is not the Internet</a:t>
            </a:r>
          </a:p>
          <a:p>
            <a:r>
              <a:rPr lang="en-US" sz="4000" dirty="0" smtClean="0"/>
              <a:t>The Internet is a global data communications network</a:t>
            </a:r>
          </a:p>
          <a:p>
            <a:r>
              <a:rPr lang="en-US" sz="4000" dirty="0" smtClean="0"/>
              <a:t>The Web is just one of the many technologies that use the Internet to distribute data</a:t>
            </a:r>
            <a:endParaRPr lang="en-US" sz="40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Creation</a:t>
            </a:r>
            <a:endParaRPr lang="en-US" dirty="0"/>
          </a:p>
        </p:txBody>
      </p:sp>
      <p:sp>
        <p:nvSpPr>
          <p:cNvPr id="3" name="Content Placeholder 2"/>
          <p:cNvSpPr>
            <a:spLocks noGrp="1"/>
          </p:cNvSpPr>
          <p:nvPr>
            <p:ph idx="1"/>
          </p:nvPr>
        </p:nvSpPr>
        <p:spPr>
          <a:xfrm>
            <a:off x="6553200" y="1752600"/>
            <a:ext cx="2590800" cy="4572000"/>
          </a:xfrm>
        </p:spPr>
        <p:txBody>
          <a:bodyPr/>
          <a:lstStyle/>
          <a:p>
            <a:r>
              <a:rPr lang="en-US" sz="2400" dirty="0" smtClean="0"/>
              <a:t>A Web hosting service is a company that provides space on a server to house Web pages; hosting services, such as GoDaddy, offer a variety of hosting plans</a:t>
            </a:r>
            <a:endParaRPr lang="en-US" sz="2400" dirty="0"/>
          </a:p>
        </p:txBody>
      </p:sp>
      <p:pic>
        <p:nvPicPr>
          <p:cNvPr id="4" name="Picture 3" descr="Fig04-37.bmp"/>
          <p:cNvPicPr>
            <a:picLocks noChangeAspect="1"/>
          </p:cNvPicPr>
          <p:nvPr/>
        </p:nvPicPr>
        <p:blipFill>
          <a:blip r:embed="rId2" cstate="print"/>
          <a:stretch>
            <a:fillRect/>
          </a:stretch>
        </p:blipFill>
        <p:spPr>
          <a:xfrm>
            <a:off x="152400" y="1828800"/>
            <a:ext cx="6271256" cy="4473698"/>
          </a:xfrm>
          <a:prstGeom prst="rect">
            <a:avLst/>
          </a:prstGeom>
        </p:spPr>
      </p:pic>
      <p:pic>
        <p:nvPicPr>
          <p:cNvPr id="24578" name="Picture 2"/>
          <p:cNvPicPr>
            <a:picLocks noChangeAspect="1" noChangeArrowheads="1"/>
          </p:cNvPicPr>
          <p:nvPr/>
        </p:nvPicPr>
        <p:blipFill>
          <a:blip r:embed="rId3" cstate="print"/>
          <a:srcRect/>
          <a:stretch>
            <a:fillRect/>
          </a:stretch>
        </p:blipFill>
        <p:spPr bwMode="auto">
          <a:xfrm>
            <a:off x="228600" y="1524000"/>
            <a:ext cx="3495675" cy="2857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40</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D: HTTP</a:t>
            </a:r>
            <a:endParaRPr lang="en-US" dirty="0"/>
          </a:p>
        </p:txBody>
      </p:sp>
      <p:sp>
        <p:nvSpPr>
          <p:cNvPr id="3" name="Content Placeholder 2"/>
          <p:cNvSpPr>
            <a:spLocks noGrp="1"/>
          </p:cNvSpPr>
          <p:nvPr>
            <p:ph idx="1"/>
          </p:nvPr>
        </p:nvSpPr>
        <p:spPr/>
        <p:txBody>
          <a:bodyPr/>
          <a:lstStyle/>
          <a:p>
            <a:r>
              <a:rPr lang="en-US" sz="4400" dirty="0" smtClean="0"/>
              <a:t>HTTP Basics</a:t>
            </a:r>
          </a:p>
          <a:p>
            <a:r>
              <a:rPr lang="en-US" sz="4400" dirty="0" smtClean="0"/>
              <a:t>Cookies</a:t>
            </a:r>
          </a:p>
          <a:p>
            <a:r>
              <a:rPr lang="en-US" sz="4400" dirty="0" smtClean="0"/>
              <a:t>HTTPS</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41</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 Basics</a:t>
            </a:r>
            <a:endParaRPr lang="en-US" dirty="0"/>
          </a:p>
        </p:txBody>
      </p:sp>
      <p:sp>
        <p:nvSpPr>
          <p:cNvPr id="3" name="Content Placeholder 2"/>
          <p:cNvSpPr>
            <a:spLocks noGrp="1"/>
          </p:cNvSpPr>
          <p:nvPr>
            <p:ph idx="1"/>
          </p:nvPr>
        </p:nvSpPr>
        <p:spPr>
          <a:xfrm>
            <a:off x="4953000" y="609600"/>
            <a:ext cx="3657600" cy="3048000"/>
          </a:xfrm>
        </p:spPr>
        <p:txBody>
          <a:bodyPr/>
          <a:lstStyle/>
          <a:p>
            <a:r>
              <a:rPr lang="en-US" sz="2000" b="1" dirty="0" smtClean="0"/>
              <a:t>HTTP</a:t>
            </a:r>
            <a:r>
              <a:rPr lang="en-US" sz="2000" dirty="0" smtClean="0"/>
              <a:t> is a communication protocol that works with TCP/IP to get the elements for Web pages to a local browser</a:t>
            </a:r>
          </a:p>
          <a:p>
            <a:r>
              <a:rPr lang="en-US" sz="2000" dirty="0" smtClean="0"/>
              <a:t>A set of commands called </a:t>
            </a:r>
            <a:r>
              <a:rPr lang="en-US" sz="2000" b="1" dirty="0" smtClean="0"/>
              <a:t>HTTP methods</a:t>
            </a:r>
            <a:r>
              <a:rPr lang="en-US" sz="2000" dirty="0" smtClean="0"/>
              <a:t> help your browser communicate with Web servers</a:t>
            </a:r>
            <a:endParaRPr lang="en-US" sz="2000" dirty="0"/>
          </a:p>
        </p:txBody>
      </p:sp>
      <p:pic>
        <p:nvPicPr>
          <p:cNvPr id="4" name="Picture 3" descr="Fig04-39.bmp"/>
          <p:cNvPicPr>
            <a:picLocks noChangeAspect="1"/>
          </p:cNvPicPr>
          <p:nvPr/>
        </p:nvPicPr>
        <p:blipFill>
          <a:blip r:embed="rId2" cstate="print"/>
          <a:stretch>
            <a:fillRect/>
          </a:stretch>
        </p:blipFill>
        <p:spPr>
          <a:xfrm>
            <a:off x="3429000" y="3810000"/>
            <a:ext cx="5480671" cy="2456375"/>
          </a:xfrm>
          <a:prstGeom prst="rect">
            <a:avLst/>
          </a:prstGeom>
        </p:spPr>
      </p:pic>
      <p:pic>
        <p:nvPicPr>
          <p:cNvPr id="25602" name="Picture 2"/>
          <p:cNvPicPr>
            <a:picLocks noChangeAspect="1" noChangeArrowheads="1"/>
          </p:cNvPicPr>
          <p:nvPr/>
        </p:nvPicPr>
        <p:blipFill>
          <a:blip r:embed="rId3" cstate="print"/>
          <a:srcRect/>
          <a:stretch>
            <a:fillRect/>
          </a:stretch>
        </p:blipFill>
        <p:spPr bwMode="auto">
          <a:xfrm>
            <a:off x="304800" y="5867400"/>
            <a:ext cx="3409950" cy="228600"/>
          </a:xfrm>
          <a:prstGeom prst="rect">
            <a:avLst/>
          </a:prstGeom>
          <a:noFill/>
          <a:ln w="9525">
            <a:noFill/>
            <a:miter lim="800000"/>
            <a:headEnd/>
            <a:tailEnd/>
          </a:ln>
        </p:spPr>
      </p:pic>
      <p:pic>
        <p:nvPicPr>
          <p:cNvPr id="6" name="Picture 5" descr="Fig04-40.bmp"/>
          <p:cNvPicPr>
            <a:picLocks noChangeAspect="1"/>
          </p:cNvPicPr>
          <p:nvPr/>
        </p:nvPicPr>
        <p:blipFill>
          <a:blip r:embed="rId4" cstate="print"/>
          <a:stretch>
            <a:fillRect/>
          </a:stretch>
        </p:blipFill>
        <p:spPr>
          <a:xfrm>
            <a:off x="0" y="1494480"/>
            <a:ext cx="4648200" cy="2283840"/>
          </a:xfrm>
          <a:prstGeom prst="rect">
            <a:avLst/>
          </a:prstGeom>
        </p:spPr>
      </p:pic>
      <p:pic>
        <p:nvPicPr>
          <p:cNvPr id="25603" name="Picture 3"/>
          <p:cNvPicPr>
            <a:picLocks noChangeAspect="1" noChangeArrowheads="1"/>
          </p:cNvPicPr>
          <p:nvPr/>
        </p:nvPicPr>
        <p:blipFill>
          <a:blip r:embed="rId5" cstate="print"/>
          <a:srcRect/>
          <a:stretch>
            <a:fillRect/>
          </a:stretch>
        </p:blipFill>
        <p:spPr bwMode="auto">
          <a:xfrm>
            <a:off x="228600" y="3810000"/>
            <a:ext cx="1552575" cy="238125"/>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fld id="{B6F15528-21DE-4FAA-801E-634DDDAF4B2B}" type="slidenum">
              <a:rPr lang="en-US" smtClean="0"/>
              <a:pPr/>
              <a:t>42</a:t>
            </a:fld>
            <a:endParaRPr lang="en-US" dirty="0"/>
          </a:p>
        </p:txBody>
      </p:sp>
      <p:sp>
        <p:nvSpPr>
          <p:cNvPr id="9" name="Footer Placeholder 8"/>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381000"/>
            <a:ext cx="8340725" cy="1047750"/>
          </a:xfrm>
        </p:spPr>
        <p:txBody>
          <a:bodyPr/>
          <a:lstStyle/>
          <a:p>
            <a:r>
              <a:rPr lang="en-US" dirty="0" smtClean="0"/>
              <a:t>HTTP Basics</a:t>
            </a:r>
            <a:endParaRPr lang="en-US" dirty="0"/>
          </a:p>
        </p:txBody>
      </p:sp>
      <p:sp>
        <p:nvSpPr>
          <p:cNvPr id="3" name="Content Placeholder 2"/>
          <p:cNvSpPr>
            <a:spLocks noGrp="1"/>
          </p:cNvSpPr>
          <p:nvPr>
            <p:ph idx="1"/>
          </p:nvPr>
        </p:nvSpPr>
        <p:spPr>
          <a:xfrm>
            <a:off x="0" y="1447800"/>
            <a:ext cx="3581400" cy="4889499"/>
          </a:xfrm>
        </p:spPr>
        <p:txBody>
          <a:bodyPr/>
          <a:lstStyle/>
          <a:p>
            <a:r>
              <a:rPr lang="en-US" sz="2100" dirty="0" smtClean="0"/>
              <a:t>An </a:t>
            </a:r>
            <a:r>
              <a:rPr lang="en-US" sz="2100" b="1" dirty="0" smtClean="0"/>
              <a:t>HTTP session</a:t>
            </a:r>
            <a:r>
              <a:rPr lang="en-US" sz="2100" dirty="0" smtClean="0"/>
              <a:t> is a sequence of transactions most commonly used to request data from a Web server and return the files needed to display a Web page in a browser window</a:t>
            </a:r>
          </a:p>
          <a:p>
            <a:r>
              <a:rPr lang="en-US" sz="2100" dirty="0" smtClean="0"/>
              <a:t>Because the server does not “remember” its state from one session to the next, HTTP is called a </a:t>
            </a:r>
            <a:r>
              <a:rPr lang="en-US" sz="2100" b="1" dirty="0" smtClean="0"/>
              <a:t>stateless protocol</a:t>
            </a:r>
            <a:endParaRPr lang="en-US" sz="2100" b="1" dirty="0"/>
          </a:p>
        </p:txBody>
      </p:sp>
      <p:pic>
        <p:nvPicPr>
          <p:cNvPr id="4" name="Picture 3" descr="Fig04-41.bmp"/>
          <p:cNvPicPr>
            <a:picLocks noChangeAspect="1"/>
          </p:cNvPicPr>
          <p:nvPr/>
        </p:nvPicPr>
        <p:blipFill>
          <a:blip r:embed="rId2" cstate="print"/>
          <a:stretch>
            <a:fillRect/>
          </a:stretch>
        </p:blipFill>
        <p:spPr>
          <a:xfrm>
            <a:off x="3663638" y="1676400"/>
            <a:ext cx="5480362" cy="3393214"/>
          </a:xfrm>
          <a:prstGeom prst="rect">
            <a:avLst/>
          </a:prstGeom>
        </p:spPr>
      </p:pic>
      <p:pic>
        <p:nvPicPr>
          <p:cNvPr id="26626" name="Picture 2"/>
          <p:cNvPicPr>
            <a:picLocks noChangeAspect="1" noChangeArrowheads="1"/>
          </p:cNvPicPr>
          <p:nvPr/>
        </p:nvPicPr>
        <p:blipFill>
          <a:blip r:embed="rId3" cstate="print"/>
          <a:srcRect/>
          <a:stretch>
            <a:fillRect/>
          </a:stretch>
        </p:blipFill>
        <p:spPr bwMode="auto">
          <a:xfrm>
            <a:off x="5562600" y="5638800"/>
            <a:ext cx="1571625" cy="2381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43</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 Basics</a:t>
            </a:r>
            <a:endParaRPr lang="en-US" dirty="0"/>
          </a:p>
        </p:txBody>
      </p:sp>
      <p:sp>
        <p:nvSpPr>
          <p:cNvPr id="3" name="Content Placeholder 2"/>
          <p:cNvSpPr>
            <a:spLocks noGrp="1"/>
          </p:cNvSpPr>
          <p:nvPr>
            <p:ph idx="1"/>
          </p:nvPr>
        </p:nvSpPr>
        <p:spPr>
          <a:xfrm>
            <a:off x="393700" y="1511300"/>
            <a:ext cx="3949700" cy="4614863"/>
          </a:xfrm>
        </p:spPr>
        <p:txBody>
          <a:bodyPr/>
          <a:lstStyle/>
          <a:p>
            <a:r>
              <a:rPr lang="en-US" sz="2200" dirty="0" smtClean="0"/>
              <a:t>A Web server’s response to a browser’s request includes an HTTP status code that indicates whether the browser’s request could be fulfilled; the status code 200 means that the request was fulfilled</a:t>
            </a:r>
          </a:p>
          <a:p>
            <a:r>
              <a:rPr lang="en-US" sz="2200" dirty="0" smtClean="0"/>
              <a:t>A “404 Not Found” message is displayed when a Web server sends a 404 status code indicating a source doesn’t exist</a:t>
            </a:r>
            <a:endParaRPr lang="en-US" sz="2200" dirty="0"/>
          </a:p>
        </p:txBody>
      </p:sp>
      <p:pic>
        <p:nvPicPr>
          <p:cNvPr id="4" name="Picture 3" descr="Fig04-42.bmp"/>
          <p:cNvPicPr>
            <a:picLocks noChangeAspect="1"/>
          </p:cNvPicPr>
          <p:nvPr/>
        </p:nvPicPr>
        <p:blipFill>
          <a:blip r:embed="rId2" cstate="print"/>
          <a:stretch>
            <a:fillRect/>
          </a:stretch>
        </p:blipFill>
        <p:spPr>
          <a:xfrm>
            <a:off x="4419600" y="1676400"/>
            <a:ext cx="4572000" cy="3166613"/>
          </a:xfrm>
          <a:prstGeom prst="rect">
            <a:avLst/>
          </a:prstGeom>
        </p:spPr>
      </p:pic>
      <p:pic>
        <p:nvPicPr>
          <p:cNvPr id="27650" name="Picture 2"/>
          <p:cNvPicPr>
            <a:picLocks noChangeAspect="1" noChangeArrowheads="1"/>
          </p:cNvPicPr>
          <p:nvPr/>
        </p:nvPicPr>
        <p:blipFill>
          <a:blip r:embed="rId3" cstate="print"/>
          <a:srcRect/>
          <a:stretch>
            <a:fillRect/>
          </a:stretch>
        </p:blipFill>
        <p:spPr bwMode="auto">
          <a:xfrm>
            <a:off x="5638800" y="5105400"/>
            <a:ext cx="2314575" cy="2286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44</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Cookies</a:t>
            </a:r>
            <a:endParaRPr lang="en-US" dirty="0"/>
          </a:p>
        </p:txBody>
      </p:sp>
      <p:sp>
        <p:nvSpPr>
          <p:cNvPr id="3" name="Content Placeholder 2"/>
          <p:cNvSpPr>
            <a:spLocks noGrp="1"/>
          </p:cNvSpPr>
          <p:nvPr>
            <p:ph idx="1"/>
          </p:nvPr>
        </p:nvSpPr>
        <p:spPr/>
        <p:txBody>
          <a:bodyPr/>
          <a:lstStyle/>
          <a:p>
            <a:r>
              <a:rPr lang="en-US" sz="2800" dirty="0" smtClean="0"/>
              <a:t>A </a:t>
            </a:r>
            <a:r>
              <a:rPr lang="en-US" sz="2800" b="1" dirty="0" smtClean="0"/>
              <a:t>cookie</a:t>
            </a:r>
            <a:r>
              <a:rPr lang="en-US" sz="2800" dirty="0" smtClean="0"/>
              <a:t> (technically an HTTP cookie) is a small chunk of data generated by a Web server and stored as a text file in memory or on disk</a:t>
            </a:r>
            <a:endParaRPr lang="en-US" sz="2800" dirty="0"/>
          </a:p>
          <a:p>
            <a:r>
              <a:rPr lang="en-US" sz="2800" dirty="0" smtClean="0"/>
              <a:t>Web sites use cookies to:</a:t>
            </a:r>
          </a:p>
          <a:p>
            <a:pPr lvl="1"/>
            <a:r>
              <a:rPr lang="en-US" dirty="0" smtClean="0"/>
              <a:t>Monitor your path through a site</a:t>
            </a:r>
          </a:p>
          <a:p>
            <a:pPr lvl="1"/>
            <a:r>
              <a:rPr lang="en-US" dirty="0" smtClean="0"/>
              <a:t>Gather information</a:t>
            </a:r>
          </a:p>
          <a:p>
            <a:pPr lvl="1"/>
            <a:r>
              <a:rPr lang="en-US" dirty="0" smtClean="0"/>
              <a:t>Collect personal information</a:t>
            </a:r>
          </a:p>
          <a:p>
            <a:pPr lvl="1"/>
            <a:r>
              <a:rPr lang="en-US" dirty="0" smtClean="0"/>
              <a:t>Verify that you have logged into a site using a valid ID</a:t>
            </a:r>
          </a:p>
        </p:txBody>
      </p:sp>
      <p:sp>
        <p:nvSpPr>
          <p:cNvPr id="4" name="Slide Number Placeholder 3"/>
          <p:cNvSpPr>
            <a:spLocks noGrp="1"/>
          </p:cNvSpPr>
          <p:nvPr>
            <p:ph type="sldNum" sz="quarter" idx="11"/>
          </p:nvPr>
        </p:nvSpPr>
        <p:spPr/>
        <p:txBody>
          <a:bodyPr/>
          <a:lstStyle/>
          <a:p>
            <a:fld id="{B6F15528-21DE-4FAA-801E-634DDDAF4B2B}" type="slidenum">
              <a:rPr lang="en-US" smtClean="0"/>
              <a:pPr/>
              <a:t>45</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Cookies</a:t>
            </a:r>
            <a:endParaRPr lang="en-US" dirty="0"/>
          </a:p>
        </p:txBody>
      </p:sp>
      <p:sp>
        <p:nvSpPr>
          <p:cNvPr id="3" name="Content Placeholder 2"/>
          <p:cNvSpPr>
            <a:spLocks noGrp="1"/>
          </p:cNvSpPr>
          <p:nvPr>
            <p:ph idx="1"/>
          </p:nvPr>
        </p:nvSpPr>
        <p:spPr/>
        <p:txBody>
          <a:bodyPr/>
          <a:lstStyle/>
          <a:p>
            <a:r>
              <a:rPr lang="en-US" dirty="0" smtClean="0"/>
              <a:t>There are two kinds of cookies: session cookies and persistent cookies</a:t>
            </a:r>
          </a:p>
          <a:p>
            <a:pPr lvl="1"/>
            <a:r>
              <a:rPr lang="en-US" sz="3200" b="1" dirty="0" smtClean="0"/>
              <a:t>Session cookies</a:t>
            </a:r>
            <a:r>
              <a:rPr lang="en-US" sz="3200" dirty="0" smtClean="0"/>
              <a:t> – cookies stored in memory and deleted when the browser is closed</a:t>
            </a:r>
          </a:p>
          <a:p>
            <a:pPr lvl="1"/>
            <a:r>
              <a:rPr lang="en-US" sz="3200" b="1" dirty="0" smtClean="0"/>
              <a:t>Persistent cookies</a:t>
            </a:r>
            <a:r>
              <a:rPr lang="en-US" sz="3200" dirty="0" smtClean="0"/>
              <a:t> – cookies that are stored on a device after a session ends; some are programmed to time out after a designated date</a:t>
            </a:r>
          </a:p>
          <a:p>
            <a:pPr lvl="1"/>
            <a:endParaRPr lang="en-US" sz="3200" dirty="0" smtClean="0"/>
          </a:p>
          <a:p>
            <a:pPr lvl="1">
              <a:buNone/>
            </a:pPr>
            <a:endParaRPr lang="en-US" sz="32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46</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Cookies</a:t>
            </a:r>
            <a:endParaRPr lang="en-US" dirty="0"/>
          </a:p>
        </p:txBody>
      </p:sp>
      <p:sp>
        <p:nvSpPr>
          <p:cNvPr id="3" name="Content Placeholder 2"/>
          <p:cNvSpPr>
            <a:spLocks noGrp="1"/>
          </p:cNvSpPr>
          <p:nvPr>
            <p:ph idx="1"/>
          </p:nvPr>
        </p:nvSpPr>
        <p:spPr>
          <a:xfrm>
            <a:off x="228600" y="1524000"/>
            <a:ext cx="3200400" cy="4614863"/>
          </a:xfrm>
        </p:spPr>
        <p:txBody>
          <a:bodyPr/>
          <a:lstStyle/>
          <a:p>
            <a:r>
              <a:rPr lang="en-US" sz="2800" dirty="0" smtClean="0"/>
              <a:t>A </a:t>
            </a:r>
            <a:r>
              <a:rPr lang="en-US" sz="2800" b="1" dirty="0" smtClean="0"/>
              <a:t>first-party cookie</a:t>
            </a:r>
            <a:r>
              <a:rPr lang="en-US" sz="2800" dirty="0" smtClean="0"/>
              <a:t> is set by the domain that hosts a Web page</a:t>
            </a:r>
          </a:p>
          <a:p>
            <a:r>
              <a:rPr lang="en-US" sz="2800" dirty="0" smtClean="0"/>
              <a:t>A </a:t>
            </a:r>
            <a:r>
              <a:rPr lang="en-US" sz="2800" b="1" dirty="0" smtClean="0"/>
              <a:t>third-party cookie</a:t>
            </a:r>
            <a:r>
              <a:rPr lang="en-US" sz="2800" dirty="0" smtClean="0"/>
              <a:t> is set by a site other than the one you connected to</a:t>
            </a:r>
            <a:endParaRPr lang="en-US" sz="2800" dirty="0"/>
          </a:p>
        </p:txBody>
      </p:sp>
      <p:pic>
        <p:nvPicPr>
          <p:cNvPr id="4" name="Picture 3" descr="Fig04-44.bmp"/>
          <p:cNvPicPr>
            <a:picLocks noChangeAspect="1"/>
          </p:cNvPicPr>
          <p:nvPr/>
        </p:nvPicPr>
        <p:blipFill>
          <a:blip r:embed="rId2" cstate="print"/>
          <a:stretch>
            <a:fillRect/>
          </a:stretch>
        </p:blipFill>
        <p:spPr>
          <a:xfrm>
            <a:off x="3505200" y="1143000"/>
            <a:ext cx="5334000" cy="5143222"/>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4419600" y="685800"/>
            <a:ext cx="3095625" cy="2286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47</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Cookies</a:t>
            </a:r>
            <a:endParaRPr lang="en-US" dirty="0"/>
          </a:p>
        </p:txBody>
      </p:sp>
      <p:pic>
        <p:nvPicPr>
          <p:cNvPr id="6" name="Content Placeholder 5" descr="Fig04-45.bmp"/>
          <p:cNvPicPr>
            <a:picLocks noGrp="1" noChangeAspect="1"/>
          </p:cNvPicPr>
          <p:nvPr>
            <p:ph idx="1"/>
          </p:nvPr>
        </p:nvPicPr>
        <p:blipFill>
          <a:blip r:embed="rId2" cstate="print"/>
          <a:stretch>
            <a:fillRect/>
          </a:stretch>
        </p:blipFill>
        <p:spPr>
          <a:xfrm>
            <a:off x="3048000" y="450360"/>
            <a:ext cx="5867400" cy="3197096"/>
          </a:xfrm>
        </p:spPr>
      </p:pic>
      <p:pic>
        <p:nvPicPr>
          <p:cNvPr id="7" name="Picture 6" descr="Fig04-46.bmp"/>
          <p:cNvPicPr>
            <a:picLocks noChangeAspect="1"/>
          </p:cNvPicPr>
          <p:nvPr/>
        </p:nvPicPr>
        <p:blipFill>
          <a:blip r:embed="rId3" cstate="print"/>
          <a:stretch>
            <a:fillRect/>
          </a:stretch>
        </p:blipFill>
        <p:spPr>
          <a:xfrm>
            <a:off x="228600" y="3657600"/>
            <a:ext cx="5562600" cy="2711715"/>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914400" y="1447800"/>
            <a:ext cx="2057400" cy="257175"/>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6096000" y="5943600"/>
            <a:ext cx="2828925" cy="1524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fld id="{B6F15528-21DE-4FAA-801E-634DDDAF4B2B}" type="slidenum">
              <a:rPr lang="en-US" smtClean="0"/>
              <a:pPr/>
              <a:t>48</a:t>
            </a:fld>
            <a:endParaRPr lang="en-US" dirty="0"/>
          </a:p>
        </p:txBody>
      </p:sp>
      <p:sp>
        <p:nvSpPr>
          <p:cNvPr id="9" name="Footer Placeholder 8"/>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a:t>
            </a:r>
            <a:endParaRPr lang="en-US" dirty="0"/>
          </a:p>
        </p:txBody>
      </p:sp>
      <p:sp>
        <p:nvSpPr>
          <p:cNvPr id="3" name="Content Placeholder 2"/>
          <p:cNvSpPr>
            <a:spLocks noGrp="1"/>
          </p:cNvSpPr>
          <p:nvPr>
            <p:ph idx="1"/>
          </p:nvPr>
        </p:nvSpPr>
        <p:spPr>
          <a:xfrm>
            <a:off x="762000" y="1219201"/>
            <a:ext cx="8229600" cy="1295400"/>
          </a:xfrm>
        </p:spPr>
        <p:txBody>
          <a:bodyPr/>
          <a:lstStyle/>
          <a:p>
            <a:r>
              <a:rPr lang="en-US" sz="2000" dirty="0" smtClean="0"/>
              <a:t>The data that you transmit to a Web server can be secured if it is sent over an </a:t>
            </a:r>
            <a:r>
              <a:rPr lang="en-US" sz="2000" b="1" dirty="0" smtClean="0"/>
              <a:t>HTTP Secure</a:t>
            </a:r>
            <a:r>
              <a:rPr lang="en-US" sz="2000" dirty="0" smtClean="0"/>
              <a:t> connection, which encrypts the data stream between client devices and servers</a:t>
            </a:r>
            <a:endParaRPr lang="en-US" sz="2000" dirty="0"/>
          </a:p>
        </p:txBody>
      </p:sp>
      <p:pic>
        <p:nvPicPr>
          <p:cNvPr id="4" name="Picture 3" descr="Fig04-47.bmp"/>
          <p:cNvPicPr>
            <a:picLocks noChangeAspect="1"/>
          </p:cNvPicPr>
          <p:nvPr/>
        </p:nvPicPr>
        <p:blipFill>
          <a:blip r:embed="rId2" cstate="print"/>
          <a:stretch>
            <a:fillRect/>
          </a:stretch>
        </p:blipFill>
        <p:spPr>
          <a:xfrm>
            <a:off x="1219200" y="2362200"/>
            <a:ext cx="6749298" cy="3975614"/>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5105400" y="2286000"/>
            <a:ext cx="2857500" cy="1809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49</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Overview</a:t>
            </a:r>
            <a:endParaRPr lang="en-US" dirty="0"/>
          </a:p>
        </p:txBody>
      </p:sp>
      <p:sp>
        <p:nvSpPr>
          <p:cNvPr id="3" name="Content Placeholder 2"/>
          <p:cNvSpPr>
            <a:spLocks noGrp="1"/>
          </p:cNvSpPr>
          <p:nvPr>
            <p:ph idx="1"/>
          </p:nvPr>
        </p:nvSpPr>
        <p:spPr>
          <a:xfrm>
            <a:off x="381000" y="1447800"/>
            <a:ext cx="4419600" cy="4800600"/>
          </a:xfrm>
        </p:spPr>
        <p:txBody>
          <a:bodyPr/>
          <a:lstStyle/>
          <a:p>
            <a:r>
              <a:rPr lang="en-US" sz="2800" dirty="0" smtClean="0"/>
              <a:t>The </a:t>
            </a:r>
            <a:r>
              <a:rPr lang="en-US" sz="2800" b="1" dirty="0" smtClean="0"/>
              <a:t>World Wide Web</a:t>
            </a:r>
            <a:r>
              <a:rPr lang="en-US" sz="2800" dirty="0" smtClean="0"/>
              <a:t> (usually referred to simply as </a:t>
            </a:r>
            <a:r>
              <a:rPr lang="en-US" sz="2800" i="1" dirty="0" smtClean="0"/>
              <a:t>the Web</a:t>
            </a:r>
            <a:r>
              <a:rPr lang="en-US" sz="2800" dirty="0" smtClean="0"/>
              <a:t>) is a collection of HTML documents, images, videos, and sound files that can be linked to each other and accessed over the Internet using a protocol called HTTP</a:t>
            </a:r>
            <a:endParaRPr lang="en-US" sz="2800" dirty="0"/>
          </a:p>
        </p:txBody>
      </p:sp>
      <p:pic>
        <p:nvPicPr>
          <p:cNvPr id="4" name="Picture 3" descr="Fig04-01.bmp"/>
          <p:cNvPicPr>
            <a:picLocks noChangeAspect="1"/>
          </p:cNvPicPr>
          <p:nvPr/>
        </p:nvPicPr>
        <p:blipFill>
          <a:blip r:embed="rId2" cstate="print"/>
          <a:stretch>
            <a:fillRect/>
          </a:stretch>
        </p:blipFill>
        <p:spPr>
          <a:xfrm>
            <a:off x="5029200" y="533400"/>
            <a:ext cx="3866457" cy="5791200"/>
          </a:xfrm>
          <a:prstGeom prst="rect">
            <a:avLst/>
          </a:prstGeom>
        </p:spPr>
      </p:pic>
      <p:sp>
        <p:nvSpPr>
          <p:cNvPr id="5" name="Slide Number Placeholder 4"/>
          <p:cNvSpPr>
            <a:spLocks noGrp="1"/>
          </p:cNvSpPr>
          <p:nvPr>
            <p:ph type="sldNum" sz="quarter" idx="11"/>
          </p:nvPr>
        </p:nvSpPr>
        <p:spPr/>
        <p:txBody>
          <a:bodyPr/>
          <a:lstStyle/>
          <a:p>
            <a:fld id="{B6F15528-21DE-4FAA-801E-634DDDAF4B2B}" type="slidenum">
              <a:rPr lang="en-US" smtClean="0"/>
              <a:pPr/>
              <a:t>5</a:t>
            </a:fld>
            <a:endParaRPr lang="en-US" dirty="0"/>
          </a:p>
        </p:txBody>
      </p:sp>
      <p:sp>
        <p:nvSpPr>
          <p:cNvPr id="6" name="Footer Placeholder 5"/>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a:t>
            </a:r>
            <a:endParaRPr lang="en-US" dirty="0"/>
          </a:p>
        </p:txBody>
      </p:sp>
      <p:sp>
        <p:nvSpPr>
          <p:cNvPr id="3" name="Content Placeholder 2"/>
          <p:cNvSpPr>
            <a:spLocks noGrp="1"/>
          </p:cNvSpPr>
          <p:nvPr>
            <p:ph idx="1"/>
          </p:nvPr>
        </p:nvSpPr>
        <p:spPr>
          <a:xfrm>
            <a:off x="762000" y="1219200"/>
            <a:ext cx="7848600" cy="1993899"/>
          </a:xfrm>
        </p:spPr>
        <p:txBody>
          <a:bodyPr/>
          <a:lstStyle/>
          <a:p>
            <a:r>
              <a:rPr lang="en-US" sz="2000" dirty="0" smtClean="0"/>
              <a:t>Sites that use HTTP Secure are required to present an SSL certificate to the browser; this helps the browser verify that the site is not pretending to be another site</a:t>
            </a:r>
          </a:p>
          <a:p>
            <a:r>
              <a:rPr lang="en-US" sz="2000" dirty="0" smtClean="0"/>
              <a:t>Look for these certificate icons when you want secure browsing:</a:t>
            </a:r>
            <a:endParaRPr lang="en-US" sz="2000" dirty="0"/>
          </a:p>
        </p:txBody>
      </p:sp>
      <p:pic>
        <p:nvPicPr>
          <p:cNvPr id="4" name="Picture 3" descr="Fig04-48.bmp"/>
          <p:cNvPicPr>
            <a:picLocks noChangeAspect="1"/>
          </p:cNvPicPr>
          <p:nvPr/>
        </p:nvPicPr>
        <p:blipFill>
          <a:blip r:embed="rId2" cstate="print"/>
          <a:stretch>
            <a:fillRect/>
          </a:stretch>
        </p:blipFill>
        <p:spPr>
          <a:xfrm>
            <a:off x="2721591" y="2971800"/>
            <a:ext cx="5965209" cy="3387026"/>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457200" y="4572000"/>
            <a:ext cx="2019300" cy="2476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50</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a:t>
            </a:r>
            <a:endParaRPr lang="en-US" dirty="0"/>
          </a:p>
        </p:txBody>
      </p:sp>
      <p:sp>
        <p:nvSpPr>
          <p:cNvPr id="3" name="Content Placeholder 2"/>
          <p:cNvSpPr>
            <a:spLocks noGrp="1"/>
          </p:cNvSpPr>
          <p:nvPr>
            <p:ph idx="1"/>
          </p:nvPr>
        </p:nvSpPr>
        <p:spPr>
          <a:xfrm>
            <a:off x="5334000" y="762000"/>
            <a:ext cx="3581400" cy="4191000"/>
          </a:xfrm>
        </p:spPr>
        <p:txBody>
          <a:bodyPr/>
          <a:lstStyle/>
          <a:p>
            <a:r>
              <a:rPr lang="en-US" sz="2400" dirty="0" smtClean="0"/>
              <a:t>HTTP Secure is based on HTTP and a public key encryption technology called SSL/TLS</a:t>
            </a:r>
          </a:p>
          <a:p>
            <a:r>
              <a:rPr lang="en-US" sz="2400" dirty="0" smtClean="0"/>
              <a:t>Public key encryption is a very clever process that requires one key to encrypt data, but a different key to decrypt it; the encryption key can’t be used to decrypt the message</a:t>
            </a:r>
            <a:endParaRPr lang="en-US" sz="2400" dirty="0"/>
          </a:p>
        </p:txBody>
      </p:sp>
      <p:pic>
        <p:nvPicPr>
          <p:cNvPr id="4" name="Picture 3" descr="Fig04-49.bmp"/>
          <p:cNvPicPr>
            <a:picLocks noChangeAspect="1"/>
          </p:cNvPicPr>
          <p:nvPr/>
        </p:nvPicPr>
        <p:blipFill>
          <a:blip r:embed="rId2" cstate="print"/>
          <a:stretch>
            <a:fillRect/>
          </a:stretch>
        </p:blipFill>
        <p:spPr>
          <a:xfrm>
            <a:off x="228600" y="1981200"/>
            <a:ext cx="4913780" cy="4225395"/>
          </a:xfrm>
          <a:prstGeom prst="rect">
            <a:avLst/>
          </a:prstGeom>
        </p:spPr>
      </p:pic>
      <p:pic>
        <p:nvPicPr>
          <p:cNvPr id="6146" name="Picture 2"/>
          <p:cNvPicPr>
            <a:picLocks noChangeAspect="1" noChangeArrowheads="1"/>
          </p:cNvPicPr>
          <p:nvPr/>
        </p:nvPicPr>
        <p:blipFill>
          <a:blip r:embed="rId3" cstate="print"/>
          <a:srcRect/>
          <a:stretch>
            <a:fillRect/>
          </a:stretch>
        </p:blipFill>
        <p:spPr bwMode="auto">
          <a:xfrm>
            <a:off x="152400" y="1676400"/>
            <a:ext cx="2143125" cy="2667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51</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E: Search Engines</a:t>
            </a:r>
            <a:endParaRPr lang="en-US" dirty="0"/>
          </a:p>
        </p:txBody>
      </p:sp>
      <p:sp>
        <p:nvSpPr>
          <p:cNvPr id="3" name="Content Placeholder 2"/>
          <p:cNvSpPr>
            <a:spLocks noGrp="1"/>
          </p:cNvSpPr>
          <p:nvPr>
            <p:ph idx="1"/>
          </p:nvPr>
        </p:nvSpPr>
        <p:spPr/>
        <p:txBody>
          <a:bodyPr/>
          <a:lstStyle/>
          <a:p>
            <a:r>
              <a:rPr lang="en-US" sz="4400" dirty="0" smtClean="0"/>
              <a:t>Search Engine Basics</a:t>
            </a:r>
          </a:p>
          <a:p>
            <a:r>
              <a:rPr lang="en-US" sz="4400" dirty="0" smtClean="0"/>
              <a:t>Formulating Searches</a:t>
            </a:r>
          </a:p>
          <a:p>
            <a:r>
              <a:rPr lang="en-US" sz="4400" dirty="0" smtClean="0"/>
              <a:t>Search Privacy</a:t>
            </a:r>
          </a:p>
          <a:p>
            <a:r>
              <a:rPr lang="en-US" sz="4400" dirty="0" smtClean="0"/>
              <a:t>Using Web-based Source Material</a:t>
            </a:r>
            <a:endParaRPr lang="en-US" sz="4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52</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Engine Basics</a:t>
            </a:r>
            <a:endParaRPr lang="en-US" dirty="0"/>
          </a:p>
        </p:txBody>
      </p:sp>
      <p:sp>
        <p:nvSpPr>
          <p:cNvPr id="3" name="Content Placeholder 2"/>
          <p:cNvSpPr>
            <a:spLocks noGrp="1"/>
          </p:cNvSpPr>
          <p:nvPr>
            <p:ph idx="1"/>
          </p:nvPr>
        </p:nvSpPr>
        <p:spPr>
          <a:xfrm>
            <a:off x="393700" y="1447800"/>
            <a:ext cx="8750300" cy="4953000"/>
          </a:xfrm>
        </p:spPr>
        <p:txBody>
          <a:bodyPr/>
          <a:lstStyle/>
          <a:p>
            <a:r>
              <a:rPr lang="en-US" sz="2200" dirty="0" smtClean="0"/>
              <a:t>A </a:t>
            </a:r>
            <a:r>
              <a:rPr lang="en-US" sz="2200" b="1" dirty="0" smtClean="0"/>
              <a:t>Web search engine</a:t>
            </a:r>
            <a:r>
              <a:rPr lang="en-US" sz="2200" dirty="0" smtClean="0"/>
              <a:t> (commonly referred to simply as a search engine) is a computer program designed to help people locate information on the Web by formulating simple queries consisting of one or more words called keywords or search terms</a:t>
            </a:r>
          </a:p>
          <a:p>
            <a:r>
              <a:rPr lang="en-US" sz="2400" dirty="0" smtClean="0"/>
              <a:t>A search engine contains four components:</a:t>
            </a:r>
          </a:p>
          <a:p>
            <a:pPr lvl="1"/>
            <a:r>
              <a:rPr lang="en-US" sz="2200" b="1" dirty="0" smtClean="0"/>
              <a:t>Web crawler </a:t>
            </a:r>
            <a:r>
              <a:rPr lang="en-US" sz="2200" dirty="0" smtClean="0"/>
              <a:t>– combs the Web to gather data that’s representative of the contents of Web pages</a:t>
            </a:r>
          </a:p>
          <a:p>
            <a:pPr lvl="1"/>
            <a:r>
              <a:rPr lang="en-US" sz="2200" b="1" dirty="0" smtClean="0"/>
              <a:t>Indexer</a:t>
            </a:r>
            <a:r>
              <a:rPr lang="en-US" sz="2200" dirty="0" smtClean="0"/>
              <a:t> – processes the information gathered by the crawler into a list of keywords and URLs stored in a database</a:t>
            </a:r>
          </a:p>
          <a:p>
            <a:pPr lvl="1"/>
            <a:r>
              <a:rPr lang="en-US" sz="2200" b="1" dirty="0" smtClean="0"/>
              <a:t>Database</a:t>
            </a:r>
            <a:r>
              <a:rPr lang="en-US" sz="2200" dirty="0" smtClean="0"/>
              <a:t> – stores billions of index references to Web pages</a:t>
            </a:r>
          </a:p>
          <a:p>
            <a:pPr lvl="1"/>
            <a:r>
              <a:rPr lang="en-US" sz="2200" b="1" dirty="0" smtClean="0"/>
              <a:t>Query processor </a:t>
            </a:r>
            <a:r>
              <a:rPr lang="en-US" sz="2200" dirty="0" smtClean="0"/>
              <a:t>– allows you to access the database by entering search terms, and then produces a list of Web pages that contain content relevant to your query</a:t>
            </a:r>
            <a:endParaRPr lang="en-US" sz="22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53</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Engine Basics</a:t>
            </a:r>
            <a:endParaRPr lang="en-US" dirty="0"/>
          </a:p>
        </p:txBody>
      </p:sp>
      <p:sp>
        <p:nvSpPr>
          <p:cNvPr id="3" name="Content Placeholder 2"/>
          <p:cNvSpPr>
            <a:spLocks noGrp="1"/>
          </p:cNvSpPr>
          <p:nvPr>
            <p:ph idx="1"/>
          </p:nvPr>
        </p:nvSpPr>
        <p:spPr>
          <a:xfrm>
            <a:off x="0" y="1524000"/>
            <a:ext cx="4800600" cy="4737100"/>
          </a:xfrm>
        </p:spPr>
        <p:txBody>
          <a:bodyPr/>
          <a:lstStyle/>
          <a:p>
            <a:r>
              <a:rPr lang="en-US" sz="2200" dirty="0" smtClean="0"/>
              <a:t>A </a:t>
            </a:r>
            <a:r>
              <a:rPr lang="en-US" sz="2200" b="1" dirty="0" smtClean="0"/>
              <a:t>Web crawler</a:t>
            </a:r>
            <a:r>
              <a:rPr lang="en-US" sz="2200" dirty="0" smtClean="0"/>
              <a:t> (also referred to as a Web spider) is a computer program that is automated to methodically visit Web sites</a:t>
            </a:r>
          </a:p>
          <a:p>
            <a:r>
              <a:rPr lang="en-US" sz="2200" dirty="0" smtClean="0"/>
              <a:t>Web crawlers download Web pages and submit them to an indexing utility for processing</a:t>
            </a:r>
          </a:p>
          <a:p>
            <a:r>
              <a:rPr lang="en-US" sz="2200" dirty="0" smtClean="0"/>
              <a:t>Web crawlers use a search algorithm to traverse the Web and can run multiple processes in parallel; sophisticated algorithms keep processes from overlapping or getting stuck in loops</a:t>
            </a:r>
            <a:endParaRPr lang="en-US" sz="2200" dirty="0"/>
          </a:p>
        </p:txBody>
      </p:sp>
      <p:pic>
        <p:nvPicPr>
          <p:cNvPr id="4" name="Picture 3" descr="Fig04-51.bmp"/>
          <p:cNvPicPr>
            <a:picLocks noChangeAspect="1"/>
          </p:cNvPicPr>
          <p:nvPr/>
        </p:nvPicPr>
        <p:blipFill>
          <a:blip r:embed="rId2" cstate="print"/>
          <a:stretch>
            <a:fillRect/>
          </a:stretch>
        </p:blipFill>
        <p:spPr>
          <a:xfrm>
            <a:off x="4876799" y="1752601"/>
            <a:ext cx="4157773" cy="3621406"/>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6781800" y="1447800"/>
            <a:ext cx="1981200" cy="2381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54</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Engine Basics</a:t>
            </a:r>
            <a:endParaRPr lang="en-US" dirty="0"/>
          </a:p>
        </p:txBody>
      </p:sp>
      <p:sp>
        <p:nvSpPr>
          <p:cNvPr id="3" name="Content Placeholder 2"/>
          <p:cNvSpPr>
            <a:spLocks noGrp="1"/>
          </p:cNvSpPr>
          <p:nvPr>
            <p:ph idx="1"/>
          </p:nvPr>
        </p:nvSpPr>
        <p:spPr>
          <a:xfrm>
            <a:off x="393700" y="1447800"/>
            <a:ext cx="8750300" cy="4876800"/>
          </a:xfrm>
        </p:spPr>
        <p:txBody>
          <a:bodyPr/>
          <a:lstStyle/>
          <a:p>
            <a:r>
              <a:rPr lang="en-US" sz="2500" dirty="0" smtClean="0"/>
              <a:t>Web crawlers generally do not gather material from the </a:t>
            </a:r>
            <a:r>
              <a:rPr lang="en-US" sz="2500" b="1" dirty="0" smtClean="0"/>
              <a:t>invisible Web</a:t>
            </a:r>
            <a:r>
              <a:rPr lang="en-US" sz="2500" dirty="0" smtClean="0"/>
              <a:t>, which encompasses pages that require password-protected logins and pages that are dynamically generated with server-side scripts</a:t>
            </a:r>
          </a:p>
          <a:p>
            <a:r>
              <a:rPr lang="en-US" sz="2500" dirty="0" smtClean="0"/>
              <a:t>The potential volume of dynamically generated pages, such as all the possible pages that Amazon.com could generate from its inventory database, is just too great to feasibly index</a:t>
            </a:r>
          </a:p>
          <a:p>
            <a:r>
              <a:rPr lang="en-US" sz="2500" dirty="0" smtClean="0"/>
              <a:t>To access information related to online merchandise or library catalogs, you might have to go directly to the merchant’s or library’s Web site and use its local search tools</a:t>
            </a:r>
            <a:endParaRPr lang="en-US" sz="25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55</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Engine Basics</a:t>
            </a:r>
            <a:endParaRPr lang="en-US" dirty="0"/>
          </a:p>
        </p:txBody>
      </p:sp>
      <p:sp>
        <p:nvSpPr>
          <p:cNvPr id="3" name="Content Placeholder 2"/>
          <p:cNvSpPr>
            <a:spLocks noGrp="1"/>
          </p:cNvSpPr>
          <p:nvPr>
            <p:ph idx="1"/>
          </p:nvPr>
        </p:nvSpPr>
        <p:spPr>
          <a:xfrm>
            <a:off x="609600" y="1447800"/>
            <a:ext cx="8077200" cy="4800600"/>
          </a:xfrm>
        </p:spPr>
        <p:txBody>
          <a:bodyPr/>
          <a:lstStyle/>
          <a:p>
            <a:r>
              <a:rPr lang="en-US" sz="2800" dirty="0" smtClean="0"/>
              <a:t>A </a:t>
            </a:r>
            <a:r>
              <a:rPr lang="en-US" sz="2800" b="1" dirty="0" smtClean="0"/>
              <a:t>search engine indexer</a:t>
            </a:r>
            <a:r>
              <a:rPr lang="en-US" sz="2800" dirty="0" smtClean="0"/>
              <a:t> is software that pulls keywords from a Web page and stores them in an index database; its purpose is to make pages easy to find based on their contents</a:t>
            </a:r>
          </a:p>
          <a:p>
            <a:r>
              <a:rPr lang="en-US" sz="2800" dirty="0" smtClean="0"/>
              <a:t>A search engine’s </a:t>
            </a:r>
            <a:r>
              <a:rPr lang="en-US" sz="2800" b="1" dirty="0" smtClean="0"/>
              <a:t>query processor </a:t>
            </a:r>
            <a:r>
              <a:rPr lang="en-US" sz="2800" dirty="0" smtClean="0"/>
              <a:t>looks for your search terms in the search engine’s indexed database and returns a list of relevant Web sites; Google’s query processor handles more than 45,000 queries per second – on some days the total number of queries exceeds 6 billion!</a:t>
            </a:r>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56</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Engine Basics</a:t>
            </a:r>
            <a:endParaRPr lang="en-US" dirty="0"/>
          </a:p>
        </p:txBody>
      </p:sp>
      <p:pic>
        <p:nvPicPr>
          <p:cNvPr id="4" name="Content Placeholder 3" descr="Fig04-53.bmp"/>
          <p:cNvPicPr>
            <a:picLocks noGrp="1" noChangeAspect="1"/>
          </p:cNvPicPr>
          <p:nvPr>
            <p:ph idx="1"/>
          </p:nvPr>
        </p:nvPicPr>
        <p:blipFill>
          <a:blip r:embed="rId2" cstate="print"/>
          <a:stretch>
            <a:fillRect/>
          </a:stretch>
        </p:blipFill>
        <p:spPr>
          <a:xfrm>
            <a:off x="1447800" y="1295400"/>
            <a:ext cx="6324600" cy="4908716"/>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7010400" y="1066800"/>
            <a:ext cx="1857375" cy="23812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B6F15528-21DE-4FAA-801E-634DDDAF4B2B}" type="slidenum">
              <a:rPr lang="en-US" smtClean="0"/>
              <a:pPr/>
              <a:t>57</a:t>
            </a:fld>
            <a:endParaRPr lang="en-US" dirty="0"/>
          </a:p>
        </p:txBody>
      </p:sp>
      <p:sp>
        <p:nvSpPr>
          <p:cNvPr id="6" name="Footer Placeholder 5"/>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Engine Basics</a:t>
            </a:r>
            <a:endParaRPr lang="en-US" dirty="0"/>
          </a:p>
        </p:txBody>
      </p:sp>
      <p:sp>
        <p:nvSpPr>
          <p:cNvPr id="3" name="Content Placeholder 2"/>
          <p:cNvSpPr>
            <a:spLocks noGrp="1"/>
          </p:cNvSpPr>
          <p:nvPr>
            <p:ph idx="1"/>
          </p:nvPr>
        </p:nvSpPr>
        <p:spPr/>
        <p:txBody>
          <a:bodyPr/>
          <a:lstStyle/>
          <a:p>
            <a:r>
              <a:rPr lang="en-US" sz="2800" dirty="0" smtClean="0"/>
              <a:t>Query processors find millions of pages of results matching the query; the order in which they are listed depends on the search engine’s ranking algorithm</a:t>
            </a:r>
          </a:p>
          <a:p>
            <a:r>
              <a:rPr lang="en-US" sz="2800" dirty="0" smtClean="0"/>
              <a:t>Google keeps this algorithm a closely guarded secret so that the Web site developers can’t manipulate pages to get better placement</a:t>
            </a:r>
          </a:p>
          <a:p>
            <a:r>
              <a:rPr lang="en-US" sz="2800" b="1" dirty="0" smtClean="0"/>
              <a:t>Link popularity</a:t>
            </a:r>
            <a:r>
              <a:rPr lang="en-US" sz="2800" dirty="0" smtClean="0"/>
              <a:t> is a measure of the quality and quantity of the links from one Web page to others</a:t>
            </a:r>
            <a:endParaRPr lang="en-US" sz="28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58</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Engine Basics</a:t>
            </a:r>
            <a:endParaRPr lang="en-US" dirty="0"/>
          </a:p>
        </p:txBody>
      </p:sp>
      <p:sp>
        <p:nvSpPr>
          <p:cNvPr id="3" name="Content Placeholder 2"/>
          <p:cNvSpPr>
            <a:spLocks noGrp="1"/>
          </p:cNvSpPr>
          <p:nvPr>
            <p:ph idx="1"/>
          </p:nvPr>
        </p:nvSpPr>
        <p:spPr>
          <a:xfrm>
            <a:off x="0" y="1447800"/>
            <a:ext cx="4114800" cy="4114800"/>
          </a:xfrm>
        </p:spPr>
        <p:txBody>
          <a:bodyPr/>
          <a:lstStyle/>
          <a:p>
            <a:r>
              <a:rPr lang="en-US" sz="2600" dirty="0" smtClean="0"/>
              <a:t>A series of techniques called </a:t>
            </a:r>
            <a:r>
              <a:rPr lang="en-US" sz="2600" b="1" dirty="0" smtClean="0"/>
              <a:t>search engine optimization </a:t>
            </a:r>
            <a:r>
              <a:rPr lang="en-US" sz="2600" dirty="0" smtClean="0"/>
              <a:t>(SEO) can affect the ranking and visibility of Web pages</a:t>
            </a:r>
          </a:p>
          <a:p>
            <a:r>
              <a:rPr lang="en-US" sz="2600" dirty="0" smtClean="0"/>
              <a:t>Search engine companies, Google, Yahoo!, and Bing, provide guidelines for optimizing Web sites and the pages they contain</a:t>
            </a:r>
            <a:endParaRPr lang="en-US" sz="2600" dirty="0"/>
          </a:p>
        </p:txBody>
      </p:sp>
      <p:pic>
        <p:nvPicPr>
          <p:cNvPr id="4" name="Picture 3" descr="Fig04-55.bmp"/>
          <p:cNvPicPr>
            <a:picLocks noChangeAspect="1"/>
          </p:cNvPicPr>
          <p:nvPr/>
        </p:nvPicPr>
        <p:blipFill>
          <a:blip r:embed="rId2" cstate="print"/>
          <a:stretch>
            <a:fillRect/>
          </a:stretch>
        </p:blipFill>
        <p:spPr>
          <a:xfrm>
            <a:off x="4114800" y="1752600"/>
            <a:ext cx="4927122" cy="3678048"/>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5791200" y="5638800"/>
            <a:ext cx="1704975" cy="2000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59</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t>
            </a:r>
            <a:endParaRPr lang="en-US" dirty="0"/>
          </a:p>
        </p:txBody>
      </p:sp>
      <p:sp>
        <p:nvSpPr>
          <p:cNvPr id="3" name="Content Placeholder 2"/>
          <p:cNvSpPr>
            <a:spLocks noGrp="1"/>
          </p:cNvSpPr>
          <p:nvPr>
            <p:ph idx="1"/>
          </p:nvPr>
        </p:nvSpPr>
        <p:spPr>
          <a:xfrm>
            <a:off x="152400" y="1600200"/>
            <a:ext cx="4635500" cy="4614863"/>
          </a:xfrm>
        </p:spPr>
        <p:txBody>
          <a:bodyPr/>
          <a:lstStyle/>
          <a:p>
            <a:r>
              <a:rPr lang="en-US" sz="2800" dirty="0" smtClean="0"/>
              <a:t>In 1993 there were a total of 130 Web sites; by 1996 there were 100,000 Web sites</a:t>
            </a:r>
          </a:p>
          <a:p>
            <a:r>
              <a:rPr lang="en-US" sz="2800" dirty="0" smtClean="0"/>
              <a:t>Today, there are more than a billion Web sites and new sites appear every day</a:t>
            </a:r>
          </a:p>
        </p:txBody>
      </p:sp>
      <p:sp>
        <p:nvSpPr>
          <p:cNvPr id="4" name="Content Placeholder 2"/>
          <p:cNvSpPr txBox="1">
            <a:spLocks/>
          </p:cNvSpPr>
          <p:nvPr/>
        </p:nvSpPr>
        <p:spPr bwMode="auto">
          <a:xfrm>
            <a:off x="4648200" y="1524000"/>
            <a:ext cx="4635500" cy="4614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2BA182"/>
              </a:buClr>
              <a:buSzTx/>
              <a:buFont typeface="Wingdings" pitchFamily="2" charset="2"/>
              <a:buChar char="Ø"/>
              <a:tabLst/>
              <a:defRPr/>
            </a:pPr>
            <a:r>
              <a:rPr lang="en-US" sz="2800" kern="0" dirty="0" smtClean="0"/>
              <a:t>Ted Nelson coined the term </a:t>
            </a:r>
            <a:r>
              <a:rPr lang="en-US" sz="2800" b="1" kern="0" dirty="0" smtClean="0"/>
              <a:t>hypertext</a:t>
            </a:r>
            <a:r>
              <a:rPr lang="en-US" sz="2800" kern="0" dirty="0" smtClean="0"/>
              <a:t> to describe a computer system that could store literary documents; link them in logical relationships; and allow users to comment on what they read</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6</a:t>
            </a:fld>
            <a:endParaRPr lang="en-US" dirty="0"/>
          </a:p>
        </p:txBody>
      </p:sp>
      <p:sp>
        <p:nvSpPr>
          <p:cNvPr id="6" name="Footer Placeholder 5"/>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Engine Basics</a:t>
            </a:r>
            <a:endParaRPr lang="en-US" dirty="0"/>
          </a:p>
        </p:txBody>
      </p:sp>
      <p:sp>
        <p:nvSpPr>
          <p:cNvPr id="3" name="Content Placeholder 2"/>
          <p:cNvSpPr>
            <a:spLocks noGrp="1"/>
          </p:cNvSpPr>
          <p:nvPr>
            <p:ph idx="1"/>
          </p:nvPr>
        </p:nvSpPr>
        <p:spPr>
          <a:xfrm>
            <a:off x="0" y="1524000"/>
            <a:ext cx="3352800" cy="4614863"/>
          </a:xfrm>
        </p:spPr>
        <p:txBody>
          <a:bodyPr/>
          <a:lstStyle/>
          <a:p>
            <a:r>
              <a:rPr lang="en-US" sz="2400" dirty="0" smtClean="0"/>
              <a:t>Some search engines accept paid ads called sponsored links, which are bumped to the top positions on the results list; other search engines also accept paid ads but place them in a clearly marked area</a:t>
            </a:r>
            <a:endParaRPr lang="en-US" sz="2400" dirty="0"/>
          </a:p>
        </p:txBody>
      </p:sp>
      <p:pic>
        <p:nvPicPr>
          <p:cNvPr id="4" name="Picture 3" descr="Fig04-56.bmp"/>
          <p:cNvPicPr>
            <a:picLocks noChangeAspect="1"/>
          </p:cNvPicPr>
          <p:nvPr/>
        </p:nvPicPr>
        <p:blipFill>
          <a:blip r:embed="rId2" cstate="print"/>
          <a:stretch>
            <a:fillRect/>
          </a:stretch>
        </p:blipFill>
        <p:spPr>
          <a:xfrm>
            <a:off x="3401039" y="1600200"/>
            <a:ext cx="5742961" cy="4201315"/>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5410200" y="5943600"/>
            <a:ext cx="1762125" cy="2095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60</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Formulating Searches</a:t>
            </a:r>
            <a:endParaRPr lang="en-US" dirty="0"/>
          </a:p>
        </p:txBody>
      </p:sp>
      <p:sp>
        <p:nvSpPr>
          <p:cNvPr id="3" name="Content Placeholder 2"/>
          <p:cNvSpPr>
            <a:spLocks noGrp="1"/>
          </p:cNvSpPr>
          <p:nvPr>
            <p:ph idx="1"/>
          </p:nvPr>
        </p:nvSpPr>
        <p:spPr>
          <a:xfrm>
            <a:off x="0" y="1524000"/>
            <a:ext cx="2590800" cy="4800600"/>
          </a:xfrm>
        </p:spPr>
        <p:txBody>
          <a:bodyPr/>
          <a:lstStyle/>
          <a:p>
            <a:r>
              <a:rPr lang="en-US" sz="2400" dirty="0" smtClean="0"/>
              <a:t>Most search engines work with keyword queries in which you enter one or more words, called </a:t>
            </a:r>
            <a:r>
              <a:rPr lang="en-US" sz="2400" b="1" dirty="0" smtClean="0"/>
              <a:t>search terms</a:t>
            </a:r>
            <a:r>
              <a:rPr lang="en-US" sz="2400" dirty="0" smtClean="0"/>
              <a:t>, related to the information you want to find</a:t>
            </a:r>
            <a:endParaRPr lang="en-US" sz="2400" dirty="0"/>
          </a:p>
        </p:txBody>
      </p:sp>
      <p:pic>
        <p:nvPicPr>
          <p:cNvPr id="4" name="Picture 3" descr="Fig04-58.bmp"/>
          <p:cNvPicPr>
            <a:picLocks noChangeAspect="1"/>
          </p:cNvPicPr>
          <p:nvPr/>
        </p:nvPicPr>
        <p:blipFill>
          <a:blip r:embed="rId2" cstate="print"/>
          <a:stretch>
            <a:fillRect/>
          </a:stretch>
        </p:blipFill>
        <p:spPr>
          <a:xfrm>
            <a:off x="2667000" y="1600200"/>
            <a:ext cx="6367467" cy="4648200"/>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6400800" y="1219200"/>
            <a:ext cx="2286000" cy="2286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61</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Formulating Searches</a:t>
            </a:r>
            <a:endParaRPr lang="en-US" dirty="0"/>
          </a:p>
        </p:txBody>
      </p:sp>
      <p:sp>
        <p:nvSpPr>
          <p:cNvPr id="3" name="Content Placeholder 2"/>
          <p:cNvSpPr>
            <a:spLocks noGrp="1"/>
          </p:cNvSpPr>
          <p:nvPr>
            <p:ph idx="1"/>
          </p:nvPr>
        </p:nvSpPr>
        <p:spPr>
          <a:xfrm>
            <a:off x="685800" y="1524000"/>
            <a:ext cx="3733800" cy="4800600"/>
          </a:xfrm>
        </p:spPr>
        <p:txBody>
          <a:bodyPr/>
          <a:lstStyle/>
          <a:p>
            <a:r>
              <a:rPr lang="en-US" sz="2400" dirty="0" smtClean="0"/>
              <a:t>Narrowing a search can reduce the number of results and produce a more targeted list</a:t>
            </a:r>
          </a:p>
          <a:p>
            <a:r>
              <a:rPr lang="en-US" sz="2400" dirty="0" smtClean="0"/>
              <a:t>A search operator is a word or symbol that describes a relationship between search terms and thereby helps you create a more focused query</a:t>
            </a:r>
            <a:endParaRPr lang="en-US" sz="2400" dirty="0"/>
          </a:p>
        </p:txBody>
      </p:sp>
      <p:pic>
        <p:nvPicPr>
          <p:cNvPr id="4" name="Picture 3" descr="Fig04-59.bmp"/>
          <p:cNvPicPr>
            <a:picLocks noChangeAspect="1"/>
          </p:cNvPicPr>
          <p:nvPr/>
        </p:nvPicPr>
        <p:blipFill>
          <a:blip r:embed="rId2" cstate="print"/>
          <a:stretch>
            <a:fillRect/>
          </a:stretch>
        </p:blipFill>
        <p:spPr>
          <a:xfrm>
            <a:off x="4800601" y="1295400"/>
            <a:ext cx="3624722" cy="5064368"/>
          </a:xfrm>
          <a:prstGeom prst="rect">
            <a:avLst/>
          </a:prstGeom>
        </p:spPr>
      </p:pic>
      <p:pic>
        <p:nvPicPr>
          <p:cNvPr id="7170" name="Picture 2"/>
          <p:cNvPicPr>
            <a:picLocks noChangeAspect="1" noChangeArrowheads="1"/>
          </p:cNvPicPr>
          <p:nvPr/>
        </p:nvPicPr>
        <p:blipFill>
          <a:blip r:embed="rId3" cstate="print"/>
          <a:srcRect/>
          <a:stretch>
            <a:fillRect/>
          </a:stretch>
        </p:blipFill>
        <p:spPr bwMode="auto">
          <a:xfrm>
            <a:off x="2514600" y="5943600"/>
            <a:ext cx="1828800" cy="1619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62</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Formulating Searches</a:t>
            </a:r>
            <a:endParaRPr lang="en-US" dirty="0"/>
          </a:p>
        </p:txBody>
      </p:sp>
      <p:sp>
        <p:nvSpPr>
          <p:cNvPr id="3" name="Content Placeholder 2"/>
          <p:cNvSpPr>
            <a:spLocks noGrp="1"/>
          </p:cNvSpPr>
          <p:nvPr>
            <p:ph idx="1"/>
          </p:nvPr>
        </p:nvSpPr>
        <p:spPr>
          <a:xfrm>
            <a:off x="393700" y="1511300"/>
            <a:ext cx="3492500" cy="4614863"/>
          </a:xfrm>
        </p:spPr>
        <p:txBody>
          <a:bodyPr/>
          <a:lstStyle/>
          <a:p>
            <a:r>
              <a:rPr lang="en-US" sz="2800" dirty="0" smtClean="0"/>
              <a:t>Many search engines provide ways to make your searches more precise and obtain more useful results; Google Advanced search is one example</a:t>
            </a:r>
            <a:endParaRPr lang="en-US" sz="2800" dirty="0"/>
          </a:p>
        </p:txBody>
      </p:sp>
      <p:pic>
        <p:nvPicPr>
          <p:cNvPr id="4" name="Picture 3" descr="Fig04-61.bmp"/>
          <p:cNvPicPr>
            <a:picLocks noChangeAspect="1"/>
          </p:cNvPicPr>
          <p:nvPr/>
        </p:nvPicPr>
        <p:blipFill>
          <a:blip r:embed="rId2" cstate="print"/>
          <a:stretch>
            <a:fillRect/>
          </a:stretch>
        </p:blipFill>
        <p:spPr>
          <a:xfrm>
            <a:off x="4648200" y="1219200"/>
            <a:ext cx="4190999" cy="5104138"/>
          </a:xfrm>
          <a:prstGeom prst="rect">
            <a:avLst/>
          </a:prstGeom>
        </p:spPr>
      </p:pic>
      <p:pic>
        <p:nvPicPr>
          <p:cNvPr id="8194" name="Picture 2"/>
          <p:cNvPicPr>
            <a:picLocks noChangeAspect="1" noChangeArrowheads="1"/>
          </p:cNvPicPr>
          <p:nvPr/>
        </p:nvPicPr>
        <p:blipFill>
          <a:blip r:embed="rId3" cstate="print"/>
          <a:srcRect/>
          <a:stretch>
            <a:fillRect/>
          </a:stretch>
        </p:blipFill>
        <p:spPr bwMode="auto">
          <a:xfrm>
            <a:off x="2133600" y="6096000"/>
            <a:ext cx="2333625" cy="1809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63</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Privacy</a:t>
            </a:r>
            <a:endParaRPr lang="en-US" dirty="0"/>
          </a:p>
        </p:txBody>
      </p:sp>
      <p:sp>
        <p:nvSpPr>
          <p:cNvPr id="3" name="Content Placeholder 2"/>
          <p:cNvSpPr>
            <a:spLocks noGrp="1"/>
          </p:cNvSpPr>
          <p:nvPr>
            <p:ph idx="1"/>
          </p:nvPr>
        </p:nvSpPr>
        <p:spPr>
          <a:xfrm>
            <a:off x="393700" y="1447800"/>
            <a:ext cx="8750300" cy="2146300"/>
          </a:xfrm>
        </p:spPr>
        <p:txBody>
          <a:bodyPr/>
          <a:lstStyle/>
          <a:p>
            <a:r>
              <a:rPr lang="en-US" sz="2400" dirty="0" smtClean="0"/>
              <a:t>Your search history contains a list of queries that you’ve made in a specific search engine</a:t>
            </a:r>
          </a:p>
          <a:p>
            <a:r>
              <a:rPr lang="en-US" sz="2400" dirty="0" smtClean="0"/>
              <a:t>Your search history is not the same as your browser history, which is a list of Web sites you’ve visited and is maintained by your browser</a:t>
            </a:r>
          </a:p>
          <a:p>
            <a:r>
              <a:rPr lang="en-US" sz="2400" dirty="0" smtClean="0"/>
              <a:t>Search history is stored in server logs on the search engines’ computers</a:t>
            </a:r>
            <a:endParaRPr lang="en-US" sz="2400" dirty="0"/>
          </a:p>
        </p:txBody>
      </p:sp>
      <p:pic>
        <p:nvPicPr>
          <p:cNvPr id="4" name="Picture 3" descr="Fig04-63.bmp"/>
          <p:cNvPicPr>
            <a:picLocks noChangeAspect="1"/>
          </p:cNvPicPr>
          <p:nvPr/>
        </p:nvPicPr>
        <p:blipFill>
          <a:blip r:embed="rId2" cstate="print"/>
          <a:stretch>
            <a:fillRect/>
          </a:stretch>
        </p:blipFill>
        <p:spPr>
          <a:xfrm>
            <a:off x="1752600" y="4514925"/>
            <a:ext cx="5791200" cy="1811183"/>
          </a:xfrm>
          <a:prstGeom prst="rect">
            <a:avLst/>
          </a:prstGeom>
        </p:spPr>
      </p:pic>
      <p:pic>
        <p:nvPicPr>
          <p:cNvPr id="9219" name="Picture 3"/>
          <p:cNvPicPr>
            <a:picLocks noChangeAspect="1" noChangeArrowheads="1"/>
          </p:cNvPicPr>
          <p:nvPr/>
        </p:nvPicPr>
        <p:blipFill>
          <a:blip r:embed="rId3" cstate="print"/>
          <a:srcRect/>
          <a:stretch>
            <a:fillRect/>
          </a:stretch>
        </p:blipFill>
        <p:spPr bwMode="auto">
          <a:xfrm>
            <a:off x="5791200" y="4267200"/>
            <a:ext cx="3105150" cy="2381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64</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Using Web-based Source Material</a:t>
            </a:r>
            <a:endParaRPr lang="en-US" sz="3800" dirty="0"/>
          </a:p>
        </p:txBody>
      </p:sp>
      <p:sp>
        <p:nvSpPr>
          <p:cNvPr id="3" name="Content Placeholder 2"/>
          <p:cNvSpPr>
            <a:spLocks noGrp="1"/>
          </p:cNvSpPr>
          <p:nvPr>
            <p:ph idx="1"/>
          </p:nvPr>
        </p:nvSpPr>
        <p:spPr>
          <a:xfrm>
            <a:off x="228600" y="1524000"/>
            <a:ext cx="3492500" cy="4279900"/>
          </a:xfrm>
        </p:spPr>
        <p:txBody>
          <a:bodyPr/>
          <a:lstStyle/>
          <a:p>
            <a:r>
              <a:rPr lang="en-US" sz="2000" dirty="0" smtClean="0"/>
              <a:t>Most browsers provide Copy and Save commands that allow you to obtain text and images from a Web page</a:t>
            </a:r>
          </a:p>
          <a:p>
            <a:r>
              <a:rPr lang="en-US" sz="2000" dirty="0" smtClean="0"/>
              <a:t>To keep track of the source for each text section, you can highlight the Web page’s URL in the Address box, use the Copy command, and then paste the URL into your document</a:t>
            </a:r>
            <a:endParaRPr lang="en-US" sz="2000" dirty="0"/>
          </a:p>
        </p:txBody>
      </p:sp>
      <p:pic>
        <p:nvPicPr>
          <p:cNvPr id="4" name="Picture 3" descr="Fig04-64.bmp"/>
          <p:cNvPicPr>
            <a:picLocks noChangeAspect="1"/>
          </p:cNvPicPr>
          <p:nvPr/>
        </p:nvPicPr>
        <p:blipFill>
          <a:blip r:embed="rId2" cstate="print"/>
          <a:stretch>
            <a:fillRect/>
          </a:stretch>
        </p:blipFill>
        <p:spPr>
          <a:xfrm>
            <a:off x="3734122" y="1676400"/>
            <a:ext cx="5409878" cy="4061702"/>
          </a:xfrm>
          <a:prstGeom prst="rect">
            <a:avLst/>
          </a:prstGeom>
        </p:spPr>
      </p:pic>
      <p:pic>
        <p:nvPicPr>
          <p:cNvPr id="10242" name="Picture 2"/>
          <p:cNvPicPr>
            <a:picLocks noChangeAspect="1" noChangeArrowheads="1"/>
          </p:cNvPicPr>
          <p:nvPr/>
        </p:nvPicPr>
        <p:blipFill>
          <a:blip r:embed="rId3" cstate="print"/>
          <a:srcRect/>
          <a:stretch>
            <a:fillRect/>
          </a:stretch>
        </p:blipFill>
        <p:spPr bwMode="auto">
          <a:xfrm>
            <a:off x="3733800" y="5867400"/>
            <a:ext cx="3305175" cy="1809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B6F15528-21DE-4FAA-801E-634DDDAF4B2B}" type="slidenum">
              <a:rPr lang="en-US" smtClean="0"/>
              <a:pPr/>
              <a:t>65</a:t>
            </a:fld>
            <a:endParaRPr lang="en-US" dirty="0"/>
          </a:p>
        </p:txBody>
      </p:sp>
      <p:sp>
        <p:nvSpPr>
          <p:cNvPr id="7" name="Footer Placeholder 6"/>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Using Web-based Source Material</a:t>
            </a:r>
            <a:endParaRPr lang="en-US" sz="3800" dirty="0"/>
          </a:p>
        </p:txBody>
      </p:sp>
      <p:sp>
        <p:nvSpPr>
          <p:cNvPr id="3" name="Content Placeholder 2"/>
          <p:cNvSpPr>
            <a:spLocks noGrp="1"/>
          </p:cNvSpPr>
          <p:nvPr>
            <p:ph idx="1"/>
          </p:nvPr>
        </p:nvSpPr>
        <p:spPr>
          <a:xfrm>
            <a:off x="393700" y="1511300"/>
            <a:ext cx="8750300" cy="4813300"/>
          </a:xfrm>
        </p:spPr>
        <p:txBody>
          <a:bodyPr/>
          <a:lstStyle/>
          <a:p>
            <a:r>
              <a:rPr lang="en-US" sz="2400" dirty="0" smtClean="0"/>
              <a:t>Presenting someone else’s work as your own is plagiarism</a:t>
            </a:r>
          </a:p>
          <a:p>
            <a:r>
              <a:rPr lang="en-US" sz="2400" dirty="0" smtClean="0"/>
              <a:t>If you copy text, pictures, or other works from a Web page, be sure to credit the original author</a:t>
            </a:r>
          </a:p>
          <a:p>
            <a:r>
              <a:rPr lang="en-US" sz="2400" dirty="0" smtClean="0"/>
              <a:t>Information that identifies the source of an excerpted work is called a citation</a:t>
            </a:r>
          </a:p>
          <a:p>
            <a:r>
              <a:rPr lang="en-US" sz="2400" dirty="0" smtClean="0"/>
              <a:t>Written documents, such as reports and projects, generally include footnotes, endnotes, or inline citations formatted according to a standard style, such as MLA, APA, or Chicago</a:t>
            </a:r>
          </a:p>
          <a:p>
            <a:r>
              <a:rPr lang="en-US" sz="2400" dirty="0" smtClean="0"/>
              <a:t>In the United States, the Fair Use Doctrine allows limited use of copyrighted material for scholarship and review without obtaining permission</a:t>
            </a:r>
            <a:endParaRPr lang="en-US" sz="24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66</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4 Complete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t>
            </a:r>
            <a:endParaRPr lang="en-US" dirty="0"/>
          </a:p>
        </p:txBody>
      </p:sp>
      <p:pic>
        <p:nvPicPr>
          <p:cNvPr id="4" name="Content Placeholder 3" descr="Fig04-02.bmp"/>
          <p:cNvPicPr>
            <a:picLocks noGrp="1" noChangeAspect="1"/>
          </p:cNvPicPr>
          <p:nvPr>
            <p:ph idx="1"/>
          </p:nvPr>
        </p:nvPicPr>
        <p:blipFill>
          <a:blip r:embed="rId2" cstate="print"/>
          <a:srcRect b="13023"/>
          <a:stretch>
            <a:fillRect/>
          </a:stretch>
        </p:blipFill>
        <p:spPr>
          <a:xfrm>
            <a:off x="3809999" y="457200"/>
            <a:ext cx="5112441" cy="4495800"/>
          </a:xfrm>
        </p:spPr>
      </p:pic>
      <p:pic>
        <p:nvPicPr>
          <p:cNvPr id="1026" name="Picture 2"/>
          <p:cNvPicPr>
            <a:picLocks noChangeAspect="1" noChangeArrowheads="1"/>
          </p:cNvPicPr>
          <p:nvPr/>
        </p:nvPicPr>
        <p:blipFill>
          <a:blip r:embed="rId3" cstate="print"/>
          <a:srcRect/>
          <a:stretch>
            <a:fillRect/>
          </a:stretch>
        </p:blipFill>
        <p:spPr bwMode="auto">
          <a:xfrm>
            <a:off x="304800" y="3200400"/>
            <a:ext cx="3095625" cy="228600"/>
          </a:xfrm>
          <a:prstGeom prst="rect">
            <a:avLst/>
          </a:prstGeom>
          <a:noFill/>
          <a:ln w="9525">
            <a:noFill/>
            <a:miter lim="800000"/>
            <a:headEnd/>
            <a:tailEnd/>
          </a:ln>
        </p:spPr>
      </p:pic>
      <p:pic>
        <p:nvPicPr>
          <p:cNvPr id="7" name="Picture 6" descr="Fig04-02.bmp"/>
          <p:cNvPicPr>
            <a:picLocks noChangeAspect="1"/>
          </p:cNvPicPr>
          <p:nvPr/>
        </p:nvPicPr>
        <p:blipFill>
          <a:blip r:embed="rId2" cstate="print"/>
          <a:srcRect t="86667"/>
          <a:stretch>
            <a:fillRect/>
          </a:stretch>
        </p:blipFill>
        <p:spPr>
          <a:xfrm>
            <a:off x="1143000" y="5181600"/>
            <a:ext cx="6985396" cy="941686"/>
          </a:xfrm>
          <a:prstGeom prst="rect">
            <a:avLst/>
          </a:prstGeom>
        </p:spPr>
      </p:pic>
      <p:sp>
        <p:nvSpPr>
          <p:cNvPr id="6" name="Slide Number Placeholder 5"/>
          <p:cNvSpPr>
            <a:spLocks noGrp="1"/>
          </p:cNvSpPr>
          <p:nvPr>
            <p:ph type="sldNum" sz="quarter" idx="11"/>
          </p:nvPr>
        </p:nvSpPr>
        <p:spPr/>
        <p:txBody>
          <a:bodyPr/>
          <a:lstStyle/>
          <a:p>
            <a:fld id="{B6F15528-21DE-4FAA-801E-634DDDAF4B2B}" type="slidenum">
              <a:rPr lang="en-US" smtClean="0"/>
              <a:pPr/>
              <a:t>7</a:t>
            </a:fld>
            <a:endParaRPr lang="en-US" dirty="0"/>
          </a:p>
        </p:txBody>
      </p:sp>
      <p:sp>
        <p:nvSpPr>
          <p:cNvPr id="8" name="Footer Placeholder 7"/>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t>
            </a:r>
            <a:endParaRPr lang="en-US" dirty="0"/>
          </a:p>
        </p:txBody>
      </p:sp>
      <p:sp>
        <p:nvSpPr>
          <p:cNvPr id="3" name="Content Placeholder 2"/>
          <p:cNvSpPr>
            <a:spLocks noGrp="1"/>
          </p:cNvSpPr>
          <p:nvPr>
            <p:ph idx="1"/>
          </p:nvPr>
        </p:nvSpPr>
        <p:spPr>
          <a:xfrm>
            <a:off x="393700" y="1511300"/>
            <a:ext cx="4787900" cy="4614863"/>
          </a:xfrm>
        </p:spPr>
        <p:txBody>
          <a:bodyPr/>
          <a:lstStyle/>
          <a:p>
            <a:r>
              <a:rPr lang="en-US" sz="2400" dirty="0" smtClean="0"/>
              <a:t>In 1990 British scientist Tim Berners-Lee developed specifications for URLs, HTML, and HTTP – the foundation technologies of today’s Web</a:t>
            </a:r>
          </a:p>
          <a:p>
            <a:r>
              <a:rPr lang="en-US" sz="2400" dirty="0" smtClean="0"/>
              <a:t>Berners-Lee created the Web browser software Nexus</a:t>
            </a:r>
          </a:p>
          <a:p>
            <a:r>
              <a:rPr lang="en-US" sz="2400" dirty="0" smtClean="0"/>
              <a:t>In 1993 Marc Andreessen at the University of Illinois created the Web browser Mosaic which led to the development of the popular browser Netscape</a:t>
            </a:r>
            <a:endParaRPr lang="en-US" sz="2400" dirty="0"/>
          </a:p>
        </p:txBody>
      </p:sp>
      <p:pic>
        <p:nvPicPr>
          <p:cNvPr id="6" name="Picture 5" descr="Fig04-03.bmp"/>
          <p:cNvPicPr>
            <a:picLocks noChangeAspect="1"/>
          </p:cNvPicPr>
          <p:nvPr/>
        </p:nvPicPr>
        <p:blipFill>
          <a:blip r:embed="rId2" cstate="print"/>
          <a:stretch>
            <a:fillRect/>
          </a:stretch>
        </p:blipFill>
        <p:spPr>
          <a:xfrm>
            <a:off x="5410200" y="685800"/>
            <a:ext cx="3381645" cy="2453048"/>
          </a:xfrm>
          <a:prstGeom prst="rect">
            <a:avLst/>
          </a:prstGeom>
        </p:spPr>
      </p:pic>
      <p:pic>
        <p:nvPicPr>
          <p:cNvPr id="7" name="Picture 6" descr="Fig04-04.bmp"/>
          <p:cNvPicPr>
            <a:picLocks noChangeAspect="1"/>
          </p:cNvPicPr>
          <p:nvPr/>
        </p:nvPicPr>
        <p:blipFill>
          <a:blip r:embed="rId3" cstate="print"/>
          <a:stretch>
            <a:fillRect/>
          </a:stretch>
        </p:blipFill>
        <p:spPr>
          <a:xfrm>
            <a:off x="5410200" y="3657600"/>
            <a:ext cx="3581400" cy="2697677"/>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5410200" y="381000"/>
            <a:ext cx="2057400" cy="21907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486400" y="3352800"/>
            <a:ext cx="3009900" cy="219075"/>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fld id="{B6F15528-21DE-4FAA-801E-634DDDAF4B2B}" type="slidenum">
              <a:rPr lang="en-US" smtClean="0"/>
              <a:pPr/>
              <a:t>8</a:t>
            </a:fld>
            <a:endParaRPr lang="en-US" dirty="0"/>
          </a:p>
        </p:txBody>
      </p:sp>
      <p:sp>
        <p:nvSpPr>
          <p:cNvPr id="9" name="Footer Placeholder 8"/>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Sites</a:t>
            </a:r>
            <a:endParaRPr lang="en-US" dirty="0"/>
          </a:p>
        </p:txBody>
      </p:sp>
      <p:sp>
        <p:nvSpPr>
          <p:cNvPr id="3" name="Content Placeholder 2"/>
          <p:cNvSpPr>
            <a:spLocks noGrp="1"/>
          </p:cNvSpPr>
          <p:nvPr>
            <p:ph idx="1"/>
          </p:nvPr>
        </p:nvSpPr>
        <p:spPr/>
        <p:txBody>
          <a:bodyPr/>
          <a:lstStyle/>
          <a:p>
            <a:r>
              <a:rPr lang="en-US" sz="3200" dirty="0" smtClean="0"/>
              <a:t>A </a:t>
            </a:r>
            <a:r>
              <a:rPr lang="en-US" sz="3200" b="1" dirty="0" smtClean="0"/>
              <a:t>Web site</a:t>
            </a:r>
            <a:r>
              <a:rPr lang="en-US" sz="3200" dirty="0" smtClean="0"/>
              <a:t> typically contains a collection of related information organized and formatted so it can be accessed using a browser</a:t>
            </a:r>
          </a:p>
          <a:p>
            <a:r>
              <a:rPr lang="en-US" dirty="0" smtClean="0"/>
              <a:t>A </a:t>
            </a:r>
            <a:r>
              <a:rPr lang="en-US" b="1" dirty="0" smtClean="0"/>
              <a:t>Web server</a:t>
            </a:r>
            <a:r>
              <a:rPr lang="en-US" dirty="0" smtClean="0"/>
              <a:t> is an Internet-based computer that stores Web site content and accepts requests from browsers</a:t>
            </a:r>
          </a:p>
          <a:p>
            <a:r>
              <a:rPr lang="en-US" sz="3200" dirty="0" smtClean="0"/>
              <a:t>A </a:t>
            </a:r>
            <a:r>
              <a:rPr lang="en-US" sz="3200" b="1" dirty="0" smtClean="0"/>
              <a:t>Web page</a:t>
            </a:r>
            <a:r>
              <a:rPr lang="en-US" sz="3200" dirty="0" smtClean="0"/>
              <a:t> is based on an HTML source document that is stored as a file on a Web server</a:t>
            </a:r>
            <a:endParaRPr lang="en-US" sz="32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9</a:t>
            </a:fld>
            <a:endParaRPr lang="en-US" dirty="0"/>
          </a:p>
        </p:txBody>
      </p:sp>
      <p:sp>
        <p:nvSpPr>
          <p:cNvPr id="5" name="Footer Placeholder 4"/>
          <p:cNvSpPr>
            <a:spLocks noGrp="1"/>
          </p:cNvSpPr>
          <p:nvPr>
            <p:ph type="ftr" sz="quarter" idx="10"/>
          </p:nvPr>
        </p:nvSpPr>
        <p:spPr/>
        <p:txBody>
          <a:bodyPr/>
          <a:lstStyle/>
          <a:p>
            <a:r>
              <a:rPr lang="en-US" smtClean="0"/>
              <a:t>Unit 4: The Web</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P2016">
  <a:themeElements>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np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p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NP2016</Template>
  <TotalTime>3873</TotalTime>
  <Words>3314</Words>
  <Application>Microsoft Office PowerPoint</Application>
  <PresentationFormat>On-screen Show (4:3)</PresentationFormat>
  <Paragraphs>383</Paragraphs>
  <Slides>67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Arial Narrow</vt:lpstr>
      <vt:lpstr>Arial Rounded MT Bold</vt:lpstr>
      <vt:lpstr>Calibri</vt:lpstr>
      <vt:lpstr>Wingdings</vt:lpstr>
      <vt:lpstr>Wingdings 2</vt:lpstr>
      <vt:lpstr>NP2016</vt:lpstr>
      <vt:lpstr>Unit 4 The Web</vt:lpstr>
      <vt:lpstr>Unit Contents</vt:lpstr>
      <vt:lpstr>Section A: Web Basics</vt:lpstr>
      <vt:lpstr>Web Overview</vt:lpstr>
      <vt:lpstr>Web Overview</vt:lpstr>
      <vt:lpstr>Evolution</vt:lpstr>
      <vt:lpstr>Evolution</vt:lpstr>
      <vt:lpstr>Evolution</vt:lpstr>
      <vt:lpstr>Web Sites</vt:lpstr>
      <vt:lpstr>Hypertext Links</vt:lpstr>
      <vt:lpstr>Hypertext Links</vt:lpstr>
      <vt:lpstr>URLs</vt:lpstr>
      <vt:lpstr>URLs</vt:lpstr>
      <vt:lpstr>URLs</vt:lpstr>
      <vt:lpstr>Section B: Browsers</vt:lpstr>
      <vt:lpstr>Browser Basics</vt:lpstr>
      <vt:lpstr>Browser Basics</vt:lpstr>
      <vt:lpstr>Browser Basics</vt:lpstr>
      <vt:lpstr>Customization</vt:lpstr>
      <vt:lpstr>Customization</vt:lpstr>
      <vt:lpstr>Browser Cache</vt:lpstr>
      <vt:lpstr>Browser Cache</vt:lpstr>
      <vt:lpstr>Browser Cache</vt:lpstr>
      <vt:lpstr>Plugins and Extensions</vt:lpstr>
      <vt:lpstr>Plugins and Extensions</vt:lpstr>
      <vt:lpstr>Section C: HTML</vt:lpstr>
      <vt:lpstr>HTML Basics</vt:lpstr>
      <vt:lpstr>HTML Basics</vt:lpstr>
      <vt:lpstr>HTML Basics</vt:lpstr>
      <vt:lpstr>HTML Basics</vt:lpstr>
      <vt:lpstr>HTML Editing Tools</vt:lpstr>
      <vt:lpstr>HTML Editing Tools</vt:lpstr>
      <vt:lpstr>HTML Editing Tools</vt:lpstr>
      <vt:lpstr>CSS</vt:lpstr>
      <vt:lpstr>CSS</vt:lpstr>
      <vt:lpstr>Dynamic Web Pages</vt:lpstr>
      <vt:lpstr>Dynamic Web Pages</vt:lpstr>
      <vt:lpstr>Dynamic Web Pages</vt:lpstr>
      <vt:lpstr>Site Creation</vt:lpstr>
      <vt:lpstr>Site Creation</vt:lpstr>
      <vt:lpstr>Section D: HTTP</vt:lpstr>
      <vt:lpstr>HTTP Basics</vt:lpstr>
      <vt:lpstr>HTTP Basics</vt:lpstr>
      <vt:lpstr>HTTP Basics</vt:lpstr>
      <vt:lpstr>Cookies</vt:lpstr>
      <vt:lpstr>Cookies</vt:lpstr>
      <vt:lpstr>Cookies</vt:lpstr>
      <vt:lpstr>Cookies</vt:lpstr>
      <vt:lpstr>HTTPs</vt:lpstr>
      <vt:lpstr>HTTPs</vt:lpstr>
      <vt:lpstr>HTTPs</vt:lpstr>
      <vt:lpstr>Section E: Search Engines</vt:lpstr>
      <vt:lpstr>Search Engine Basics</vt:lpstr>
      <vt:lpstr>Search Engine Basics</vt:lpstr>
      <vt:lpstr>Search Engine Basics</vt:lpstr>
      <vt:lpstr>Search Engine Basics</vt:lpstr>
      <vt:lpstr>Search Engine Basics</vt:lpstr>
      <vt:lpstr>Search Engine Basics</vt:lpstr>
      <vt:lpstr>Search Engine Basics</vt:lpstr>
      <vt:lpstr>Search Engine Basics</vt:lpstr>
      <vt:lpstr>Formulating Searches</vt:lpstr>
      <vt:lpstr>Formulating Searches</vt:lpstr>
      <vt:lpstr>Formulating Searches</vt:lpstr>
      <vt:lpstr>Search Privacy</vt:lpstr>
      <vt:lpstr>Using Web-based Source Material</vt:lpstr>
      <vt:lpstr>Using Web-based Source Material</vt:lpstr>
      <vt:lpstr>Unit 4 Complete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The Web</dc:title>
  <dc:creator>Kate</dc:creator>
  <cp:lastModifiedBy>Hunt, Marjorie</cp:lastModifiedBy>
  <cp:revision>263</cp:revision>
  <dcterms:created xsi:type="dcterms:W3CDTF">2006-08-16T00:00:00Z</dcterms:created>
  <dcterms:modified xsi:type="dcterms:W3CDTF">2016-03-03T20:30:01Z</dcterms:modified>
</cp:coreProperties>
</file>