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99"/>
  </p:notesMasterIdLst>
  <p:handoutMasterIdLst>
    <p:handoutMasterId r:id="rId100"/>
  </p:handoutMasterIdLst>
  <p:sldIdLst>
    <p:sldId id="256" r:id="rId2"/>
    <p:sldId id="257" r:id="rId3"/>
    <p:sldId id="258" r:id="rId4"/>
    <p:sldId id="263" r:id="rId5"/>
    <p:sldId id="338" r:id="rId6"/>
    <p:sldId id="289" r:id="rId7"/>
    <p:sldId id="290" r:id="rId8"/>
    <p:sldId id="264" r:id="rId9"/>
    <p:sldId id="292" r:id="rId10"/>
    <p:sldId id="297" r:id="rId11"/>
    <p:sldId id="291" r:id="rId12"/>
    <p:sldId id="265" r:id="rId13"/>
    <p:sldId id="293" r:id="rId14"/>
    <p:sldId id="296" r:id="rId15"/>
    <p:sldId id="298" r:id="rId16"/>
    <p:sldId id="295" r:id="rId17"/>
    <p:sldId id="294" r:id="rId18"/>
    <p:sldId id="299" r:id="rId19"/>
    <p:sldId id="300" r:id="rId20"/>
    <p:sldId id="266" r:id="rId21"/>
    <p:sldId id="301" r:id="rId22"/>
    <p:sldId id="340" r:id="rId23"/>
    <p:sldId id="259" r:id="rId24"/>
    <p:sldId id="267" r:id="rId25"/>
    <p:sldId id="307" r:id="rId26"/>
    <p:sldId id="342" r:id="rId27"/>
    <p:sldId id="341" r:id="rId28"/>
    <p:sldId id="306" r:id="rId29"/>
    <p:sldId id="343" r:id="rId30"/>
    <p:sldId id="305" r:id="rId31"/>
    <p:sldId id="304" r:id="rId32"/>
    <p:sldId id="308" r:id="rId33"/>
    <p:sldId id="303" r:id="rId34"/>
    <p:sldId id="272" r:id="rId35"/>
    <p:sldId id="309" r:id="rId36"/>
    <p:sldId id="344" r:id="rId37"/>
    <p:sldId id="271" r:id="rId38"/>
    <p:sldId id="310" r:id="rId39"/>
    <p:sldId id="311" r:id="rId40"/>
    <p:sldId id="312" r:id="rId41"/>
    <p:sldId id="270" r:id="rId42"/>
    <p:sldId id="313" r:id="rId43"/>
    <p:sldId id="269" r:id="rId44"/>
    <p:sldId id="314" r:id="rId45"/>
    <p:sldId id="268" r:id="rId46"/>
    <p:sldId id="315" r:id="rId47"/>
    <p:sldId id="273" r:id="rId48"/>
    <p:sldId id="316" r:id="rId49"/>
    <p:sldId id="260" r:id="rId50"/>
    <p:sldId id="274" r:id="rId51"/>
    <p:sldId id="318" r:id="rId52"/>
    <p:sldId id="317" r:id="rId53"/>
    <p:sldId id="339" r:id="rId54"/>
    <p:sldId id="278" r:id="rId55"/>
    <p:sldId id="319" r:id="rId56"/>
    <p:sldId id="277" r:id="rId57"/>
    <p:sldId id="320" r:id="rId58"/>
    <p:sldId id="322" r:id="rId59"/>
    <p:sldId id="321" r:id="rId60"/>
    <p:sldId id="345" r:id="rId61"/>
    <p:sldId id="276" r:id="rId62"/>
    <p:sldId id="275" r:id="rId63"/>
    <p:sldId id="261" r:id="rId64"/>
    <p:sldId id="279" r:id="rId65"/>
    <p:sldId id="283" r:id="rId66"/>
    <p:sldId id="325" r:id="rId67"/>
    <p:sldId id="326" r:id="rId68"/>
    <p:sldId id="346" r:id="rId69"/>
    <p:sldId id="282" r:id="rId70"/>
    <p:sldId id="329" r:id="rId71"/>
    <p:sldId id="328" r:id="rId72"/>
    <p:sldId id="327" r:id="rId73"/>
    <p:sldId id="347" r:id="rId74"/>
    <p:sldId id="348" r:id="rId75"/>
    <p:sldId id="281" r:id="rId76"/>
    <p:sldId id="330" r:id="rId77"/>
    <p:sldId id="349" r:id="rId78"/>
    <p:sldId id="280" r:id="rId79"/>
    <p:sldId id="331" r:id="rId80"/>
    <p:sldId id="350" r:id="rId81"/>
    <p:sldId id="262" r:id="rId82"/>
    <p:sldId id="287" r:id="rId83"/>
    <p:sldId id="333" r:id="rId84"/>
    <p:sldId id="332" r:id="rId85"/>
    <p:sldId id="323" r:id="rId86"/>
    <p:sldId id="284" r:id="rId87"/>
    <p:sldId id="334" r:id="rId88"/>
    <p:sldId id="335" r:id="rId89"/>
    <p:sldId id="351" r:id="rId90"/>
    <p:sldId id="352" r:id="rId91"/>
    <p:sldId id="353" r:id="rId92"/>
    <p:sldId id="354" r:id="rId93"/>
    <p:sldId id="355" r:id="rId94"/>
    <p:sldId id="286" r:id="rId95"/>
    <p:sldId id="285" r:id="rId96"/>
    <p:sldId id="337" r:id="rId97"/>
    <p:sldId id="288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45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D03B1-216E-4F89-8BBC-7924C12BD39B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249AF-7D8B-48C3-9142-A1C5152F9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664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C5DE2-C94E-460B-85EB-AC0B32DB1366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62C2D-0A81-47DD-97EB-626FE187F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365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062C2D-0A81-47DD-97EB-626FE187F9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12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rgbClr val="2BA182"/>
          </a:solidFill>
          <a:ln>
            <a:solidFill>
              <a:srgbClr val="1E84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228600"/>
            <a:ext cx="14478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3"/>
          <p:cNvSpPr txBox="1"/>
          <p:nvPr/>
        </p:nvSpPr>
        <p:spPr>
          <a:xfrm>
            <a:off x="0" y="3048000"/>
            <a:ext cx="9144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2BA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Concepts </a:t>
            </a:r>
            <a:r>
              <a:rPr lang="en-US" sz="5400" b="1" dirty="0" smtClean="0">
                <a:solidFill>
                  <a:srgbClr val="2BA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en-US" sz="5400" b="1" dirty="0">
              <a:solidFill>
                <a:srgbClr val="2BA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" y="1225550"/>
            <a:ext cx="9143998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71499"/>
            <a:ext cx="91440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Unit 6: Software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425" y="371475"/>
            <a:ext cx="2187575" cy="5754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3700" y="371475"/>
            <a:ext cx="6410325" cy="5754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Unit 6: Software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371475"/>
            <a:ext cx="8340725" cy="10477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3700" y="1511300"/>
            <a:ext cx="4298950" cy="4614863"/>
          </a:xfrm>
        </p:spPr>
        <p:txBody>
          <a:bodyPr/>
          <a:lstStyle>
            <a:lvl1pPr>
              <a:buClr>
                <a:srgbClr val="1E8453"/>
              </a:buClr>
              <a:defRPr/>
            </a:lvl1pPr>
            <a:lvl2pPr>
              <a:buClr>
                <a:srgbClr val="1E8453"/>
              </a:buClr>
              <a:defRPr/>
            </a:lvl2pPr>
            <a:lvl3pPr>
              <a:buClr>
                <a:srgbClr val="1E8453"/>
              </a:buClr>
              <a:defRPr/>
            </a:lvl3pPr>
            <a:lvl4pPr>
              <a:buClr>
                <a:srgbClr val="1E8453"/>
              </a:buClr>
              <a:defRPr/>
            </a:lvl4pPr>
            <a:lvl5pPr>
              <a:buClr>
                <a:srgbClr val="1E8453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5050" y="1511300"/>
            <a:ext cx="4298950" cy="4614863"/>
          </a:xfrm>
        </p:spPr>
        <p:txBody>
          <a:bodyPr/>
          <a:lstStyle>
            <a:lvl1pPr>
              <a:buClr>
                <a:srgbClr val="1E8453"/>
              </a:buClr>
              <a:defRPr/>
            </a:lvl1pPr>
            <a:lvl2pPr>
              <a:buClr>
                <a:srgbClr val="1E8453"/>
              </a:buClr>
              <a:defRPr/>
            </a:lvl2pPr>
            <a:lvl3pPr>
              <a:buClr>
                <a:srgbClr val="1E8453"/>
              </a:buClr>
              <a:defRPr/>
            </a:lvl3pPr>
            <a:lvl4pPr>
              <a:buClr>
                <a:srgbClr val="1E8453"/>
              </a:buClr>
              <a:defRPr/>
            </a:lvl4pPr>
            <a:lvl5pPr>
              <a:buClr>
                <a:srgbClr val="1E8453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Unit 6: Software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371475"/>
            <a:ext cx="8340725" cy="10477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3700" y="1511300"/>
            <a:ext cx="4298950" cy="461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45050" y="1511300"/>
            <a:ext cx="4298950" cy="2230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45050" y="3894138"/>
            <a:ext cx="4298950" cy="2232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Unit 6: Software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94450" y="0"/>
            <a:ext cx="27495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4375" y="2416175"/>
            <a:ext cx="7772400" cy="1470025"/>
          </a:xfrm>
        </p:spPr>
        <p:txBody>
          <a:bodyPr/>
          <a:lstStyle>
            <a:lvl1pPr algn="ctr"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24300"/>
            <a:ext cx="6400800" cy="1450975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91125"/>
            <a:ext cx="91440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4321" y="594669"/>
            <a:ext cx="58483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2BA182"/>
              </a:buClr>
              <a:defRPr/>
            </a:lvl1pPr>
            <a:lvl2pPr>
              <a:buClr>
                <a:srgbClr val="2BA182"/>
              </a:buClr>
              <a:defRPr/>
            </a:lvl2pPr>
            <a:lvl3pPr>
              <a:buClr>
                <a:srgbClr val="2BA182"/>
              </a:buClr>
              <a:defRPr/>
            </a:lvl3pPr>
            <a:lvl4pPr>
              <a:buClr>
                <a:srgbClr val="2BA182"/>
              </a:buClr>
              <a:defRPr/>
            </a:lvl4pPr>
            <a:lvl5pPr>
              <a:buClr>
                <a:srgbClr val="2BA18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Unit 6: Software</a:t>
            </a: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solidFill>
            <a:srgbClr val="2BA182"/>
          </a:solidFill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Unit 6: Software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700" y="1511300"/>
            <a:ext cx="4298950" cy="4614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5050" y="1511300"/>
            <a:ext cx="4298950" cy="4614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Unit 6: Software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Unit 6: Software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Unit 6: Software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Unit 6: Software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Unit 6: Software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Unit 6: Software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463675"/>
          </a:xfrm>
          <a:prstGeom prst="rect">
            <a:avLst/>
          </a:prstGeom>
          <a:solidFill>
            <a:srgbClr val="2BA182"/>
          </a:solidFill>
          <a:ln>
            <a:solidFill>
              <a:srgbClr val="2BA1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1667" name="Rectangle 3"/>
          <p:cNvSpPr>
            <a:spLocks noChangeArrowheads="1"/>
          </p:cNvSpPr>
          <p:nvPr/>
        </p:nvSpPr>
        <p:spPr bwMode="auto">
          <a:xfrm>
            <a:off x="0" y="6372225"/>
            <a:ext cx="9144000" cy="485775"/>
          </a:xfrm>
          <a:prstGeom prst="rect">
            <a:avLst/>
          </a:prstGeom>
          <a:solidFill>
            <a:srgbClr val="2BA182"/>
          </a:solidFill>
          <a:ln w="9525">
            <a:solidFill>
              <a:srgbClr val="1E845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68" name="Rectangle 4"/>
          <p:cNvSpPr>
            <a:spLocks noChangeArrowheads="1"/>
          </p:cNvSpPr>
          <p:nvPr/>
        </p:nvSpPr>
        <p:spPr bwMode="auto">
          <a:xfrm>
            <a:off x="782638" y="338138"/>
            <a:ext cx="8380412" cy="1225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03275" y="371475"/>
            <a:ext cx="83407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3700" y="1511300"/>
            <a:ext cx="8750300" cy="461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16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381750"/>
            <a:ext cx="70024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bg1"/>
                </a:solidFill>
                <a:cs typeface="Arial" charset="0"/>
              </a:defRPr>
            </a:lvl1pPr>
          </a:lstStyle>
          <a:p>
            <a:r>
              <a:rPr lang="en-US" smtClean="0"/>
              <a:t>Unit 6: Software</a:t>
            </a:r>
            <a:endParaRPr lang="en-US"/>
          </a:p>
        </p:txBody>
      </p:sp>
      <p:sp>
        <p:nvSpPr>
          <p:cNvPr id="24167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solidFill>
            <a:srgbClr val="2BA18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Arial Narrow" pitchFamily="34" charset="0"/>
                <a:cs typeface="+mn-cs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1673" name="Rectangle 9"/>
          <p:cNvSpPr>
            <a:spLocks noChangeArrowheads="1"/>
          </p:cNvSpPr>
          <p:nvPr/>
        </p:nvSpPr>
        <p:spPr bwMode="auto">
          <a:xfrm>
            <a:off x="781050" y="200025"/>
            <a:ext cx="8362950" cy="142875"/>
          </a:xfrm>
          <a:prstGeom prst="rect">
            <a:avLst/>
          </a:prstGeom>
          <a:solidFill>
            <a:srgbClr val="E7F3BB"/>
          </a:solidFill>
          <a:ln w="9525">
            <a:solidFill>
              <a:srgbClr val="E7F3B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4" name="Text Box 10"/>
          <p:cNvSpPr txBox="1">
            <a:spLocks noChangeArrowheads="1"/>
          </p:cNvSpPr>
          <p:nvPr/>
        </p:nvSpPr>
        <p:spPr bwMode="auto">
          <a:xfrm>
            <a:off x="0" y="317500"/>
            <a:ext cx="762000" cy="823913"/>
          </a:xfrm>
          <a:prstGeom prst="rect">
            <a:avLst/>
          </a:prstGeom>
          <a:solidFill>
            <a:srgbClr val="2BA18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>
                <a:solidFill>
                  <a:schemeClr val="bg1"/>
                </a:solidFill>
                <a:latin typeface="Arial Narrow" pitchFamily="34" charset="0"/>
                <a:cs typeface="+mn-cs"/>
              </a:rPr>
              <a:t>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2BA18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970E7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970E7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970E7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970E7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2BA182"/>
        </a:buClr>
        <a:buFont typeface="Wingdings" pitchFamily="2" charset="2"/>
        <a:buChar char="Ø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2BA182"/>
        </a:buClr>
        <a:buFont typeface="Wingdings" pitchFamily="2" charset="2"/>
        <a:buChar char="Ø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2BA182"/>
        </a:buClr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2BA182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2BA182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E3B8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E3B8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E3B8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E3B8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/>
              <a:t>Unit 6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71800" y="3962400"/>
            <a:ext cx="3505200" cy="461665"/>
          </a:xfrm>
          <a:prstGeom prst="rect">
            <a:avLst/>
          </a:prstGeom>
          <a:solidFill>
            <a:srgbClr val="E8510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ENHANCED EDITION</a:t>
            </a:r>
            <a:endParaRPr lang="en-US" sz="2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When a new version or edition of a software product is released it is referred to as a </a:t>
            </a:r>
            <a:r>
              <a:rPr lang="en-US" sz="2800" b="1" dirty="0" smtClean="0"/>
              <a:t>software upgrade</a:t>
            </a:r>
          </a:p>
          <a:p>
            <a:r>
              <a:rPr lang="en-US" sz="2800" dirty="0" smtClean="0"/>
              <a:t>A </a:t>
            </a:r>
            <a:r>
              <a:rPr lang="en-US" sz="2800" b="1" dirty="0" smtClean="0"/>
              <a:t>software update</a:t>
            </a:r>
            <a:r>
              <a:rPr lang="en-US" sz="2800" dirty="0" smtClean="0"/>
              <a:t> (sometimes called a software patch) is a small section of program code that replaces part of the software currently installed</a:t>
            </a:r>
          </a:p>
          <a:p>
            <a:r>
              <a:rPr lang="en-US" sz="2800" dirty="0" smtClean="0"/>
              <a:t>The term </a:t>
            </a:r>
            <a:r>
              <a:rPr lang="en-US" sz="2800" b="1" dirty="0" smtClean="0"/>
              <a:t>service pack</a:t>
            </a:r>
            <a:r>
              <a:rPr lang="en-US" sz="2800" dirty="0" smtClean="0"/>
              <a:t>, which usually applies to operating system updates, refers to a set of updates</a:t>
            </a:r>
          </a:p>
          <a:p>
            <a:r>
              <a:rPr lang="en-US" sz="2800" dirty="0" smtClean="0"/>
              <a:t>Updates and service packs are designed to correct problems and address security vulnerabilities</a:t>
            </a:r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600200"/>
            <a:ext cx="8750300" cy="4876800"/>
          </a:xfrm>
        </p:spPr>
        <p:txBody>
          <a:bodyPr/>
          <a:lstStyle/>
          <a:p>
            <a:r>
              <a:rPr lang="en-US" sz="2400" dirty="0" smtClean="0"/>
              <a:t>Software can be obtained under a variety of pricing models</a:t>
            </a:r>
          </a:p>
          <a:p>
            <a:pPr lvl="1"/>
            <a:r>
              <a:rPr lang="en-US" sz="2400" b="1" dirty="0" smtClean="0"/>
              <a:t>One-time purchase</a:t>
            </a:r>
            <a:r>
              <a:rPr lang="en-US" sz="2400" dirty="0" smtClean="0"/>
              <a:t> – the software remains basically the same as when it was purchased</a:t>
            </a:r>
          </a:p>
          <a:p>
            <a:pPr lvl="1"/>
            <a:r>
              <a:rPr lang="en-US" sz="2400" b="1" dirty="0" smtClean="0"/>
              <a:t>Subscription</a:t>
            </a:r>
            <a:r>
              <a:rPr lang="en-US" sz="2400" dirty="0" smtClean="0"/>
              <a:t> – consumers pay an annual fee to use software; updates and upgrades are usually included in the pricing</a:t>
            </a:r>
          </a:p>
          <a:p>
            <a:pPr lvl="1"/>
            <a:r>
              <a:rPr lang="en-US" sz="2400" b="1" dirty="0" smtClean="0"/>
              <a:t>Trial</a:t>
            </a:r>
            <a:r>
              <a:rPr lang="en-US" sz="2400" dirty="0" smtClean="0"/>
              <a:t> – consumers use a software product during a free trial period</a:t>
            </a:r>
          </a:p>
          <a:p>
            <a:pPr lvl="1"/>
            <a:r>
              <a:rPr lang="en-US" sz="2400" b="1" dirty="0" err="1" smtClean="0"/>
              <a:t>Freemium</a:t>
            </a:r>
            <a:r>
              <a:rPr lang="en-US" sz="2400" dirty="0" smtClean="0"/>
              <a:t> – provides free use of a stripped-down or basic version of the product but requires payment for upgraded features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Licenses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1"/>
            <a:ext cx="8750300" cy="1384299"/>
          </a:xfrm>
        </p:spPr>
        <p:txBody>
          <a:bodyPr/>
          <a:lstStyle/>
          <a:p>
            <a:r>
              <a:rPr lang="en-US" sz="2000" dirty="0" smtClean="0"/>
              <a:t>A </a:t>
            </a:r>
            <a:r>
              <a:rPr lang="en-US" sz="2000" b="1" dirty="0" smtClean="0"/>
              <a:t>software license</a:t>
            </a:r>
            <a:r>
              <a:rPr lang="en-US" sz="2000" dirty="0" smtClean="0"/>
              <a:t>, or license agreement, is a legal contract that defines the ways in which a computer program may be used</a:t>
            </a:r>
          </a:p>
          <a:p>
            <a:r>
              <a:rPr lang="en-US" sz="2000" dirty="0" smtClean="0"/>
              <a:t>These licenses are sometimes referred to as </a:t>
            </a:r>
            <a:r>
              <a:rPr lang="en-US" sz="2000" b="1" dirty="0" smtClean="0"/>
              <a:t>EULAs</a:t>
            </a:r>
            <a:r>
              <a:rPr lang="en-US" sz="2000" dirty="0" smtClean="0"/>
              <a:t> (End User License Agreements)</a:t>
            </a:r>
            <a:endParaRPr lang="en-US" sz="2000" dirty="0"/>
          </a:p>
        </p:txBody>
      </p:sp>
      <p:pic>
        <p:nvPicPr>
          <p:cNvPr id="4" name="Picture 3" descr="Fig06-06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2819400"/>
            <a:ext cx="5551436" cy="3533185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819400"/>
            <a:ext cx="46005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Licenses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3200400" cy="3505200"/>
          </a:xfrm>
        </p:spPr>
        <p:txBody>
          <a:bodyPr/>
          <a:lstStyle/>
          <a:p>
            <a:r>
              <a:rPr lang="en-US" sz="2400" dirty="0" smtClean="0"/>
              <a:t>License agreements are displayed during the installation process; by clicking the I Agree button, you consent to the terms of the license agreement</a:t>
            </a:r>
            <a:endParaRPr lang="en-US" sz="2400" dirty="0"/>
          </a:p>
        </p:txBody>
      </p:sp>
      <p:pic>
        <p:nvPicPr>
          <p:cNvPr id="4" name="Picture 3" descr="Fig06-07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1752600"/>
            <a:ext cx="5123911" cy="38862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371600"/>
            <a:ext cx="3857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Licenses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447800"/>
            <a:ext cx="8750300" cy="4876800"/>
          </a:xfrm>
        </p:spPr>
        <p:txBody>
          <a:bodyPr/>
          <a:lstStyle/>
          <a:p>
            <a:r>
              <a:rPr lang="en-US" sz="2600" b="1" dirty="0" smtClean="0"/>
              <a:t>Public domain software </a:t>
            </a:r>
            <a:r>
              <a:rPr lang="en-US" sz="2600" dirty="0" smtClean="0"/>
              <a:t>is not protected by copyright because the copyright has expired or the author has placed the program in the public domain, making it available without restriction</a:t>
            </a:r>
          </a:p>
          <a:p>
            <a:r>
              <a:rPr lang="en-US" sz="2600" b="1" dirty="0" smtClean="0"/>
              <a:t>Proprietary software </a:t>
            </a:r>
            <a:r>
              <a:rPr lang="en-US" sz="2600" dirty="0" smtClean="0"/>
              <a:t>has restrictions on its use that are delineated by copyright, patents, or license agreements</a:t>
            </a:r>
          </a:p>
          <a:p>
            <a:r>
              <a:rPr lang="en-US" sz="2600" b="1" dirty="0" smtClean="0"/>
              <a:t>Commercial software</a:t>
            </a:r>
            <a:r>
              <a:rPr lang="en-US" sz="2600" dirty="0" smtClean="0"/>
              <a:t> is usually sold in retail stores or on Web sites; most commercial software is distributed under a </a:t>
            </a:r>
            <a:r>
              <a:rPr lang="en-US" sz="2600" b="1" dirty="0" smtClean="0"/>
              <a:t>single-user license</a:t>
            </a:r>
            <a:r>
              <a:rPr lang="en-US" sz="2600" dirty="0" smtClean="0"/>
              <a:t> that limits use to one person at a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Licenses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/>
              <a:t>site license </a:t>
            </a:r>
            <a:r>
              <a:rPr lang="en-US" dirty="0" smtClean="0"/>
              <a:t>is generally priced at a flat rate and allows software to be used on all computers at a specific location</a:t>
            </a:r>
          </a:p>
          <a:p>
            <a:r>
              <a:rPr lang="en-US" dirty="0" smtClean="0"/>
              <a:t>A </a:t>
            </a:r>
            <a:r>
              <a:rPr lang="en-US" b="1" dirty="0" smtClean="0"/>
              <a:t>multiple-user license</a:t>
            </a:r>
            <a:r>
              <a:rPr lang="en-US" dirty="0" smtClean="0"/>
              <a:t> is priced per copy and allows the allocated number of copies to be used simultaneously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Licenses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0"/>
            <a:ext cx="8750300" cy="4889500"/>
          </a:xfrm>
        </p:spPr>
        <p:txBody>
          <a:bodyPr/>
          <a:lstStyle/>
          <a:p>
            <a:r>
              <a:rPr lang="en-US" sz="3000" b="1" dirty="0" smtClean="0"/>
              <a:t>Freeware</a:t>
            </a:r>
            <a:r>
              <a:rPr lang="en-US" sz="3000" dirty="0" smtClean="0"/>
              <a:t> is copyrighted software that—as you might expect—is available for free; it’s fully functional and requires no payment for its use</a:t>
            </a:r>
          </a:p>
          <a:p>
            <a:r>
              <a:rPr lang="en-US" sz="3000" b="1" dirty="0" smtClean="0"/>
              <a:t>Demonware</a:t>
            </a:r>
            <a:r>
              <a:rPr lang="en-US" sz="3000" dirty="0" smtClean="0"/>
              <a:t> is proprietary software made available as a trial version; it’s distributed for free and often comes preinstalled on new devices</a:t>
            </a:r>
          </a:p>
          <a:p>
            <a:r>
              <a:rPr lang="en-US" sz="3000" b="1" dirty="0" smtClean="0"/>
              <a:t>Product activation</a:t>
            </a:r>
            <a:r>
              <a:rPr lang="en-US" sz="3000" dirty="0" smtClean="0"/>
              <a:t> is a means of protecting software from illegal copying by requiring users to enter a product key or an activation code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Licenses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/>
              <a:t>A </a:t>
            </a:r>
            <a:r>
              <a:rPr lang="en-US" sz="3000" b="1" dirty="0" smtClean="0"/>
              <a:t>hash value </a:t>
            </a:r>
            <a:r>
              <a:rPr lang="en-US" sz="3000" dirty="0" smtClean="0"/>
              <a:t>is a unique number derived from encoding one or more data sets, such as names, serial numbers, and validation codes</a:t>
            </a:r>
          </a:p>
          <a:p>
            <a:r>
              <a:rPr lang="en-US" sz="3000" b="1" dirty="0" smtClean="0"/>
              <a:t>Shareware</a:t>
            </a:r>
            <a:r>
              <a:rPr lang="en-US" sz="3000" dirty="0" smtClean="0"/>
              <a:t> is copyrighted software marketed under a try-before-you-buy policy; it was conceived as a low-cost marketing and distribution channel for independent programmers</a:t>
            </a:r>
          </a:p>
          <a:p>
            <a:endParaRPr lang="en-US" sz="3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Licenses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Open source software </a:t>
            </a:r>
            <a:r>
              <a:rPr lang="en-US" dirty="0" smtClean="0"/>
              <a:t>makes </a:t>
            </a:r>
            <a:r>
              <a:rPr lang="en-US" dirty="0" err="1" smtClean="0"/>
              <a:t>uncompiled</a:t>
            </a:r>
            <a:r>
              <a:rPr lang="en-US" dirty="0" smtClean="0"/>
              <a:t> program instructions—the source code—available to programmers who want to modify and improve the software; Linux is an example of open source software</a:t>
            </a:r>
          </a:p>
          <a:p>
            <a:r>
              <a:rPr lang="en-US" dirty="0" smtClean="0"/>
              <a:t>Two of the most common open source and free software licenses are BSD and GPL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Licenses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/>
              <a:t>BSD license</a:t>
            </a:r>
            <a:r>
              <a:rPr lang="en-US" dirty="0" smtClean="0"/>
              <a:t> originated as the Berkeley Software Distribution license for a server operating system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GPL</a:t>
            </a:r>
            <a:r>
              <a:rPr lang="en-US" dirty="0" smtClean="0"/>
              <a:t> (General Public License) was developed for a free operating system called GNU; it’s slightly more restrictive than the BSD license because it requires derivative works to be licensed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Section A: Software Basics</a:t>
            </a:r>
          </a:p>
          <a:p>
            <a:r>
              <a:rPr lang="en-US" sz="4000" dirty="0" smtClean="0"/>
              <a:t>Section B: Operating Systems</a:t>
            </a:r>
          </a:p>
          <a:p>
            <a:r>
              <a:rPr lang="en-US" sz="4000" dirty="0" smtClean="0"/>
              <a:t>Section C: Apps and Applications</a:t>
            </a:r>
          </a:p>
          <a:p>
            <a:r>
              <a:rPr lang="en-US" sz="4000" dirty="0" smtClean="0"/>
              <a:t>Section D: Productivity Software</a:t>
            </a:r>
          </a:p>
          <a:p>
            <a:r>
              <a:rPr lang="en-US" sz="4000" dirty="0" smtClean="0"/>
              <a:t>Section E: File Management Utilities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Pirated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981200"/>
            <a:ext cx="8750300" cy="3060700"/>
          </a:xfrm>
        </p:spPr>
        <p:txBody>
          <a:bodyPr/>
          <a:lstStyle/>
          <a:p>
            <a:r>
              <a:rPr lang="en-US" sz="3600" dirty="0" smtClean="0"/>
              <a:t>People who circumvent copyright law and illegally copy, distribute, or modify software are sometimes called software pirates, and their illegal copies are referred to as </a:t>
            </a:r>
            <a:r>
              <a:rPr lang="en-US" sz="3600" b="1" dirty="0" smtClean="0"/>
              <a:t>pirated software</a:t>
            </a:r>
            <a:endParaRPr lang="en-US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Pirated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2501900" cy="3886200"/>
          </a:xfrm>
        </p:spPr>
        <p:txBody>
          <a:bodyPr/>
          <a:lstStyle/>
          <a:p>
            <a:r>
              <a:rPr lang="en-US" sz="2200" dirty="0" smtClean="0"/>
              <a:t>According to the Software &amp; Information Industry Association (SIIA), the following characteristics can help you spot pirated software:</a:t>
            </a:r>
            <a:endParaRPr lang="en-US" sz="2200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600200"/>
            <a:ext cx="614362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239000" y="5943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Pirated Software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19200" y="1524000"/>
            <a:ext cx="6494463" cy="442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B: Operating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Operating System Basics</a:t>
            </a:r>
          </a:p>
          <a:p>
            <a:r>
              <a:rPr lang="en-US" sz="3600" dirty="0" smtClean="0"/>
              <a:t>Microsoft Windows</a:t>
            </a:r>
          </a:p>
          <a:p>
            <a:r>
              <a:rPr lang="en-US" sz="3600" dirty="0" smtClean="0"/>
              <a:t>OS X</a:t>
            </a:r>
          </a:p>
          <a:p>
            <a:r>
              <a:rPr lang="en-US" sz="3600" dirty="0" err="1" smtClean="0"/>
              <a:t>iOS</a:t>
            </a:r>
            <a:endParaRPr lang="en-US" sz="3600" dirty="0" smtClean="0"/>
          </a:p>
          <a:p>
            <a:r>
              <a:rPr lang="en-US" sz="3600" dirty="0" smtClean="0"/>
              <a:t>Android</a:t>
            </a:r>
          </a:p>
          <a:p>
            <a:r>
              <a:rPr lang="en-US" sz="3600" dirty="0" smtClean="0"/>
              <a:t>Chrome OS</a:t>
            </a:r>
          </a:p>
          <a:p>
            <a:r>
              <a:rPr lang="en-US" sz="3600" dirty="0" smtClean="0"/>
              <a:t>Virtual Machines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Operating System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operating system gives your digital device a personality; it controls key elements of the </a:t>
            </a:r>
            <a:r>
              <a:rPr lang="en-US" b="1" dirty="0" smtClean="0"/>
              <a:t>user interface</a:t>
            </a:r>
            <a:r>
              <a:rPr lang="en-US" dirty="0" smtClean="0"/>
              <a:t>, which includes the visual experience as well as the keyboard, mouse, microphone, or </a:t>
            </a:r>
            <a:r>
              <a:rPr lang="en-US" dirty="0" err="1" smtClean="0"/>
              <a:t>touchscreen</a:t>
            </a:r>
            <a:r>
              <a:rPr lang="en-US" dirty="0" smtClean="0"/>
              <a:t> that collects user commands</a:t>
            </a:r>
          </a:p>
          <a:p>
            <a:r>
              <a:rPr lang="en-US" dirty="0" smtClean="0"/>
              <a:t>Behind the scenes, the OS is busy supervising critical operations that take place within a device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381000"/>
            <a:ext cx="8340725" cy="1047750"/>
          </a:xfrm>
        </p:spPr>
        <p:txBody>
          <a:bodyPr/>
          <a:lstStyle/>
          <a:p>
            <a:r>
              <a:rPr lang="en-US" dirty="0" smtClean="0"/>
              <a:t>Operating System Basics</a:t>
            </a:r>
            <a:endParaRPr lang="en-US" dirty="0"/>
          </a:p>
        </p:txBody>
      </p:sp>
      <p:pic>
        <p:nvPicPr>
          <p:cNvPr id="1434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90124"/>
            <a:ext cx="3505200" cy="446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905000"/>
            <a:ext cx="4515547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5867400"/>
            <a:ext cx="38195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381000"/>
            <a:ext cx="8340725" cy="1047750"/>
          </a:xfrm>
        </p:spPr>
        <p:txBody>
          <a:bodyPr/>
          <a:lstStyle/>
          <a:p>
            <a:r>
              <a:rPr lang="en-US" dirty="0" smtClean="0"/>
              <a:t>Operating System Basics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71600"/>
            <a:ext cx="3733800" cy="416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286000"/>
            <a:ext cx="448856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5867400"/>
            <a:ext cx="38195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381000"/>
            <a:ext cx="8340725" cy="1047750"/>
          </a:xfrm>
        </p:spPr>
        <p:txBody>
          <a:bodyPr/>
          <a:lstStyle/>
          <a:p>
            <a:r>
              <a:rPr lang="en-US" dirty="0" smtClean="0"/>
              <a:t>Operating System Basics</a:t>
            </a:r>
            <a:endParaRPr lang="en-US" dirty="0"/>
          </a:p>
        </p:txBody>
      </p:sp>
      <p:pic>
        <p:nvPicPr>
          <p:cNvPr id="1638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35052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048000"/>
            <a:ext cx="43148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5486400"/>
            <a:ext cx="38195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228600"/>
            <a:ext cx="8340725" cy="1047750"/>
          </a:xfrm>
        </p:spPr>
        <p:txBody>
          <a:bodyPr/>
          <a:lstStyle/>
          <a:p>
            <a:r>
              <a:rPr lang="en-US" dirty="0" smtClean="0"/>
              <a:t>Operating System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458200" cy="4191000"/>
          </a:xfrm>
        </p:spPr>
        <p:txBody>
          <a:bodyPr/>
          <a:lstStyle/>
          <a:p>
            <a:r>
              <a:rPr lang="en-US" dirty="0" smtClean="0"/>
              <a:t>During the boot process, the OS kernel is loaded into RAM; a </a:t>
            </a:r>
            <a:r>
              <a:rPr lang="en-US" b="1" dirty="0" smtClean="0"/>
              <a:t>kernel</a:t>
            </a:r>
            <a:r>
              <a:rPr lang="en-US" dirty="0" smtClean="0"/>
              <a:t> provides essential operating system services, such as memory management and file access</a:t>
            </a:r>
          </a:p>
          <a:p>
            <a:r>
              <a:rPr lang="en-US" dirty="0" smtClean="0"/>
              <a:t>In the context of digital devices, the term </a:t>
            </a:r>
            <a:r>
              <a:rPr lang="en-US" b="1" dirty="0" smtClean="0"/>
              <a:t>resource</a:t>
            </a:r>
            <a:r>
              <a:rPr lang="en-US" dirty="0" smtClean="0"/>
              <a:t> refers to any component that is required to perform work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Operating System Basics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828800"/>
            <a:ext cx="8153400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600200"/>
            <a:ext cx="55054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A: Software Basics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 smtClean="0"/>
              <a:t>Essentials</a:t>
            </a:r>
          </a:p>
          <a:p>
            <a:r>
              <a:rPr lang="en-US" sz="4400" dirty="0" smtClean="0"/>
              <a:t>Distribution</a:t>
            </a:r>
          </a:p>
          <a:p>
            <a:r>
              <a:rPr lang="en-US" sz="4400" dirty="0" smtClean="0"/>
              <a:t>Software Licenses</a:t>
            </a:r>
          </a:p>
          <a:p>
            <a:r>
              <a:rPr lang="en-US" sz="4400" dirty="0" smtClean="0"/>
              <a:t>Pirated Software</a:t>
            </a:r>
          </a:p>
          <a:p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Operating System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3263900" cy="4800600"/>
          </a:xfrm>
        </p:spPr>
        <p:txBody>
          <a:bodyPr/>
          <a:lstStyle/>
          <a:p>
            <a:r>
              <a:rPr lang="en-US" sz="2200" dirty="0" smtClean="0"/>
              <a:t>Many activities—called </a:t>
            </a:r>
            <a:r>
              <a:rPr lang="en-US" sz="2200" b="1" dirty="0" smtClean="0"/>
              <a:t>processes</a:t>
            </a:r>
            <a:r>
              <a:rPr lang="en-US" sz="2200" dirty="0" smtClean="0"/>
              <a:t>—compete for the attention of a device’s microprocessor</a:t>
            </a:r>
          </a:p>
          <a:p>
            <a:r>
              <a:rPr lang="en-US" sz="2200" dirty="0" smtClean="0"/>
              <a:t>To manage all these competing processes, an operating system must ensure that each process receives its share of attention from the microprocessor</a:t>
            </a:r>
            <a:endParaRPr lang="en-US" sz="2200" dirty="0"/>
          </a:p>
        </p:txBody>
      </p:sp>
      <p:pic>
        <p:nvPicPr>
          <p:cNvPr id="4" name="Picture 3" descr="Fig06-1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1524000"/>
            <a:ext cx="5562600" cy="3532230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5181600"/>
            <a:ext cx="316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Operating System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Depending on the capabilities of the operating system and computer hardware, processes can be managed by multitasking, multithreading, and multiprocessing</a:t>
            </a:r>
          </a:p>
          <a:p>
            <a:pPr lvl="1"/>
            <a:r>
              <a:rPr lang="en-US" sz="2600" b="1" dirty="0" smtClean="0"/>
              <a:t>Multitasking</a:t>
            </a:r>
            <a:r>
              <a:rPr lang="en-US" sz="2600" dirty="0" smtClean="0"/>
              <a:t> – provides process and memory management services that allow two or more tasks, jobs, or programs to run simultaneously</a:t>
            </a:r>
          </a:p>
          <a:p>
            <a:pPr lvl="1"/>
            <a:r>
              <a:rPr lang="en-US" sz="2600" b="1" dirty="0" smtClean="0"/>
              <a:t>Multithreading</a:t>
            </a:r>
            <a:r>
              <a:rPr lang="en-US" sz="2600" dirty="0" smtClean="0"/>
              <a:t> – allows multiple commands, or threads to run simultaneously</a:t>
            </a:r>
          </a:p>
          <a:p>
            <a:pPr lvl="1"/>
            <a:r>
              <a:rPr lang="en-US" sz="2600" b="1" dirty="0" smtClean="0"/>
              <a:t>Multiprocessing</a:t>
            </a:r>
            <a:r>
              <a:rPr lang="en-US" sz="2600" dirty="0" smtClean="0"/>
              <a:t> – a capability that supports a division of labor among all the processing units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Operating System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4572000" cy="4572000"/>
          </a:xfrm>
        </p:spPr>
        <p:txBody>
          <a:bodyPr/>
          <a:lstStyle/>
          <a:p>
            <a:r>
              <a:rPr lang="en-US" sz="2200" dirty="0" smtClean="0"/>
              <a:t>When you want to run more than one application at a time, the OS has to allocate specific areas of memory for each; sometimes application requests memory but never releases it—a condition called a </a:t>
            </a:r>
            <a:r>
              <a:rPr lang="en-US" sz="2200" b="1" dirty="0" smtClean="0"/>
              <a:t>memory leak</a:t>
            </a:r>
          </a:p>
          <a:p>
            <a:r>
              <a:rPr lang="en-US" sz="2200" dirty="0" smtClean="0"/>
              <a:t>Memory “leaks” away into this application reserved area, eventually preventing other applications from accessing enough memory to function properly</a:t>
            </a:r>
            <a:endParaRPr lang="en-US" sz="2200" dirty="0"/>
          </a:p>
        </p:txBody>
      </p:sp>
      <p:pic>
        <p:nvPicPr>
          <p:cNvPr id="4" name="Picture 3" descr="Fig06-1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2133600"/>
            <a:ext cx="4180523" cy="3279098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0275" y="5943600"/>
            <a:ext cx="69437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Operating System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1"/>
            <a:ext cx="3035300" cy="3975100"/>
          </a:xfrm>
        </p:spPr>
        <p:txBody>
          <a:bodyPr/>
          <a:lstStyle/>
          <a:p>
            <a:r>
              <a:rPr lang="en-US" sz="2400" dirty="0" smtClean="0"/>
              <a:t>An OS ensures that input and output proceed in an orderly manner, using buffers to collect and hold data while the device is busy with other tasks</a:t>
            </a:r>
            <a:endParaRPr lang="en-US" sz="2400" dirty="0"/>
          </a:p>
        </p:txBody>
      </p:sp>
      <p:pic>
        <p:nvPicPr>
          <p:cNvPr id="4" name="Picture 3" descr="Fig06-14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4800" y="1295400"/>
            <a:ext cx="3810000" cy="5055220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5943600"/>
            <a:ext cx="28479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Microsoft Windows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Microsoft Windows</a:t>
            </a:r>
            <a:r>
              <a:rPr lang="en-US" sz="2800" dirty="0" smtClean="0"/>
              <a:t> is installed on more than 80% of the world’s personal computers</a:t>
            </a:r>
          </a:p>
          <a:p>
            <a:r>
              <a:rPr lang="en-US" sz="2800" dirty="0" smtClean="0"/>
              <a:t>The Windows OS got its name from the rectangular work areas displayed on its screen-based desktop</a:t>
            </a:r>
          </a:p>
          <a:p>
            <a:r>
              <a:rPr lang="en-US" sz="2800" dirty="0" smtClean="0"/>
              <a:t>Windows evolved from a Microsoft OS called </a:t>
            </a:r>
            <a:r>
              <a:rPr lang="en-US" sz="2800" b="1" dirty="0" smtClean="0"/>
              <a:t>DOS</a:t>
            </a:r>
            <a:r>
              <a:rPr lang="en-US" sz="2800" dirty="0" smtClean="0"/>
              <a:t> (Disk Operating System) that was designed to run on early PCs with Intel or Intel-compatible microprocessors</a:t>
            </a:r>
          </a:p>
          <a:p>
            <a:r>
              <a:rPr lang="en-US" sz="2800" dirty="0" smtClean="0"/>
              <a:t>The most recent versions of Windows are Windows 7, Windows 8, and Windows 10</a:t>
            </a:r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Microsoft Windows</a:t>
            </a:r>
            <a:endParaRPr lang="en-US" dirty="0"/>
          </a:p>
        </p:txBody>
      </p:sp>
      <p:pic>
        <p:nvPicPr>
          <p:cNvPr id="4" name="Content Placeholder 3" descr="Fig06-15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35329"/>
          <a:stretch>
            <a:fillRect/>
          </a:stretch>
        </p:blipFill>
        <p:spPr>
          <a:xfrm>
            <a:off x="228600" y="1527448"/>
            <a:ext cx="4800600" cy="4692016"/>
          </a:xfrm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057400"/>
            <a:ext cx="3581400" cy="399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676400"/>
            <a:ext cx="36004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200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Microsoft Windows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133600"/>
            <a:ext cx="3581400" cy="3063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 descr="Fig06-15.bmp"/>
          <p:cNvPicPr>
            <a:picLocks noChangeAspect="1"/>
          </p:cNvPicPr>
          <p:nvPr/>
        </p:nvPicPr>
        <p:blipFill>
          <a:blip r:embed="rId3" cstate="print"/>
          <a:srcRect b="35329"/>
          <a:stretch>
            <a:fillRect/>
          </a:stretch>
        </p:blipFill>
        <p:spPr bwMode="auto">
          <a:xfrm>
            <a:off x="381000" y="1600200"/>
            <a:ext cx="4724400" cy="461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828800"/>
            <a:ext cx="36004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 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1800" y="1905000"/>
            <a:ext cx="2362200" cy="5562600"/>
          </a:xfrm>
        </p:spPr>
        <p:txBody>
          <a:bodyPr/>
          <a:lstStyle/>
          <a:p>
            <a:r>
              <a:rPr lang="en-US" sz="2000" dirty="0" smtClean="0"/>
              <a:t>As a desktop operating system, OS X features beautifully designed icons and multiple rectangular work areas to reflect multitasking capabilities</a:t>
            </a:r>
            <a:endParaRPr lang="en-US" sz="20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295400"/>
            <a:ext cx="36766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28800"/>
            <a:ext cx="682296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 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4025900" cy="3213100"/>
          </a:xfrm>
        </p:spPr>
        <p:txBody>
          <a:bodyPr/>
          <a:lstStyle/>
          <a:p>
            <a:r>
              <a:rPr lang="en-US" dirty="0" smtClean="0"/>
              <a:t>In 2012, Apple released OS X 10.8 and officially dropped “Mac” from the operating system’s name</a:t>
            </a:r>
            <a:endParaRPr lang="en-US" dirty="0"/>
          </a:p>
        </p:txBody>
      </p:sp>
      <p:pic>
        <p:nvPicPr>
          <p:cNvPr id="5" name="Picture 4" descr="Fig06-19.bmp"/>
          <p:cNvPicPr>
            <a:picLocks noChangeAspect="1"/>
          </p:cNvPicPr>
          <p:nvPr/>
        </p:nvPicPr>
        <p:blipFill>
          <a:blip r:embed="rId2" cstate="print"/>
          <a:srcRect r="11501"/>
          <a:stretch>
            <a:fillRect/>
          </a:stretch>
        </p:blipFill>
        <p:spPr>
          <a:xfrm rot="5400000">
            <a:off x="3850793" y="2321407"/>
            <a:ext cx="5715002" cy="1986588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905000"/>
            <a:ext cx="24955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 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0"/>
            <a:ext cx="8750300" cy="3975100"/>
          </a:xfrm>
        </p:spPr>
        <p:txBody>
          <a:bodyPr/>
          <a:lstStyle/>
          <a:p>
            <a:r>
              <a:rPr lang="en-US" dirty="0" smtClean="0"/>
              <a:t>OS X has a reputation for being an easy-to-use, reliable, and secure operating system</a:t>
            </a:r>
          </a:p>
          <a:p>
            <a:r>
              <a:rPr lang="en-US" dirty="0" smtClean="0"/>
              <a:t>OS X uses a kernel based on UNIX, a server operating system that includes industrial-strength memory protection features that contribute to a low incidence of errors and glitches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228600"/>
            <a:ext cx="8340725" cy="1047750"/>
          </a:xfrm>
        </p:spPr>
        <p:txBody>
          <a:bodyPr/>
          <a:lstStyle/>
          <a:p>
            <a:r>
              <a:rPr lang="en-US" dirty="0" smtClean="0"/>
              <a:t>Essentials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6781800" cy="838200"/>
          </a:xfrm>
        </p:spPr>
        <p:txBody>
          <a:bodyPr/>
          <a:lstStyle/>
          <a:p>
            <a:r>
              <a:rPr lang="en-US" sz="2200" dirty="0" smtClean="0"/>
              <a:t>When searching for new software, it helps to have a framework of categories</a:t>
            </a:r>
            <a:endParaRPr lang="en-US" sz="2200" dirty="0"/>
          </a:p>
        </p:txBody>
      </p:sp>
      <p:pic>
        <p:nvPicPr>
          <p:cNvPr id="4" name="Picture 3" descr="Fig06-01.bmp"/>
          <p:cNvPicPr>
            <a:picLocks noChangeAspect="1"/>
          </p:cNvPicPr>
          <p:nvPr/>
        </p:nvPicPr>
        <p:blipFill>
          <a:blip r:embed="rId2" cstate="print"/>
          <a:srcRect t="46213"/>
          <a:stretch>
            <a:fillRect/>
          </a:stretch>
        </p:blipFill>
        <p:spPr>
          <a:xfrm>
            <a:off x="685800" y="1752600"/>
            <a:ext cx="7811557" cy="444612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524000"/>
            <a:ext cx="30384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 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8382000" cy="2057400"/>
          </a:xfrm>
        </p:spPr>
        <p:txBody>
          <a:bodyPr/>
          <a:lstStyle/>
          <a:p>
            <a:r>
              <a:rPr lang="en-US" sz="2000" dirty="0" smtClean="0"/>
              <a:t>Files maintained by OS X have two parts, called forks:</a:t>
            </a:r>
          </a:p>
          <a:p>
            <a:pPr marL="914400" lvl="1" indent="-457200"/>
            <a:r>
              <a:rPr lang="en-US" sz="2000" dirty="0" smtClean="0"/>
              <a:t>The </a:t>
            </a:r>
            <a:r>
              <a:rPr lang="en-US" sz="2000" b="1" dirty="0" smtClean="0"/>
              <a:t>data fork </a:t>
            </a:r>
            <a:r>
              <a:rPr lang="en-US" sz="2000" dirty="0" smtClean="0"/>
              <a:t>is similar to files in other operating systems; it contains data, such as the commands for a program and graphics for a photo</a:t>
            </a:r>
          </a:p>
          <a:p>
            <a:pPr marL="914400" lvl="1" indent="-457200"/>
            <a:r>
              <a:rPr lang="en-US" sz="2000" dirty="0" smtClean="0"/>
              <a:t>The </a:t>
            </a:r>
            <a:r>
              <a:rPr lang="en-US" sz="2000" b="1" dirty="0" smtClean="0"/>
              <a:t>resource fork </a:t>
            </a:r>
            <a:r>
              <a:rPr lang="en-US" sz="2000" dirty="0" smtClean="0"/>
              <a:t>is a companion file that stores information about the data in the data fork, such as the file type and the application that created it</a:t>
            </a:r>
          </a:p>
          <a:p>
            <a:endParaRPr lang="en-US" sz="2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733800"/>
            <a:ext cx="5791200" cy="262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750300" cy="990600"/>
          </a:xfrm>
        </p:spPr>
        <p:txBody>
          <a:bodyPr/>
          <a:lstStyle/>
          <a:p>
            <a:r>
              <a:rPr lang="en-US" sz="2400" dirty="0" err="1" smtClean="0"/>
              <a:t>iOS</a:t>
            </a:r>
            <a:r>
              <a:rPr lang="en-US" sz="2400" dirty="0" smtClean="0"/>
              <a:t> is derived from the OS X code and shares its UNIX roots</a:t>
            </a:r>
          </a:p>
          <a:p>
            <a:r>
              <a:rPr lang="en-US" sz="2400" dirty="0" smtClean="0"/>
              <a:t>Both OSs feature icons with similar design aesthetic</a:t>
            </a:r>
            <a:endParaRPr lang="en-US" sz="2400" dirty="0"/>
          </a:p>
        </p:txBody>
      </p:sp>
      <p:pic>
        <p:nvPicPr>
          <p:cNvPr id="4" name="Picture 3" descr="Fig06-2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599" y="2438400"/>
            <a:ext cx="6275579" cy="3810000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9175" y="381000"/>
            <a:ext cx="4314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Limitations to </a:t>
            </a:r>
            <a:r>
              <a:rPr lang="en-US" b="1" dirty="0" err="1" smtClean="0"/>
              <a:t>iOS</a:t>
            </a:r>
            <a:r>
              <a:rPr lang="en-US" b="1" dirty="0" smtClean="0"/>
              <a:t>:</a:t>
            </a:r>
          </a:p>
          <a:p>
            <a:r>
              <a:rPr lang="en-US" dirty="0" err="1" smtClean="0"/>
              <a:t>iOS</a:t>
            </a:r>
            <a:r>
              <a:rPr lang="en-US" dirty="0" smtClean="0"/>
              <a:t> limits your selection of apps to those provided by the online Apple App Store, unless you make unauthorized modifications to “jailbreak” the phone</a:t>
            </a:r>
          </a:p>
          <a:p>
            <a:r>
              <a:rPr lang="en-US" dirty="0" smtClean="0"/>
              <a:t>Background processes, such as music, voice calls, and notifications, provide very limited multitasking capabilities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/>
              <a:t>Developed in 2007, </a:t>
            </a:r>
            <a:r>
              <a:rPr lang="en-US" sz="3000" b="1" dirty="0" smtClean="0"/>
              <a:t>Android</a:t>
            </a:r>
            <a:r>
              <a:rPr lang="en-US" sz="3000" dirty="0" smtClean="0"/>
              <a:t> is a mobile operating system that is a popular platform for tablet computers, smartphones, and ebook readers</a:t>
            </a:r>
          </a:p>
          <a:p>
            <a:r>
              <a:rPr lang="en-US" sz="3000" dirty="0" smtClean="0"/>
              <a:t>Android devices have a screen-based home button rather than a physical button</a:t>
            </a:r>
          </a:p>
          <a:p>
            <a:r>
              <a:rPr lang="en-US" sz="3000" dirty="0" smtClean="0"/>
              <a:t>In addition to </a:t>
            </a:r>
            <a:r>
              <a:rPr lang="en-US" sz="3000" dirty="0" err="1" smtClean="0"/>
              <a:t>touchscreen</a:t>
            </a:r>
            <a:r>
              <a:rPr lang="en-US" sz="3000" dirty="0" smtClean="0"/>
              <a:t> input, the Android OS supports voice input for Google searching, voice dialing, navigation, and other applications</a:t>
            </a:r>
            <a:endParaRPr lang="en-US" sz="3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</a:t>
            </a:r>
            <a:endParaRPr lang="en-US" dirty="0"/>
          </a:p>
        </p:txBody>
      </p:sp>
      <p:pic>
        <p:nvPicPr>
          <p:cNvPr id="4" name="Content Placeholder 3" descr="Fig06-2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01828" y="1511300"/>
            <a:ext cx="7334044" cy="4614863"/>
          </a:xfr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50673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Chrome 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Google launched an OS called Chrome OS in 2009 with a kernel based on an open source OS called Linux</a:t>
            </a:r>
          </a:p>
          <a:p>
            <a:r>
              <a:rPr lang="en-US" sz="2600" dirty="0" smtClean="0"/>
              <a:t>Chrome OS is an example of a </a:t>
            </a:r>
            <a:r>
              <a:rPr lang="en-US" sz="2600" b="1" dirty="0" smtClean="0"/>
              <a:t>thin client </a:t>
            </a:r>
            <a:r>
              <a:rPr lang="en-US" sz="2600" dirty="0" smtClean="0"/>
              <a:t>because it depends substantially on processing and storage provided by a remote computer—in this case, cloud-based servers</a:t>
            </a:r>
          </a:p>
          <a:p>
            <a:r>
              <a:rPr lang="en-US" sz="2600" dirty="0" smtClean="0"/>
              <a:t>Unlike </a:t>
            </a:r>
            <a:r>
              <a:rPr lang="en-US" sz="2600" dirty="0" err="1" smtClean="0"/>
              <a:t>iPads</a:t>
            </a:r>
            <a:r>
              <a:rPr lang="en-US" sz="2600" dirty="0" smtClean="0"/>
              <a:t>, </a:t>
            </a:r>
            <a:r>
              <a:rPr lang="en-US" sz="2600" dirty="0" err="1" smtClean="0"/>
              <a:t>Chromebooks</a:t>
            </a:r>
            <a:r>
              <a:rPr lang="en-US" sz="2600" dirty="0" smtClean="0"/>
              <a:t> support multiple users, but provide limited storage space</a:t>
            </a:r>
          </a:p>
          <a:p>
            <a:r>
              <a:rPr lang="en-US" sz="2600" dirty="0" err="1" smtClean="0"/>
              <a:t>Chromebooks</a:t>
            </a:r>
            <a:r>
              <a:rPr lang="en-US" sz="2600" dirty="0" smtClean="0"/>
              <a:t> boot very quickly to a simple desktop where apps are displayed in the Chrome browser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Chrome OS</a:t>
            </a:r>
            <a:endParaRPr lang="en-US" dirty="0"/>
          </a:p>
        </p:txBody>
      </p:sp>
      <p:pic>
        <p:nvPicPr>
          <p:cNvPr id="4" name="Content Placeholder 3" descr="Fig06-23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371600"/>
            <a:ext cx="7545389" cy="4919663"/>
          </a:xfrm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990600"/>
            <a:ext cx="33528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Machines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It’s possible to run Windows on a Mac using a virtual machine</a:t>
            </a:r>
          </a:p>
          <a:p>
            <a:r>
              <a:rPr lang="en-US" sz="2800" dirty="0" smtClean="0"/>
              <a:t>A </a:t>
            </a:r>
            <a:r>
              <a:rPr lang="en-US" sz="2800" b="1" dirty="0" smtClean="0"/>
              <a:t>virtual machine</a:t>
            </a:r>
            <a:r>
              <a:rPr lang="en-US" sz="2800" dirty="0" smtClean="0"/>
              <a:t> (VM) allows one computer to simulate the hardware and software of another</a:t>
            </a:r>
          </a:p>
          <a:p>
            <a:r>
              <a:rPr lang="en-US" sz="2800" dirty="0" smtClean="0"/>
              <a:t>Each VM has its own simulated processor, RAM, video card, input and output ports, and OS</a:t>
            </a:r>
          </a:p>
          <a:p>
            <a:r>
              <a:rPr lang="en-US" sz="2800" dirty="0" smtClean="0"/>
              <a:t>Popular VM software such as VMware and Parallels Desktop can run on most computers with Intel microprocessors, including Intel Macs, PCs, and generic Linux computers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Machines</a:t>
            </a:r>
            <a:endParaRPr lang="en-US" dirty="0"/>
          </a:p>
        </p:txBody>
      </p:sp>
      <p:pic>
        <p:nvPicPr>
          <p:cNvPr id="4" name="Content Placeholder 3" descr="Fig06-24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4995" y="1511300"/>
            <a:ext cx="7527710" cy="4614863"/>
          </a:xfrm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219200"/>
            <a:ext cx="6362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Section C: Apps and Applications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 smtClean="0"/>
              <a:t>Web Apps</a:t>
            </a:r>
          </a:p>
          <a:p>
            <a:r>
              <a:rPr lang="en-US" sz="4400" dirty="0" smtClean="0"/>
              <a:t>Mobile Apps</a:t>
            </a:r>
          </a:p>
          <a:p>
            <a:r>
              <a:rPr lang="en-US" sz="4400" dirty="0" smtClean="0"/>
              <a:t>Local Applications</a:t>
            </a:r>
          </a:p>
          <a:p>
            <a:r>
              <a:rPr lang="en-US" sz="4400" dirty="0" smtClean="0"/>
              <a:t>Portable Software</a:t>
            </a:r>
          </a:p>
          <a:p>
            <a:r>
              <a:rPr lang="en-US" sz="4400" dirty="0" smtClean="0"/>
              <a:t>Uninstalling Software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Essentials</a:t>
            </a:r>
            <a:endParaRPr lang="en-US" dirty="0"/>
          </a:p>
        </p:txBody>
      </p:sp>
      <p:pic>
        <p:nvPicPr>
          <p:cNvPr id="4" name="Content Placeholder 3" descr="Fig06-01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6978" b="53492"/>
          <a:stretch>
            <a:fillRect/>
          </a:stretch>
        </p:blipFill>
        <p:spPr>
          <a:xfrm>
            <a:off x="838199" y="1524000"/>
            <a:ext cx="7733935" cy="458470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143000"/>
            <a:ext cx="30384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/>
              <a:t>Web application </a:t>
            </a:r>
            <a:r>
              <a:rPr lang="en-US" dirty="0" smtClean="0"/>
              <a:t>(or Web app) is software that is accessed with a Web browser</a:t>
            </a:r>
          </a:p>
          <a:p>
            <a:r>
              <a:rPr lang="en-US" dirty="0" smtClean="0"/>
              <a:t>Web apps are an example of cloud computing</a:t>
            </a:r>
          </a:p>
          <a:p>
            <a:r>
              <a:rPr lang="en-US" dirty="0" smtClean="0"/>
              <a:t>Some popular Web apps include: Gmail, Google Docs, and </a:t>
            </a:r>
            <a:r>
              <a:rPr lang="en-US" dirty="0" err="1" smtClean="0"/>
              <a:t>Turnitin</a:t>
            </a:r>
            <a:endParaRPr lang="en-US" dirty="0" smtClean="0"/>
          </a:p>
          <a:p>
            <a:r>
              <a:rPr lang="en-US" dirty="0" smtClean="0"/>
              <a:t>Most Web apps require no installation at all on your local computer or handheld device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2806700" cy="4614863"/>
          </a:xfrm>
        </p:spPr>
        <p:txBody>
          <a:bodyPr/>
          <a:lstStyle/>
          <a:p>
            <a:r>
              <a:rPr lang="en-US" sz="2400" dirty="0" smtClean="0"/>
              <a:t>Web apps allow several people to collaborate on projects because the project files are stored on the Web and can be easily shared</a:t>
            </a:r>
            <a:endParaRPr lang="en-US" sz="2400" dirty="0"/>
          </a:p>
        </p:txBody>
      </p:sp>
      <p:pic>
        <p:nvPicPr>
          <p:cNvPr id="4" name="Picture 3" descr="Fig06-26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8290" y="1371600"/>
            <a:ext cx="6235710" cy="4800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066800"/>
            <a:ext cx="43338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Apps</a:t>
            </a:r>
            <a:endParaRPr lang="en-US" dirty="0"/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19200"/>
            <a:ext cx="6635414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62400" y="7620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Advantages:</a:t>
            </a:r>
            <a:endParaRPr lang="en-US" sz="24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Apps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1809781"/>
            <a:ext cx="8458200" cy="383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62400" y="7620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Disadvantages:</a:t>
            </a:r>
            <a:endParaRPr lang="en-US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1"/>
            <a:ext cx="8750300" cy="2451099"/>
          </a:xfrm>
        </p:spPr>
        <p:txBody>
          <a:bodyPr/>
          <a:lstStyle/>
          <a:p>
            <a:r>
              <a:rPr lang="en-US" sz="2200" dirty="0" smtClean="0"/>
              <a:t>A mobile app is designed for a handheld device, such as a smartphone, tablet computer, or enhanced media player</a:t>
            </a:r>
          </a:p>
          <a:p>
            <a:r>
              <a:rPr lang="en-US" sz="2200" dirty="0" smtClean="0"/>
              <a:t>Most handheld devices can use both Web apps and mobile apps</a:t>
            </a:r>
          </a:p>
          <a:p>
            <a:r>
              <a:rPr lang="en-US" sz="2200" dirty="0" smtClean="0"/>
              <a:t>Some apps, such as Yelp and Pandora, are hybrids; a thin client is downloaded from an app store, but during use, data is accessed from the Web</a:t>
            </a:r>
            <a:endParaRPr lang="en-US" sz="2200" dirty="0"/>
          </a:p>
        </p:txBody>
      </p:sp>
      <p:pic>
        <p:nvPicPr>
          <p:cNvPr id="4" name="Picture 3" descr="Fig06-27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3886200"/>
            <a:ext cx="8277139" cy="2262156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533400"/>
            <a:ext cx="38004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err="1" smtClean="0"/>
              <a:t>iPads</a:t>
            </a:r>
            <a:r>
              <a:rPr lang="en-US" sz="2600" dirty="0" smtClean="0"/>
              <a:t>, </a:t>
            </a:r>
            <a:r>
              <a:rPr lang="en-US" sz="2600" dirty="0" err="1" smtClean="0"/>
              <a:t>iPhones</a:t>
            </a:r>
            <a:r>
              <a:rPr lang="en-US" sz="2600" dirty="0" smtClean="0"/>
              <a:t>, and iPods are only allowed to download apps from the official iTunes App Store</a:t>
            </a:r>
          </a:p>
          <a:p>
            <a:r>
              <a:rPr lang="en-US" sz="2600" dirty="0" smtClean="0"/>
              <a:t>Apps are available from other sources, but using them requires an unauthorized change to the device’s software called a </a:t>
            </a:r>
            <a:r>
              <a:rPr lang="en-US" sz="2600" b="1" dirty="0" smtClean="0"/>
              <a:t>jailbreak</a:t>
            </a:r>
          </a:p>
          <a:p>
            <a:r>
              <a:rPr lang="en-US" sz="2600" dirty="0" smtClean="0"/>
              <a:t>After downloading and installing the jailbreak software, your device will be able to install apps from a variety of sources other than the iTunes App Store</a:t>
            </a:r>
          </a:p>
          <a:p>
            <a:r>
              <a:rPr lang="en-US" sz="2600" dirty="0" smtClean="0"/>
              <a:t>The process of making unauthorized modifications to any mobile device is called </a:t>
            </a:r>
            <a:r>
              <a:rPr lang="en-US" sz="2600" b="1" dirty="0" smtClean="0"/>
              <a:t>rooting</a:t>
            </a:r>
            <a:endParaRPr lang="en-US" sz="2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828801"/>
            <a:ext cx="8750300" cy="3886200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/>
              <a:t>local application</a:t>
            </a:r>
            <a:r>
              <a:rPr lang="en-US" dirty="0" smtClean="0"/>
              <a:t> is installed on a computer’s hard disk</a:t>
            </a:r>
          </a:p>
          <a:p>
            <a:r>
              <a:rPr lang="en-US" dirty="0" smtClean="0"/>
              <a:t>Office suites, games, and professional software tools are common examples of local applications for desktop and laptop computers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3581400" cy="4614863"/>
          </a:xfrm>
        </p:spPr>
        <p:txBody>
          <a:bodyPr/>
          <a:lstStyle/>
          <a:p>
            <a:r>
              <a:rPr lang="en-US" sz="2000" dirty="0" smtClean="0"/>
              <a:t>Software designed for computers that run Microsoft Windows is commonly composed of multiple files; the main executable file has an .exe extension—for example, </a:t>
            </a:r>
            <a:r>
              <a:rPr lang="en-US" sz="2000" i="1" dirty="0" smtClean="0"/>
              <a:t>Inkscape.exe</a:t>
            </a:r>
          </a:p>
          <a:p>
            <a:r>
              <a:rPr lang="en-US" sz="2000" dirty="0" smtClean="0"/>
              <a:t>Additional files required for Windows application software contain support modules called </a:t>
            </a:r>
            <a:r>
              <a:rPr lang="en-US" sz="2000" b="1" dirty="0" smtClean="0"/>
              <a:t>application extensions </a:t>
            </a:r>
            <a:r>
              <a:rPr lang="en-US" sz="2000" dirty="0" smtClean="0"/>
              <a:t>with file names that end in .</a:t>
            </a:r>
            <a:r>
              <a:rPr lang="en-US" sz="2000" dirty="0" err="1" smtClean="0"/>
              <a:t>dll</a:t>
            </a:r>
            <a:endParaRPr lang="en-US" sz="2000" dirty="0"/>
          </a:p>
        </p:txBody>
      </p:sp>
      <p:pic>
        <p:nvPicPr>
          <p:cNvPr id="4" name="Picture 3" descr="Fig06-28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1752600"/>
            <a:ext cx="5357484" cy="4019762"/>
          </a:xfrm>
          <a:prstGeom prst="rect">
            <a:avLst/>
          </a:prstGeom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5791200"/>
            <a:ext cx="52197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1"/>
            <a:ext cx="8293100" cy="3886200"/>
          </a:xfrm>
        </p:spPr>
        <p:txBody>
          <a:bodyPr/>
          <a:lstStyle/>
          <a:p>
            <a:r>
              <a:rPr lang="en-US" dirty="0" smtClean="0"/>
              <a:t>Software for PCs contains a </a:t>
            </a:r>
            <a:r>
              <a:rPr lang="en-US" b="1" dirty="0" smtClean="0"/>
              <a:t>setup program </a:t>
            </a:r>
            <a:r>
              <a:rPr lang="en-US" dirty="0" smtClean="0"/>
              <a:t>that guides you through the installation process</a:t>
            </a:r>
          </a:p>
          <a:p>
            <a:r>
              <a:rPr lang="en-US" dirty="0" smtClean="0"/>
              <a:t>During the installation process, the setup program usually performs the following activities: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Applications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47800"/>
            <a:ext cx="6944357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1"/>
            <a:ext cx="3721100" cy="2984499"/>
          </a:xfrm>
        </p:spPr>
        <p:txBody>
          <a:bodyPr/>
          <a:lstStyle/>
          <a:p>
            <a:r>
              <a:rPr lang="en-US" sz="2400" dirty="0" smtClean="0"/>
              <a:t>There is no universal standard for categorizing software, but various categorization schemes have many similarities</a:t>
            </a:r>
            <a:endParaRPr lang="en-US" sz="2400" dirty="0"/>
          </a:p>
        </p:txBody>
      </p:sp>
      <p:pic>
        <p:nvPicPr>
          <p:cNvPr id="4" name="Picture 3" descr="Fig06-0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457200"/>
            <a:ext cx="4114800" cy="590283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6063676"/>
            <a:ext cx="4200525" cy="24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152400"/>
            <a:ext cx="8340725" cy="1047750"/>
          </a:xfrm>
        </p:spPr>
        <p:txBody>
          <a:bodyPr/>
          <a:lstStyle/>
          <a:p>
            <a:r>
              <a:rPr lang="en-US" dirty="0" smtClean="0"/>
              <a:t>Local Applications</a:t>
            </a:r>
            <a:endParaRPr lang="en-US" dirty="0"/>
          </a:p>
        </p:txBody>
      </p:sp>
      <p:pic>
        <p:nvPicPr>
          <p:cNvPr id="4" name="Content Placeholder 3" descr="Fig06-29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219200"/>
            <a:ext cx="6720283" cy="5116113"/>
          </a:xfrm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990600"/>
            <a:ext cx="4495800" cy="1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Portable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Portable software </a:t>
            </a:r>
            <a:r>
              <a:rPr lang="en-US" dirty="0" smtClean="0"/>
              <a:t>is designed for PCs and it runs from removable storage, such as a USB flash drive</a:t>
            </a:r>
          </a:p>
          <a:p>
            <a:r>
              <a:rPr lang="en-US" dirty="0" smtClean="0"/>
              <a:t>There are a limited number of portable apps, but the available selection covers most essential tasks</a:t>
            </a:r>
          </a:p>
          <a:p>
            <a:r>
              <a:rPr lang="en-US" dirty="0" smtClean="0"/>
              <a:t>Portable software is so simple to install that it is sometimes referred to as install-free software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Uninstalling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1"/>
            <a:ext cx="8750300" cy="1752600"/>
          </a:xfrm>
        </p:spPr>
        <p:txBody>
          <a:bodyPr/>
          <a:lstStyle/>
          <a:p>
            <a:r>
              <a:rPr lang="en-US" sz="2000" dirty="0" smtClean="0"/>
              <a:t>The process of removing software differs for PCs and Macs</a:t>
            </a:r>
          </a:p>
          <a:p>
            <a:r>
              <a:rPr lang="en-US" sz="2000" dirty="0" smtClean="0"/>
              <a:t>Most Mac users simply use Finder to locate the program’s APP file or folder and move it to the trash</a:t>
            </a:r>
          </a:p>
          <a:p>
            <a:r>
              <a:rPr lang="en-US" sz="2000" dirty="0" smtClean="0"/>
              <a:t>The Windows OS includes an </a:t>
            </a:r>
            <a:r>
              <a:rPr lang="en-US" sz="2000" b="1" dirty="0" smtClean="0"/>
              <a:t>uninstall utility</a:t>
            </a:r>
            <a:r>
              <a:rPr lang="en-US" sz="2000" dirty="0" smtClean="0"/>
              <a:t>, which deletes the software’s files form various folders on your computer’s hard disk</a:t>
            </a:r>
            <a:endParaRPr lang="en-US" sz="2000" dirty="0"/>
          </a:p>
        </p:txBody>
      </p:sp>
      <p:pic>
        <p:nvPicPr>
          <p:cNvPr id="4" name="Picture 3" descr="Fig06-34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3429000"/>
            <a:ext cx="4953000" cy="2928698"/>
          </a:xfrm>
          <a:prstGeom prst="rect">
            <a:avLst/>
          </a:prstGeom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048000"/>
            <a:ext cx="62293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Section D: Productivity Software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 smtClean="0"/>
              <a:t>Office Suite Basics</a:t>
            </a:r>
          </a:p>
          <a:p>
            <a:r>
              <a:rPr lang="en-US" sz="4400" dirty="0" smtClean="0"/>
              <a:t>Word Processing</a:t>
            </a:r>
          </a:p>
          <a:p>
            <a:r>
              <a:rPr lang="en-US" sz="4400" dirty="0" smtClean="0"/>
              <a:t>Spreadsheets</a:t>
            </a:r>
          </a:p>
          <a:p>
            <a:r>
              <a:rPr lang="en-US" sz="4400" dirty="0" smtClean="0"/>
              <a:t>Databases</a:t>
            </a:r>
          </a:p>
          <a:p>
            <a:r>
              <a:rPr lang="en-US" sz="4400" dirty="0" smtClean="0"/>
              <a:t>Presentations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Suite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Office suites, such as Microsoft Office, are sometimes referred to as </a:t>
            </a:r>
            <a:r>
              <a:rPr lang="en-US" b="1" dirty="0" smtClean="0"/>
              <a:t>productivity software</a:t>
            </a:r>
          </a:p>
          <a:p>
            <a:r>
              <a:rPr lang="en-US" dirty="0" smtClean="0"/>
              <a:t>An </a:t>
            </a:r>
            <a:r>
              <a:rPr lang="en-US" b="1" dirty="0" smtClean="0"/>
              <a:t>office suite </a:t>
            </a:r>
            <a:r>
              <a:rPr lang="en-US" dirty="0" smtClean="0"/>
              <a:t>is a collection of programs that typically include word processing, spreadsheet, and presentation modules</a:t>
            </a:r>
          </a:p>
          <a:p>
            <a:r>
              <a:rPr lang="en-US" dirty="0" smtClean="0"/>
              <a:t>In the context of office suites, the term module refers to a component, such as a word processing module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Word processing software has replaced typewriters for producing many types of documents, including reports, letters, memos, papers, and book manuscripts</a:t>
            </a:r>
          </a:p>
          <a:p>
            <a:r>
              <a:rPr lang="en-US" dirty="0" smtClean="0"/>
              <a:t>A typical word processor window displays a work area, called a workspace, that represents a blank piece of paper; the window also includes controls for viewing and formatting the document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228600"/>
            <a:ext cx="8340725" cy="1047750"/>
          </a:xfrm>
        </p:spPr>
        <p:txBody>
          <a:bodyPr/>
          <a:lstStyle/>
          <a:p>
            <a:r>
              <a:rPr lang="en-US" dirty="0" smtClean="0"/>
              <a:t>Word Processing</a:t>
            </a:r>
            <a:endParaRPr lang="en-US" dirty="0"/>
          </a:p>
        </p:txBody>
      </p:sp>
      <p:pic>
        <p:nvPicPr>
          <p:cNvPr id="4" name="Content Placeholder 3" descr="Fig06-36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05072" y="1143000"/>
            <a:ext cx="7287680" cy="5223631"/>
          </a:xfrm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898636"/>
            <a:ext cx="2667000" cy="27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152400"/>
            <a:ext cx="8340725" cy="1047750"/>
          </a:xfrm>
        </p:spPr>
        <p:txBody>
          <a:bodyPr/>
          <a:lstStyle/>
          <a:p>
            <a:r>
              <a:rPr lang="en-US" dirty="0" smtClean="0"/>
              <a:t>Word Processing</a:t>
            </a:r>
            <a:endParaRPr lang="en-US" dirty="0"/>
          </a:p>
        </p:txBody>
      </p:sp>
      <p:pic>
        <p:nvPicPr>
          <p:cNvPr id="4" name="Content Placeholder 3" descr="Fig06-37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35960"/>
            <a:ext cx="7086600" cy="5318804"/>
          </a:xfrm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8350" y="762000"/>
            <a:ext cx="2914650" cy="21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228600"/>
            <a:ext cx="8340725" cy="1047750"/>
          </a:xfrm>
        </p:spPr>
        <p:txBody>
          <a:bodyPr/>
          <a:lstStyle/>
          <a:p>
            <a:r>
              <a:rPr lang="en-US" dirty="0" smtClean="0"/>
              <a:t>Word Processing</a:t>
            </a:r>
            <a:endParaRPr lang="en-US" dirty="0"/>
          </a:p>
        </p:txBody>
      </p:sp>
      <p:pic>
        <p:nvPicPr>
          <p:cNvPr id="4" name="Content Placeholder 3" descr="Fig06-38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3222"/>
          <a:stretch>
            <a:fillRect/>
          </a:stretch>
        </p:blipFill>
        <p:spPr>
          <a:xfrm>
            <a:off x="1295400" y="1257028"/>
            <a:ext cx="6858000" cy="5131265"/>
          </a:xfrm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066800"/>
            <a:ext cx="3352800" cy="15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Spreadsheets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/>
              <a:t>spreadsheet</a:t>
            </a:r>
            <a:r>
              <a:rPr lang="en-US" dirty="0" smtClean="0"/>
              <a:t> uses rows and columns of numbers to create a model or representation of a real situation</a:t>
            </a:r>
          </a:p>
          <a:p>
            <a:r>
              <a:rPr lang="en-US" b="1" dirty="0" smtClean="0"/>
              <a:t>Spreadsheet software</a:t>
            </a:r>
            <a:r>
              <a:rPr lang="en-US" dirty="0" smtClean="0"/>
              <a:t>, such as Microsoft Excel and Google Docs Sheets, provides tools to create electronic spreadsheets</a:t>
            </a:r>
          </a:p>
          <a:p>
            <a:r>
              <a:rPr lang="en-US" dirty="0" smtClean="0"/>
              <a:t>Because it is so easy to experiment with different numbers, spreadsheet software is particularly useful for </a:t>
            </a:r>
            <a:r>
              <a:rPr lang="en-US" b="1" dirty="0" smtClean="0"/>
              <a:t>what-if analysis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3721100" cy="4614863"/>
          </a:xfrm>
        </p:spPr>
        <p:txBody>
          <a:bodyPr/>
          <a:lstStyle/>
          <a:p>
            <a:r>
              <a:rPr lang="en-US" sz="2600" dirty="0" smtClean="0"/>
              <a:t>Mobile devices are used differently from desktop and laptop computers, so the configuration of their software is slightly different</a:t>
            </a:r>
          </a:p>
          <a:p>
            <a:r>
              <a:rPr lang="en-US" sz="2600" dirty="0" smtClean="0"/>
              <a:t>An OS is still required, but utilities are replaced by settings or preferences</a:t>
            </a:r>
            <a:endParaRPr lang="en-US" sz="2600" dirty="0"/>
          </a:p>
        </p:txBody>
      </p:sp>
      <p:pic>
        <p:nvPicPr>
          <p:cNvPr id="4" name="Picture 3" descr="Fig06-0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0114" y="838200"/>
            <a:ext cx="4861997" cy="54102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57200"/>
            <a:ext cx="31051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228600"/>
            <a:ext cx="8340725" cy="1047750"/>
          </a:xfrm>
        </p:spPr>
        <p:txBody>
          <a:bodyPr/>
          <a:lstStyle/>
          <a:p>
            <a:r>
              <a:rPr lang="en-US" dirty="0" smtClean="0"/>
              <a:t>Spreadsheets</a:t>
            </a:r>
            <a:endParaRPr lang="en-US" dirty="0"/>
          </a:p>
        </p:txBody>
      </p:sp>
      <p:pic>
        <p:nvPicPr>
          <p:cNvPr id="4" name="Content Placeholder 3" descr="Fig06-39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1219200"/>
            <a:ext cx="6812806" cy="5115718"/>
          </a:xfrm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914400"/>
            <a:ext cx="3228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152400"/>
            <a:ext cx="8340725" cy="1047750"/>
          </a:xfrm>
        </p:spPr>
        <p:txBody>
          <a:bodyPr/>
          <a:lstStyle/>
          <a:p>
            <a:r>
              <a:rPr lang="en-US" dirty="0" smtClean="0"/>
              <a:t>Spreadsheets</a:t>
            </a:r>
            <a:endParaRPr lang="en-US" dirty="0"/>
          </a:p>
        </p:txBody>
      </p:sp>
      <p:pic>
        <p:nvPicPr>
          <p:cNvPr id="4" name="Content Placeholder 3" descr="Fig06-40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1" y="1071085"/>
            <a:ext cx="6036972" cy="5253515"/>
          </a:xfrm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9150" y="762000"/>
            <a:ext cx="44148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Spreadsheets</a:t>
            </a:r>
            <a:endParaRPr lang="en-US" dirty="0"/>
          </a:p>
        </p:txBody>
      </p:sp>
      <p:pic>
        <p:nvPicPr>
          <p:cNvPr id="4" name="Content Placeholder 3" descr="Fig06-41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700" y="1580079"/>
            <a:ext cx="8750300" cy="4477305"/>
          </a:xfr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29527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Spreadsheets</a:t>
            </a:r>
            <a:endParaRPr lang="en-US" dirty="0"/>
          </a:p>
        </p:txBody>
      </p:sp>
      <p:pic>
        <p:nvPicPr>
          <p:cNvPr id="4" name="Content Placeholder 3" descr="Fig06-4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649" y="1524001"/>
            <a:ext cx="8967351" cy="4481002"/>
          </a:xfrm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905000"/>
            <a:ext cx="3314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Spreadsheets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When you change the contents of any cell in a worksheet, all the formulas are recalculated; this </a:t>
            </a:r>
            <a:r>
              <a:rPr lang="en-US" sz="2800" b="1" dirty="0" smtClean="0"/>
              <a:t>automatic recalculation</a:t>
            </a:r>
            <a:r>
              <a:rPr lang="en-US" sz="2800" dirty="0" smtClean="0"/>
              <a:t> feature ensures that the results in every cell are accurate for the information currently entered in the worksheet</a:t>
            </a:r>
          </a:p>
          <a:p>
            <a:r>
              <a:rPr lang="en-US" sz="2800" dirty="0" smtClean="0"/>
              <a:t>Unless you specify otherwise, a cell reference is a relative reference—that is, a reference that can change</a:t>
            </a:r>
          </a:p>
          <a:p>
            <a:r>
              <a:rPr lang="en-US" sz="2800" dirty="0" smtClean="0"/>
              <a:t>An absolute reference never changes when you insert rows, or copy and move formulas</a:t>
            </a:r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447800"/>
            <a:ext cx="8750300" cy="4876800"/>
          </a:xfrm>
        </p:spPr>
        <p:txBody>
          <a:bodyPr/>
          <a:lstStyle/>
          <a:p>
            <a:r>
              <a:rPr lang="en-US" sz="2400" dirty="0" smtClean="0"/>
              <a:t>The term database has evolved from a specialized technical term into a part of our everyday vocabulary</a:t>
            </a:r>
          </a:p>
          <a:p>
            <a:r>
              <a:rPr lang="en-US" sz="2400" dirty="0" smtClean="0"/>
              <a:t>In the context of modern usage, a </a:t>
            </a:r>
            <a:r>
              <a:rPr lang="en-US" sz="2400" b="1" dirty="0" smtClean="0"/>
              <a:t>database</a:t>
            </a:r>
            <a:r>
              <a:rPr lang="en-US" sz="2400" dirty="0" smtClean="0"/>
              <a:t> is simply a collection of data that may be stored on one or more digital devices</a:t>
            </a:r>
          </a:p>
          <a:p>
            <a:r>
              <a:rPr lang="en-US" sz="2400" b="1" dirty="0" smtClean="0"/>
              <a:t>Database software </a:t>
            </a:r>
            <a:r>
              <a:rPr lang="en-US" sz="2400" dirty="0" smtClean="0"/>
              <a:t>helps you enter, find, organize, update, and report information stored in a database</a:t>
            </a:r>
          </a:p>
          <a:p>
            <a:r>
              <a:rPr lang="en-US" sz="2400" dirty="0" smtClean="0"/>
              <a:t>Database software stores data as a series of records, which are composed of fields that hold data</a:t>
            </a:r>
          </a:p>
          <a:p>
            <a:pPr lvl="1"/>
            <a:r>
              <a:rPr lang="en-US" sz="2400" dirty="0" smtClean="0"/>
              <a:t>A </a:t>
            </a:r>
            <a:r>
              <a:rPr lang="en-US" sz="2400" b="1" dirty="0" smtClean="0"/>
              <a:t>record</a:t>
            </a:r>
            <a:r>
              <a:rPr lang="en-US" sz="2400" dirty="0" smtClean="0"/>
              <a:t> holds data for a single entity—a person, place, thing, or event</a:t>
            </a:r>
          </a:p>
          <a:p>
            <a:pPr lvl="1"/>
            <a:r>
              <a:rPr lang="en-US" sz="2400" dirty="0" smtClean="0"/>
              <a:t>A </a:t>
            </a:r>
            <a:r>
              <a:rPr lang="en-US" sz="2400" b="1" dirty="0" smtClean="0"/>
              <a:t>field</a:t>
            </a:r>
            <a:r>
              <a:rPr lang="en-US" sz="2400" dirty="0" smtClean="0"/>
              <a:t> holds one item of data relevant to a record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228600"/>
            <a:ext cx="8340725" cy="1047750"/>
          </a:xfrm>
        </p:spPr>
        <p:txBody>
          <a:bodyPr/>
          <a:lstStyle/>
          <a:p>
            <a:r>
              <a:rPr lang="en-US" dirty="0" smtClean="0"/>
              <a:t>Databases</a:t>
            </a:r>
            <a:endParaRPr lang="en-US" dirty="0"/>
          </a:p>
        </p:txBody>
      </p:sp>
      <p:pic>
        <p:nvPicPr>
          <p:cNvPr id="4" name="Content Placeholder 3" descr="Fig06-44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1143000"/>
            <a:ext cx="6759393" cy="5211764"/>
          </a:xfrm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066800"/>
            <a:ext cx="28289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228600"/>
            <a:ext cx="8340725" cy="1047750"/>
          </a:xfrm>
        </p:spPr>
        <p:txBody>
          <a:bodyPr/>
          <a:lstStyle/>
          <a:p>
            <a:r>
              <a:rPr lang="en-US" dirty="0" smtClean="0"/>
              <a:t>Databases</a:t>
            </a:r>
            <a:endParaRPr lang="en-US" dirty="0"/>
          </a:p>
        </p:txBody>
      </p:sp>
      <p:pic>
        <p:nvPicPr>
          <p:cNvPr id="4" name="Content Placeholder 3" descr="Fig06-46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219200"/>
            <a:ext cx="6751240" cy="5059363"/>
          </a:xfrm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914400"/>
            <a:ext cx="36099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Presentation software </a:t>
            </a:r>
            <a:r>
              <a:rPr lang="en-US" dirty="0" smtClean="0"/>
              <a:t>supplies the tools for combining text, photos, clip art, graphs, animations, and sound into a series of electronic slides that can be shown on a screen or projector</a:t>
            </a:r>
          </a:p>
          <a:p>
            <a:r>
              <a:rPr lang="en-US" dirty="0" smtClean="0"/>
              <a:t>Popular </a:t>
            </a:r>
            <a:r>
              <a:rPr lang="en-US" dirty="0" err="1" smtClean="0"/>
              <a:t>prsentation</a:t>
            </a:r>
            <a:r>
              <a:rPr lang="en-US" dirty="0" smtClean="0"/>
              <a:t> software products include Microsoft PowerPoint, </a:t>
            </a:r>
            <a:r>
              <a:rPr lang="en-US" dirty="0" err="1" smtClean="0"/>
              <a:t>iWork</a:t>
            </a:r>
            <a:r>
              <a:rPr lang="en-US" dirty="0" smtClean="0"/>
              <a:t> Keynote, and Google Docs Slides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Presentations</a:t>
            </a:r>
            <a:endParaRPr lang="en-US" dirty="0"/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118978"/>
            <a:ext cx="8915400" cy="333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Most consumers obtain software online, where it can be downloaded directly from the developer or from a software aggregator</a:t>
            </a:r>
          </a:p>
          <a:p>
            <a:r>
              <a:rPr lang="en-US" sz="2600" dirty="0" smtClean="0"/>
              <a:t>An </a:t>
            </a:r>
            <a:r>
              <a:rPr lang="en-US" sz="2600" b="1" dirty="0" smtClean="0"/>
              <a:t>executable file</a:t>
            </a:r>
            <a:r>
              <a:rPr lang="en-US" sz="2600" dirty="0" smtClean="0"/>
              <a:t> contains a computer program that is carried out step-by-step within the microprocessor</a:t>
            </a:r>
          </a:p>
          <a:p>
            <a:r>
              <a:rPr lang="en-US" sz="2600" dirty="0" smtClean="0"/>
              <a:t>Software can contain viruses and other malware, so consumers should download new applications only from trusted sources</a:t>
            </a:r>
          </a:p>
          <a:p>
            <a:r>
              <a:rPr lang="en-US" sz="2600" dirty="0" smtClean="0"/>
              <a:t>Software developers usually have a Web site for distributing software; well-established developers tend to offer trustworthy products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Presentations</a:t>
            </a:r>
            <a:endParaRPr lang="en-US" dirty="0"/>
          </a:p>
        </p:txBody>
      </p:sp>
      <p:pic>
        <p:nvPicPr>
          <p:cNvPr id="4" name="Content Placeholder 3" descr="Fig06-47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9864" y="1511300"/>
            <a:ext cx="8557971" cy="4614863"/>
          </a:xfrm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143000"/>
            <a:ext cx="37909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 smtClean="0"/>
              <a:t>Section E: File Management Utilities</a:t>
            </a:r>
            <a:endParaRPr lang="en-US" sz="3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 smtClean="0"/>
              <a:t>File Basics</a:t>
            </a:r>
          </a:p>
          <a:p>
            <a:r>
              <a:rPr lang="en-US" sz="4400" dirty="0" smtClean="0"/>
              <a:t>File Management tools</a:t>
            </a:r>
          </a:p>
          <a:p>
            <a:r>
              <a:rPr lang="en-US" sz="4400" dirty="0" smtClean="0"/>
              <a:t>Application-based File Management</a:t>
            </a:r>
          </a:p>
          <a:p>
            <a:r>
              <a:rPr lang="en-US" sz="4400" dirty="0" smtClean="0"/>
              <a:t>Physical File Storage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24000"/>
            <a:ext cx="8750300" cy="4953000"/>
          </a:xfrm>
        </p:spPr>
        <p:txBody>
          <a:bodyPr/>
          <a:lstStyle/>
          <a:p>
            <a:r>
              <a:rPr lang="en-US" sz="2400" dirty="0" smtClean="0"/>
              <a:t>As you learned in Unit 1, a computer file—or simply a file—is defined as a named collection of data that exists on a storage medium, such as a hard disk, cloud drive, or USB flash drive</a:t>
            </a:r>
          </a:p>
          <a:p>
            <a:r>
              <a:rPr lang="en-US" sz="2400" dirty="0" smtClean="0"/>
              <a:t>When saving a file, you must provide a valid file name that adheres to specific rules, referred to as file-naming conventions, which include:	</a:t>
            </a:r>
          </a:p>
          <a:p>
            <a:pPr lvl="1"/>
            <a:r>
              <a:rPr lang="en-US" sz="2300" dirty="0" smtClean="0"/>
              <a:t>Maximum length is 256 characters</a:t>
            </a:r>
          </a:p>
          <a:p>
            <a:pPr lvl="1"/>
            <a:r>
              <a:rPr lang="en-US" sz="2300" dirty="0" smtClean="0"/>
              <a:t>Symbols are not allowed</a:t>
            </a:r>
          </a:p>
          <a:p>
            <a:pPr lvl="1"/>
            <a:r>
              <a:rPr lang="en-US" sz="2300" dirty="0" smtClean="0"/>
              <a:t>No reserved words, such as Aux, Com1, and </a:t>
            </a:r>
            <a:r>
              <a:rPr lang="en-US" sz="2300" dirty="0" err="1" smtClean="0"/>
              <a:t>Nul</a:t>
            </a:r>
            <a:endParaRPr lang="en-US" sz="2300" dirty="0" smtClean="0"/>
          </a:p>
          <a:p>
            <a:pPr lvl="1"/>
            <a:r>
              <a:rPr lang="en-US" sz="2300" dirty="0" smtClean="0"/>
              <a:t>Case is disregarded</a:t>
            </a:r>
          </a:p>
          <a:p>
            <a:pPr lvl="1"/>
            <a:r>
              <a:rPr lang="en-US" sz="2300" dirty="0" smtClean="0"/>
              <a:t>Spaces are allowed</a:t>
            </a:r>
            <a:endParaRPr lang="en-US" sz="23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working with Windows, storage devices—where files can be saved—can also be identified by a </a:t>
            </a:r>
            <a:r>
              <a:rPr lang="en-US" b="1" dirty="0" smtClean="0"/>
              <a:t>device letter</a:t>
            </a:r>
          </a:p>
          <a:p>
            <a:r>
              <a:rPr lang="en-US" dirty="0" smtClean="0"/>
              <a:t>A</a:t>
            </a:r>
            <a:r>
              <a:rPr lang="en-US" b="1" dirty="0" smtClean="0"/>
              <a:t> disk partition </a:t>
            </a:r>
            <a:r>
              <a:rPr lang="en-US" dirty="0" smtClean="0"/>
              <a:t>is a section of a hard disk drive that is treated as a separate storage unit; most hard drives are configured with a single partition that contains the OS, programs, and data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228600"/>
            <a:ext cx="8340725" cy="1047750"/>
          </a:xfrm>
        </p:spPr>
        <p:txBody>
          <a:bodyPr/>
          <a:lstStyle/>
          <a:p>
            <a:r>
              <a:rPr lang="en-US" dirty="0" smtClean="0"/>
              <a:t>File Basics</a:t>
            </a:r>
            <a:endParaRPr lang="en-US" dirty="0"/>
          </a:p>
        </p:txBody>
      </p:sp>
      <p:pic>
        <p:nvPicPr>
          <p:cNvPr id="4" name="Content Placeholder 3" descr="Fig06-49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143000"/>
            <a:ext cx="7783636" cy="5059363"/>
          </a:xfrm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838200"/>
            <a:ext cx="3743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447800"/>
            <a:ext cx="8750300" cy="4876800"/>
          </a:xfrm>
        </p:spPr>
        <p:txBody>
          <a:bodyPr/>
          <a:lstStyle/>
          <a:p>
            <a:r>
              <a:rPr lang="en-US" sz="2900" dirty="0" smtClean="0"/>
              <a:t>Every storage device has a </a:t>
            </a:r>
            <a:r>
              <a:rPr lang="en-US" sz="2900" b="1" dirty="0" smtClean="0"/>
              <a:t>directory</a:t>
            </a:r>
            <a:r>
              <a:rPr lang="en-US" sz="2900" dirty="0" smtClean="0"/>
              <a:t> containing a list of its files</a:t>
            </a:r>
          </a:p>
          <a:p>
            <a:r>
              <a:rPr lang="en-US" sz="2900" dirty="0" smtClean="0"/>
              <a:t>The main directory is referred to as the </a:t>
            </a:r>
            <a:r>
              <a:rPr lang="en-US" sz="2900" b="1" dirty="0" smtClean="0"/>
              <a:t>root directory</a:t>
            </a:r>
          </a:p>
          <a:p>
            <a:r>
              <a:rPr lang="en-US" sz="2900" dirty="0" smtClean="0"/>
              <a:t>A root directory can be subdivided into smaller lists; each list is called a </a:t>
            </a:r>
            <a:r>
              <a:rPr lang="en-US" sz="2900" b="1" dirty="0" smtClean="0"/>
              <a:t>sub-directory</a:t>
            </a:r>
          </a:p>
          <a:p>
            <a:r>
              <a:rPr lang="en-US" sz="2900" dirty="0" smtClean="0"/>
              <a:t>Each subdirectory is depicted as a </a:t>
            </a:r>
            <a:r>
              <a:rPr lang="en-US" sz="2900" b="1" dirty="0" smtClean="0"/>
              <a:t>folder</a:t>
            </a:r>
          </a:p>
          <a:p>
            <a:r>
              <a:rPr lang="en-US" sz="2900" dirty="0" smtClean="0"/>
              <a:t>A computer file’s location is defined by a </a:t>
            </a:r>
            <a:r>
              <a:rPr lang="en-US" sz="2900" b="1" dirty="0" smtClean="0"/>
              <a:t>file path</a:t>
            </a:r>
            <a:r>
              <a:rPr lang="en-US" sz="2900" dirty="0" smtClean="0"/>
              <a:t>, which on a PC includes the drive letter, folder(s), file name, and extension</a:t>
            </a:r>
            <a:endParaRPr lang="en-US" sz="29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228600"/>
            <a:ext cx="8340725" cy="838200"/>
          </a:xfrm>
        </p:spPr>
        <p:txBody>
          <a:bodyPr/>
          <a:lstStyle/>
          <a:p>
            <a:r>
              <a:rPr lang="en-US" dirty="0" smtClean="0"/>
              <a:t>File Basics</a:t>
            </a:r>
            <a:endParaRPr lang="en-US" dirty="0"/>
          </a:p>
        </p:txBody>
      </p:sp>
      <p:pic>
        <p:nvPicPr>
          <p:cNvPr id="4" name="Content Placeholder 3" descr="Fig06-50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1178188"/>
            <a:ext cx="6730642" cy="5176575"/>
          </a:xfrm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209800"/>
            <a:ext cx="20097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Management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752601"/>
            <a:ext cx="8750300" cy="4114800"/>
          </a:xfrm>
        </p:spPr>
        <p:txBody>
          <a:bodyPr/>
          <a:lstStyle/>
          <a:p>
            <a:r>
              <a:rPr lang="en-US" dirty="0" smtClean="0"/>
              <a:t>Operating systems provide file organization tools called file management utilities</a:t>
            </a:r>
          </a:p>
          <a:p>
            <a:r>
              <a:rPr lang="en-US" dirty="0" smtClean="0"/>
              <a:t>Windows offers a utility called File Explorer, which is launched from the    icon on the taskbar</a:t>
            </a:r>
          </a:p>
          <a:p>
            <a:r>
              <a:rPr lang="en-US" dirty="0" smtClean="0"/>
              <a:t>OS X offers a utility called Finder, which is launched from the    on the dock</a:t>
            </a:r>
            <a:endParaRPr lang="en-US" dirty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3429000"/>
            <a:ext cx="4095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029200"/>
            <a:ext cx="3429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Management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File management utilities are useful for locating files and for viewing their contents</a:t>
            </a:r>
          </a:p>
          <a:p>
            <a:r>
              <a:rPr lang="en-US" dirty="0" smtClean="0"/>
              <a:t>The software application associated with a specific file type is called a </a:t>
            </a:r>
            <a:r>
              <a:rPr lang="en-US" b="1" dirty="0" smtClean="0"/>
              <a:t>default application</a:t>
            </a:r>
          </a:p>
          <a:p>
            <a:r>
              <a:rPr lang="en-US" dirty="0" smtClean="0"/>
              <a:t>You can select the application that you want to use by right-clicking the file and selecting the application from a list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Management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7912100" cy="838200"/>
          </a:xfrm>
        </p:spPr>
        <p:txBody>
          <a:bodyPr/>
          <a:lstStyle/>
          <a:p>
            <a:r>
              <a:rPr lang="en-US" sz="2000" dirty="0" smtClean="0"/>
              <a:t>In addition to locating files and folders, file management utilities help you manipulate files and folders in the following ways:</a:t>
            </a:r>
            <a:endParaRPr lang="en-US" sz="2000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514600"/>
            <a:ext cx="7543800" cy="386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371601"/>
            <a:ext cx="8750300" cy="1295400"/>
          </a:xfrm>
        </p:spPr>
        <p:txBody>
          <a:bodyPr/>
          <a:lstStyle/>
          <a:p>
            <a:r>
              <a:rPr lang="en-US" sz="2400" b="1" dirty="0" smtClean="0"/>
              <a:t>System requirements</a:t>
            </a:r>
            <a:r>
              <a:rPr lang="en-US" sz="2400" dirty="0" smtClean="0"/>
              <a:t> specify the operating system and minimum hardware capacities necessary for a software product to work correctly</a:t>
            </a:r>
            <a:endParaRPr lang="en-US" sz="2400" dirty="0"/>
          </a:p>
        </p:txBody>
      </p:sp>
      <p:pic>
        <p:nvPicPr>
          <p:cNvPr id="4" name="Picture 3" descr="Fig06-04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3048000"/>
            <a:ext cx="6585770" cy="3157909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819400"/>
            <a:ext cx="5581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Management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750300" cy="1219200"/>
          </a:xfrm>
        </p:spPr>
        <p:txBody>
          <a:bodyPr/>
          <a:lstStyle/>
          <a:p>
            <a:r>
              <a:rPr lang="en-US" sz="2400" dirty="0" smtClean="0"/>
              <a:t>Windows and OS X offer a set of preconfigured personal folders, such as Documents and Music, for storing your personal data files</a:t>
            </a:r>
            <a:endParaRPr lang="en-US" sz="2400" dirty="0"/>
          </a:p>
        </p:txBody>
      </p:sp>
      <p:pic>
        <p:nvPicPr>
          <p:cNvPr id="4" name="Picture 3" descr="Fig06-54.bmp"/>
          <p:cNvPicPr>
            <a:picLocks noChangeAspect="1"/>
          </p:cNvPicPr>
          <p:nvPr/>
        </p:nvPicPr>
        <p:blipFill>
          <a:blip r:embed="rId2" cstate="print"/>
          <a:srcRect b="21953"/>
          <a:stretch>
            <a:fillRect/>
          </a:stretch>
        </p:blipFill>
        <p:spPr>
          <a:xfrm>
            <a:off x="1143000" y="2667000"/>
            <a:ext cx="6776698" cy="3581400"/>
          </a:xfrm>
          <a:prstGeom prst="rect">
            <a:avLst/>
          </a:prstGeom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286000"/>
            <a:ext cx="4305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Management Tools</a:t>
            </a:r>
            <a:endParaRPr lang="en-US" dirty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47800"/>
            <a:ext cx="7777242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248400" y="5943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Management Tools</a:t>
            </a:r>
            <a:endParaRPr lang="en-US" dirty="0"/>
          </a:p>
        </p:txBody>
      </p:sp>
      <p:pic>
        <p:nvPicPr>
          <p:cNvPr id="532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71600"/>
            <a:ext cx="7363278" cy="477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248400" y="5943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Management Tools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925" y="2294731"/>
            <a:ext cx="87058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Application-based File Management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Applications, such as Word and Excel, generally provide a way to open files and save them in a specific folder on a designated storage device</a:t>
            </a:r>
          </a:p>
          <a:p>
            <a:r>
              <a:rPr lang="en-US" dirty="0" smtClean="0"/>
              <a:t>Saving files is easy; simply use the Save option provided by your application, specify a location for the file, and give it a name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File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0"/>
            <a:ext cx="8750300" cy="4279900"/>
          </a:xfrm>
        </p:spPr>
        <p:txBody>
          <a:bodyPr/>
          <a:lstStyle/>
          <a:p>
            <a:r>
              <a:rPr lang="en-US" sz="2500" dirty="0" smtClean="0"/>
              <a:t>The structure of files and folders displayed by File Explorer is called a </a:t>
            </a:r>
            <a:r>
              <a:rPr lang="en-US" sz="2500" b="1" dirty="0" smtClean="0"/>
              <a:t>logical storage model </a:t>
            </a:r>
            <a:r>
              <a:rPr lang="en-US" sz="2500" dirty="0" smtClean="0"/>
              <a:t>because it helps you create a mental picture of the way files are organized in a hierarchy of folders</a:t>
            </a:r>
          </a:p>
          <a:p>
            <a:r>
              <a:rPr lang="en-US" sz="2500" dirty="0" smtClean="0"/>
              <a:t>A </a:t>
            </a:r>
            <a:r>
              <a:rPr lang="en-US" sz="2500" b="1" dirty="0" smtClean="0"/>
              <a:t>physical storage model </a:t>
            </a:r>
            <a:r>
              <a:rPr lang="en-US" sz="2500" dirty="0" smtClean="0"/>
              <a:t>describes what actually happens on the disks and in the circuits</a:t>
            </a:r>
          </a:p>
          <a:p>
            <a:r>
              <a:rPr lang="en-US" sz="2500" dirty="0" smtClean="0"/>
              <a:t>The </a:t>
            </a:r>
            <a:r>
              <a:rPr lang="en-US" sz="2500" b="1" dirty="0" smtClean="0"/>
              <a:t>formatting</a:t>
            </a:r>
            <a:r>
              <a:rPr lang="en-US" sz="2500" dirty="0" smtClean="0"/>
              <a:t> process creates the equivalent of electronic storage bins</a:t>
            </a:r>
          </a:p>
          <a:p>
            <a:r>
              <a:rPr lang="en-US" sz="2500" dirty="0" smtClean="0"/>
              <a:t>Magnetic and optical media are divided into circular </a:t>
            </a:r>
            <a:r>
              <a:rPr lang="en-US" sz="2500" b="1" dirty="0" smtClean="0"/>
              <a:t>tracks</a:t>
            </a:r>
            <a:r>
              <a:rPr lang="en-US" sz="2500" dirty="0" smtClean="0"/>
              <a:t> and then further divided into pie-shaped </a:t>
            </a:r>
            <a:r>
              <a:rPr lang="en-US" sz="2500" b="1" dirty="0" smtClean="0"/>
              <a:t>sectors</a:t>
            </a:r>
            <a:endParaRPr lang="en-US" sz="25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File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OS uses a </a:t>
            </a:r>
            <a:r>
              <a:rPr lang="en-US" sz="2400" b="1" dirty="0" smtClean="0"/>
              <a:t>file system </a:t>
            </a:r>
            <a:r>
              <a:rPr lang="en-US" sz="2400" dirty="0" smtClean="0"/>
              <a:t>to keep track of the names and locations of files that reside on a storage medium, such as a hard disk</a:t>
            </a:r>
          </a:p>
          <a:p>
            <a:r>
              <a:rPr lang="en-US" sz="2400" dirty="0" smtClean="0"/>
              <a:t>To speed up the process of storing and retrieving data, a disk drive usually works with a group of sectors called a </a:t>
            </a:r>
            <a:r>
              <a:rPr lang="en-US" sz="2400" b="1" dirty="0" smtClean="0"/>
              <a:t>cluster</a:t>
            </a:r>
            <a:r>
              <a:rPr lang="en-US" sz="2400" dirty="0" smtClean="0"/>
              <a:t> or a block</a:t>
            </a:r>
          </a:p>
          <a:p>
            <a:r>
              <a:rPr lang="en-US" sz="2400" dirty="0" smtClean="0"/>
              <a:t>To delete data from a disk in such a way that no one can ever read it, you can use a special </a:t>
            </a:r>
            <a:r>
              <a:rPr lang="en-US" sz="2400" b="1" dirty="0" smtClean="0"/>
              <a:t>file shredder software </a:t>
            </a:r>
            <a:r>
              <a:rPr lang="en-US" sz="2400" dirty="0" smtClean="0"/>
              <a:t>that overwrites supposedly empty sectors with random 1s and 0s; this is handy if you want to sell or donate your computer and want to make sure your personal data is no longer on the hard disk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Unit 6: Software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/>
              <a:t>Unit 6 Complete</a:t>
            </a:r>
            <a:endParaRPr lang="en-US" sz="6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NP2016">
  <a:themeElements>
    <a:clrScheme name="np10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3399"/>
      </a:hlink>
      <a:folHlink>
        <a:srgbClr val="003399"/>
      </a:folHlink>
    </a:clrScheme>
    <a:fontScheme name="np1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p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1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1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1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1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1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1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1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1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1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1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1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10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3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NP2016</Template>
  <TotalTime>547</TotalTime>
  <Words>3734</Words>
  <Application>Microsoft Office PowerPoint</Application>
  <PresentationFormat>On-screen Show (4:3)</PresentationFormat>
  <Paragraphs>476</Paragraphs>
  <Slides>97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4" baseType="lpstr">
      <vt:lpstr>Arial</vt:lpstr>
      <vt:lpstr>Arial Narrow</vt:lpstr>
      <vt:lpstr>Arial Rounded MT Bold</vt:lpstr>
      <vt:lpstr>Calibri</vt:lpstr>
      <vt:lpstr>Wingdings</vt:lpstr>
      <vt:lpstr>Wingdings 2</vt:lpstr>
      <vt:lpstr>1_NP2016</vt:lpstr>
      <vt:lpstr>Unit 6 Software</vt:lpstr>
      <vt:lpstr>Unit Contents</vt:lpstr>
      <vt:lpstr>Section A: Software Basics </vt:lpstr>
      <vt:lpstr>Essentials</vt:lpstr>
      <vt:lpstr>Essentials</vt:lpstr>
      <vt:lpstr>Essentials</vt:lpstr>
      <vt:lpstr>Essentials</vt:lpstr>
      <vt:lpstr>Distribution</vt:lpstr>
      <vt:lpstr>Distribution</vt:lpstr>
      <vt:lpstr>Distribution</vt:lpstr>
      <vt:lpstr>Distribution</vt:lpstr>
      <vt:lpstr>Software Licenses</vt:lpstr>
      <vt:lpstr>Software Licenses</vt:lpstr>
      <vt:lpstr>Software Licenses</vt:lpstr>
      <vt:lpstr>Software Licenses</vt:lpstr>
      <vt:lpstr>Software Licenses</vt:lpstr>
      <vt:lpstr>Software Licenses</vt:lpstr>
      <vt:lpstr>Software Licenses</vt:lpstr>
      <vt:lpstr>Software Licenses</vt:lpstr>
      <vt:lpstr>Pirated Software</vt:lpstr>
      <vt:lpstr>Pirated Software</vt:lpstr>
      <vt:lpstr>Pirated Software</vt:lpstr>
      <vt:lpstr>Section B: Operating Systems</vt:lpstr>
      <vt:lpstr>Operating System Basics</vt:lpstr>
      <vt:lpstr>Operating System Basics</vt:lpstr>
      <vt:lpstr>Operating System Basics</vt:lpstr>
      <vt:lpstr>Operating System Basics</vt:lpstr>
      <vt:lpstr>Operating System Basics</vt:lpstr>
      <vt:lpstr>Operating System Basics</vt:lpstr>
      <vt:lpstr>Operating System Basics</vt:lpstr>
      <vt:lpstr>Operating System Basics</vt:lpstr>
      <vt:lpstr>Operating System Basics</vt:lpstr>
      <vt:lpstr>Operating System Basics</vt:lpstr>
      <vt:lpstr>Microsoft Windows</vt:lpstr>
      <vt:lpstr>Microsoft Windows</vt:lpstr>
      <vt:lpstr>Microsoft Windows</vt:lpstr>
      <vt:lpstr>OS X</vt:lpstr>
      <vt:lpstr>OS X</vt:lpstr>
      <vt:lpstr>OS X</vt:lpstr>
      <vt:lpstr>OS X</vt:lpstr>
      <vt:lpstr>iOS</vt:lpstr>
      <vt:lpstr>iOS</vt:lpstr>
      <vt:lpstr>Android</vt:lpstr>
      <vt:lpstr>Android</vt:lpstr>
      <vt:lpstr>Chrome OS</vt:lpstr>
      <vt:lpstr>Chrome OS</vt:lpstr>
      <vt:lpstr>Virtual Machines</vt:lpstr>
      <vt:lpstr>Virtual Machines</vt:lpstr>
      <vt:lpstr>Section C: Apps and Applications</vt:lpstr>
      <vt:lpstr>Web Apps</vt:lpstr>
      <vt:lpstr>Web Apps</vt:lpstr>
      <vt:lpstr>Web Apps</vt:lpstr>
      <vt:lpstr>Web Apps</vt:lpstr>
      <vt:lpstr>Mobile Apps</vt:lpstr>
      <vt:lpstr>Mobile Apps</vt:lpstr>
      <vt:lpstr>Local Applications</vt:lpstr>
      <vt:lpstr>Local Applications</vt:lpstr>
      <vt:lpstr>Local Applications</vt:lpstr>
      <vt:lpstr>Local Applications</vt:lpstr>
      <vt:lpstr>Local Applications</vt:lpstr>
      <vt:lpstr>Portable Software</vt:lpstr>
      <vt:lpstr>Uninstalling Software</vt:lpstr>
      <vt:lpstr>Section D: Productivity Software</vt:lpstr>
      <vt:lpstr>Office Suite Basics</vt:lpstr>
      <vt:lpstr>Word Processing</vt:lpstr>
      <vt:lpstr>Word Processing</vt:lpstr>
      <vt:lpstr>Word Processing</vt:lpstr>
      <vt:lpstr>Word Processing</vt:lpstr>
      <vt:lpstr>Spreadsheets</vt:lpstr>
      <vt:lpstr>Spreadsheets</vt:lpstr>
      <vt:lpstr>Spreadsheets</vt:lpstr>
      <vt:lpstr>Spreadsheets</vt:lpstr>
      <vt:lpstr>Spreadsheets</vt:lpstr>
      <vt:lpstr>Spreadsheets</vt:lpstr>
      <vt:lpstr>Databases</vt:lpstr>
      <vt:lpstr>Databases</vt:lpstr>
      <vt:lpstr>Databases</vt:lpstr>
      <vt:lpstr>Presentations</vt:lpstr>
      <vt:lpstr>Presentations</vt:lpstr>
      <vt:lpstr>Presentations</vt:lpstr>
      <vt:lpstr>Section E: File Management Utilities</vt:lpstr>
      <vt:lpstr>File Basics</vt:lpstr>
      <vt:lpstr>File Basics</vt:lpstr>
      <vt:lpstr>File Basics</vt:lpstr>
      <vt:lpstr>File Basics</vt:lpstr>
      <vt:lpstr>File Basics</vt:lpstr>
      <vt:lpstr>File Management Tools</vt:lpstr>
      <vt:lpstr>File Management Tools</vt:lpstr>
      <vt:lpstr>File Management Tools</vt:lpstr>
      <vt:lpstr>File Management Tools</vt:lpstr>
      <vt:lpstr>File Management Tools</vt:lpstr>
      <vt:lpstr>File Management Tools</vt:lpstr>
      <vt:lpstr>File Management Tools</vt:lpstr>
      <vt:lpstr>Application-based File Management</vt:lpstr>
      <vt:lpstr>Physical File Storage</vt:lpstr>
      <vt:lpstr>Physical File Storage</vt:lpstr>
      <vt:lpstr>Unit 6 Complete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Software</dc:title>
  <dc:creator>Kate</dc:creator>
  <cp:lastModifiedBy>Hunt, Marjorie</cp:lastModifiedBy>
  <cp:revision>56</cp:revision>
  <dcterms:created xsi:type="dcterms:W3CDTF">2006-08-16T00:00:00Z</dcterms:created>
  <dcterms:modified xsi:type="dcterms:W3CDTF">2016-03-03T20:30:46Z</dcterms:modified>
</cp:coreProperties>
</file>