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257" r:id="rId3"/>
    <p:sldId id="259" r:id="rId4"/>
    <p:sldId id="264" r:id="rId5"/>
    <p:sldId id="288" r:id="rId6"/>
    <p:sldId id="289" r:id="rId7"/>
    <p:sldId id="265" r:id="rId8"/>
    <p:sldId id="290" r:id="rId9"/>
    <p:sldId id="267" r:id="rId10"/>
    <p:sldId id="291" r:id="rId11"/>
    <p:sldId id="292" r:id="rId12"/>
    <p:sldId id="293" r:id="rId13"/>
    <p:sldId id="294" r:id="rId14"/>
    <p:sldId id="295" r:id="rId15"/>
    <p:sldId id="296" r:id="rId16"/>
    <p:sldId id="266" r:id="rId17"/>
    <p:sldId id="260" r:id="rId18"/>
    <p:sldId id="268" r:id="rId19"/>
    <p:sldId id="297" r:id="rId20"/>
    <p:sldId id="272" r:id="rId21"/>
    <p:sldId id="298" r:id="rId22"/>
    <p:sldId id="271" r:id="rId23"/>
    <p:sldId id="299" r:id="rId24"/>
    <p:sldId id="270" r:id="rId25"/>
    <p:sldId id="269" r:id="rId26"/>
    <p:sldId id="302" r:id="rId27"/>
    <p:sldId id="301" r:id="rId28"/>
    <p:sldId id="303" r:id="rId29"/>
    <p:sldId id="304" r:id="rId30"/>
    <p:sldId id="305" r:id="rId31"/>
    <p:sldId id="261" r:id="rId32"/>
    <p:sldId id="273" r:id="rId33"/>
    <p:sldId id="306" r:id="rId34"/>
    <p:sldId id="310" r:id="rId35"/>
    <p:sldId id="276" r:id="rId36"/>
    <p:sldId id="275" r:id="rId37"/>
    <p:sldId id="311" r:id="rId38"/>
    <p:sldId id="274" r:id="rId39"/>
    <p:sldId id="313" r:id="rId40"/>
    <p:sldId id="312" r:id="rId41"/>
    <p:sldId id="262" r:id="rId42"/>
    <p:sldId id="277" r:id="rId43"/>
    <p:sldId id="314" r:id="rId44"/>
    <p:sldId id="316" r:id="rId45"/>
    <p:sldId id="281" r:id="rId46"/>
    <p:sldId id="317" r:id="rId47"/>
    <p:sldId id="280" r:id="rId48"/>
    <p:sldId id="318" r:id="rId49"/>
    <p:sldId id="279" r:id="rId50"/>
    <p:sldId id="319" r:id="rId51"/>
    <p:sldId id="320" r:id="rId52"/>
    <p:sldId id="278" r:id="rId53"/>
    <p:sldId id="321" r:id="rId54"/>
    <p:sldId id="263" r:id="rId55"/>
    <p:sldId id="282" r:id="rId56"/>
    <p:sldId id="322" r:id="rId57"/>
    <p:sldId id="330" r:id="rId58"/>
    <p:sldId id="287" r:id="rId59"/>
    <p:sldId id="323" r:id="rId60"/>
    <p:sldId id="324" r:id="rId61"/>
    <p:sldId id="325" r:id="rId62"/>
    <p:sldId id="331" r:id="rId63"/>
    <p:sldId id="286" r:id="rId64"/>
    <p:sldId id="326" r:id="rId65"/>
    <p:sldId id="285" r:id="rId66"/>
    <p:sldId id="327" r:id="rId67"/>
    <p:sldId id="284" r:id="rId68"/>
    <p:sldId id="328" r:id="rId69"/>
    <p:sldId id="283" r:id="rId70"/>
    <p:sldId id="329" r:id="rId71"/>
    <p:sldId id="25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Section: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22D245-D398-4060-B98C-54DCE8782CC0}" type="datetimeFigureOut">
              <a:rPr lang="en-US" smtClean="0"/>
              <a:pPr/>
              <a:t>3/3/2016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B302B2-2E91-42A3-8B49-9428D54AB3EA}" type="slidenum">
              <a:rPr lang="en-US" smtClean="0"/>
              <a:pPr/>
              <a:t>‹#›</a:t>
            </a:fld>
            <a:endParaRPr lang="en-US"/>
          </a:p>
        </p:txBody>
      </p:sp>
    </p:spTree>
    <p:extLst>
      <p:ext uri="{BB962C8B-B14F-4D97-AF65-F5344CB8AC3E}">
        <p14:creationId xmlns:p14="http://schemas.microsoft.com/office/powerpoint/2010/main" val="537317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Section: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54FCB-D8DD-4A18-9C46-5AF4F9A99B3B}" type="datetimeFigureOut">
              <a:rPr lang="en-US" smtClean="0"/>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E9633-CA5E-4937-97F5-EE903817314C}" type="slidenum">
              <a:rPr lang="en-US" smtClean="0"/>
              <a:pPr/>
              <a:t>‹#›</a:t>
            </a:fld>
            <a:endParaRPr lang="en-US"/>
          </a:p>
        </p:txBody>
      </p:sp>
    </p:spTree>
    <p:extLst>
      <p:ext uri="{BB962C8B-B14F-4D97-AF65-F5344CB8AC3E}">
        <p14:creationId xmlns:p14="http://schemas.microsoft.com/office/powerpoint/2010/main" val="417342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dirty="0" smtClean="0"/>
              <a:t>Click to edit Master title style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2BA182"/>
              </a:buClr>
              <a:defRPr/>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Content Placeholder 2"/>
          <p:cNvSpPr>
            <a:spLocks noGrp="1"/>
          </p:cNvSpPr>
          <p:nvPr>
            <p:ph idx="1"/>
          </p:nvPr>
        </p:nvSpPr>
        <p:spPr/>
        <p:txBody>
          <a:bodyPr/>
          <a:lstStyle>
            <a:lvl1pPr>
              <a:buClr>
                <a:srgbClr val="2BA182"/>
              </a:buClr>
              <a:defRPr sz="4400"/>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7: Digital Security</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7: Digital Security</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dirty="0" smtClean="0">
                <a:solidFill>
                  <a:schemeClr val="bg1"/>
                </a:solidFill>
                <a:latin typeface="Arial Narrow" pitchFamily="34" charset="0"/>
                <a:cs typeface="+mn-cs"/>
              </a:rPr>
              <a:t>7</a:t>
            </a:r>
            <a:endParaRPr lang="en-US" sz="4800" b="1" dirty="0">
              <a:solidFill>
                <a:schemeClr val="bg1"/>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7</a:t>
            </a:r>
            <a:r>
              <a:rPr lang="en-US" dirty="0" smtClean="0"/>
              <a:t/>
            </a:r>
            <a:br>
              <a:rPr lang="en-US" dirty="0" smtClean="0"/>
            </a:br>
            <a:r>
              <a:rPr lang="en-US" dirty="0" smtClean="0"/>
              <a:t>Digital Security</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Passwords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brute force attack </a:t>
            </a:r>
            <a:r>
              <a:rPr lang="en-US" sz="2800" dirty="0" smtClean="0"/>
              <a:t>uses password-cracking </a:t>
            </a:r>
            <a:r>
              <a:rPr lang="en-US" sz="2800" dirty="0" err="1" smtClean="0"/>
              <a:t>sortware</a:t>
            </a:r>
            <a:r>
              <a:rPr lang="en-US" sz="2800" dirty="0" smtClean="0"/>
              <a:t> to generate every possible combination of letters, numerals, and symbols; because it exhausts all possible combinations to discover a </a:t>
            </a:r>
            <a:r>
              <a:rPr lang="en-US" sz="2800" dirty="0" err="1" smtClean="0"/>
              <a:t>pssword</a:t>
            </a:r>
            <a:r>
              <a:rPr lang="en-US" sz="2800" dirty="0" smtClean="0"/>
              <a:t>, it can run for days before a password is cracked</a:t>
            </a:r>
          </a:p>
          <a:p>
            <a:r>
              <a:rPr lang="en-US" sz="2800" dirty="0" smtClean="0"/>
              <a:t>A </a:t>
            </a:r>
            <a:r>
              <a:rPr lang="en-US" sz="2800" b="1" dirty="0" smtClean="0"/>
              <a:t>dictionary attack </a:t>
            </a:r>
            <a:r>
              <a:rPr lang="en-US" sz="2800" dirty="0" smtClean="0"/>
              <a:t>helps hackers guess your password by stepping through a dictionary containing word lists in common languages such as English, Spanish, French, and German</a:t>
            </a:r>
            <a:endParaRPr lang="en-US" sz="2800"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Passwords</a:t>
            </a:r>
            <a:endParaRPr lang="en-US" dirty="0"/>
          </a:p>
        </p:txBody>
      </p:sp>
      <p:sp>
        <p:nvSpPr>
          <p:cNvPr id="3" name="Content Placeholder 2"/>
          <p:cNvSpPr>
            <a:spLocks noGrp="1"/>
          </p:cNvSpPr>
          <p:nvPr>
            <p:ph idx="1"/>
          </p:nvPr>
        </p:nvSpPr>
        <p:spPr>
          <a:xfrm>
            <a:off x="0" y="1828800"/>
            <a:ext cx="3200400" cy="3657600"/>
          </a:xfrm>
        </p:spPr>
        <p:txBody>
          <a:bodyPr/>
          <a:lstStyle/>
          <a:p>
            <a:r>
              <a:rPr lang="en-US" sz="2400" dirty="0" smtClean="0"/>
              <a:t>Dictionary attacks are effective because many users choose passwords that are easy to remember and likely to be in the most commonly used list</a:t>
            </a:r>
            <a:endParaRPr lang="en-US" sz="2400"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pic>
        <p:nvPicPr>
          <p:cNvPr id="6" name="Picture 5" descr="Fig07-06.bmp"/>
          <p:cNvPicPr>
            <a:picLocks noChangeAspect="1"/>
          </p:cNvPicPr>
          <p:nvPr/>
        </p:nvPicPr>
        <p:blipFill>
          <a:blip r:embed="rId2" cstate="print"/>
          <a:stretch>
            <a:fillRect/>
          </a:stretch>
        </p:blipFill>
        <p:spPr>
          <a:xfrm>
            <a:off x="3429000" y="1295400"/>
            <a:ext cx="5550948" cy="4994903"/>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5791200" y="381000"/>
            <a:ext cx="3352800" cy="260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Passwords</a:t>
            </a:r>
            <a:endParaRPr lang="en-US" dirty="0"/>
          </a:p>
        </p:txBody>
      </p:sp>
      <p:sp>
        <p:nvSpPr>
          <p:cNvPr id="3" name="Content Placeholder 2"/>
          <p:cNvSpPr>
            <a:spLocks noGrp="1"/>
          </p:cNvSpPr>
          <p:nvPr>
            <p:ph idx="1"/>
          </p:nvPr>
        </p:nvSpPr>
        <p:spPr>
          <a:xfrm>
            <a:off x="393700" y="1828800"/>
            <a:ext cx="8750300" cy="3441700"/>
          </a:xfrm>
        </p:spPr>
        <p:txBody>
          <a:bodyPr/>
          <a:lstStyle/>
          <a:p>
            <a:r>
              <a:rPr lang="en-US" sz="3600" dirty="0" smtClean="0"/>
              <a:t>Many of the clever schemes users devise to create passwords are obvious to hackers and the programmers who create password cracking tools</a:t>
            </a:r>
          </a:p>
          <a:p>
            <a:r>
              <a:rPr lang="en-US" sz="3600" b="1" dirty="0" smtClean="0"/>
              <a:t>Weak passwords include the following:</a:t>
            </a:r>
            <a:endParaRPr lang="en-US" sz="3600" b="1"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Passwords</a:t>
            </a:r>
            <a:endParaRPr lang="en-US"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13</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78270" y="1524000"/>
            <a:ext cx="8865730" cy="467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Strong Passwords</a:t>
            </a:r>
            <a:endParaRPr lang="en-US" dirty="0"/>
          </a:p>
        </p:txBody>
      </p:sp>
      <p:pic>
        <p:nvPicPr>
          <p:cNvPr id="6" name="Content Placeholder 5" descr="Fig07-08.bmp"/>
          <p:cNvPicPr>
            <a:picLocks noGrp="1" noChangeAspect="1"/>
          </p:cNvPicPr>
          <p:nvPr>
            <p:ph idx="1"/>
          </p:nvPr>
        </p:nvPicPr>
        <p:blipFill>
          <a:blip r:embed="rId2" cstate="print"/>
          <a:srcRect b="44588"/>
          <a:stretch>
            <a:fillRect/>
          </a:stretch>
        </p:blipFill>
        <p:spPr>
          <a:xfrm>
            <a:off x="1828800" y="1066800"/>
            <a:ext cx="5943600" cy="5283200"/>
          </a:xfrm>
        </p:spPr>
      </p:pic>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6400800" y="381000"/>
            <a:ext cx="25431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Strong Passwords</a:t>
            </a:r>
            <a:endParaRPr lang="en-US" dirty="0"/>
          </a:p>
        </p:txBody>
      </p:sp>
      <p:pic>
        <p:nvPicPr>
          <p:cNvPr id="6" name="Content Placeholder 5" descr="Fig07-08.bmp"/>
          <p:cNvPicPr>
            <a:picLocks noGrp="1" noChangeAspect="1"/>
          </p:cNvPicPr>
          <p:nvPr>
            <p:ph idx="1"/>
          </p:nvPr>
        </p:nvPicPr>
        <p:blipFill>
          <a:blip r:embed="rId2" cstate="print"/>
          <a:srcRect t="55457"/>
          <a:stretch>
            <a:fillRect/>
          </a:stretch>
        </p:blipFill>
        <p:spPr>
          <a:xfrm>
            <a:off x="1219200" y="1143000"/>
            <a:ext cx="7284566" cy="5205143"/>
          </a:xfrm>
        </p:spPr>
      </p:pic>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pic>
        <p:nvPicPr>
          <p:cNvPr id="7" name="Picture 2"/>
          <p:cNvPicPr>
            <a:picLocks noChangeAspect="1" noChangeArrowheads="1"/>
          </p:cNvPicPr>
          <p:nvPr/>
        </p:nvPicPr>
        <p:blipFill>
          <a:blip r:embed="rId3" cstate="print"/>
          <a:srcRect/>
          <a:stretch>
            <a:fillRect/>
          </a:stretch>
        </p:blipFill>
        <p:spPr bwMode="auto">
          <a:xfrm>
            <a:off x="6400800" y="381000"/>
            <a:ext cx="25431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sp>
        <p:nvSpPr>
          <p:cNvPr id="3" name="Content Placeholder 2"/>
          <p:cNvSpPr>
            <a:spLocks noGrp="1"/>
          </p:cNvSpPr>
          <p:nvPr>
            <p:ph idx="1"/>
          </p:nvPr>
        </p:nvSpPr>
        <p:spPr/>
        <p:txBody>
          <a:bodyPr/>
          <a:lstStyle/>
          <a:p>
            <a:r>
              <a:rPr lang="en-US" dirty="0" smtClean="0"/>
              <a:t>The core function of a </a:t>
            </a:r>
            <a:r>
              <a:rPr lang="en-US" b="1" dirty="0" smtClean="0"/>
              <a:t>password manager </a:t>
            </a:r>
            <a:r>
              <a:rPr lang="en-US" dirty="0" smtClean="0"/>
              <a:t>(sometimes called a keychain) is to store user IDs with their corresponding passwords</a:t>
            </a:r>
          </a:p>
          <a:p>
            <a:r>
              <a:rPr lang="en-US" dirty="0" smtClean="0"/>
              <a:t>Password managers may also include a </a:t>
            </a:r>
            <a:r>
              <a:rPr lang="en-US" b="1" dirty="0" smtClean="0"/>
              <a:t>strength meter </a:t>
            </a:r>
            <a:r>
              <a:rPr lang="en-US" dirty="0" smtClean="0"/>
              <a:t>that indicates password security—a feature that is useful if you create a custom password rather than using one generated by the password manager</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Malware	</a:t>
            </a:r>
            <a:endParaRPr lang="en-US" dirty="0"/>
          </a:p>
        </p:txBody>
      </p:sp>
      <p:sp>
        <p:nvSpPr>
          <p:cNvPr id="3" name="Content Placeholder 2"/>
          <p:cNvSpPr>
            <a:spLocks noGrp="1"/>
          </p:cNvSpPr>
          <p:nvPr>
            <p:ph idx="1"/>
          </p:nvPr>
        </p:nvSpPr>
        <p:spPr/>
        <p:txBody>
          <a:bodyPr/>
          <a:lstStyle/>
          <a:p>
            <a:r>
              <a:rPr lang="en-US" sz="4400" dirty="0" smtClean="0"/>
              <a:t>Malware Threats</a:t>
            </a:r>
          </a:p>
          <a:p>
            <a:r>
              <a:rPr lang="en-US" sz="4400" dirty="0" smtClean="0"/>
              <a:t>Computer Viruses</a:t>
            </a:r>
          </a:p>
          <a:p>
            <a:r>
              <a:rPr lang="en-US" sz="4400" dirty="0" smtClean="0"/>
              <a:t>Computer Worms</a:t>
            </a:r>
          </a:p>
          <a:p>
            <a:r>
              <a:rPr lang="en-US" sz="4400" dirty="0" smtClean="0"/>
              <a:t>Trojans</a:t>
            </a:r>
          </a:p>
          <a:p>
            <a:r>
              <a:rPr lang="en-US" sz="4400" dirty="0" smtClean="0"/>
              <a:t>Antivirus Software</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Threats</a:t>
            </a:r>
            <a:endParaRPr lang="en-US" dirty="0"/>
          </a:p>
        </p:txBody>
      </p:sp>
      <p:sp>
        <p:nvSpPr>
          <p:cNvPr id="3" name="Content Placeholder 2"/>
          <p:cNvSpPr>
            <a:spLocks noGrp="1"/>
          </p:cNvSpPr>
          <p:nvPr>
            <p:ph idx="1"/>
          </p:nvPr>
        </p:nvSpPr>
        <p:spPr>
          <a:xfrm>
            <a:off x="393700" y="1511300"/>
            <a:ext cx="8750300" cy="4737100"/>
          </a:xfrm>
        </p:spPr>
        <p:txBody>
          <a:bodyPr/>
          <a:lstStyle/>
          <a:p>
            <a:r>
              <a:rPr lang="en-US" b="1" dirty="0" smtClean="0"/>
              <a:t>Malware</a:t>
            </a:r>
            <a:r>
              <a:rPr lang="en-US" dirty="0" smtClean="0"/>
              <a:t> refers to any computer program designed to surreptitiously enter a digital device</a:t>
            </a:r>
          </a:p>
          <a:p>
            <a:r>
              <a:rPr lang="en-US" dirty="0" smtClean="0"/>
              <a:t>The action carried out by malware code is referred to as a </a:t>
            </a:r>
            <a:r>
              <a:rPr lang="en-US" b="1" dirty="0" smtClean="0"/>
              <a:t>payload</a:t>
            </a:r>
          </a:p>
          <a:p>
            <a:r>
              <a:rPr lang="en-US" dirty="0" smtClean="0"/>
              <a:t>Common classifications of malware include:	</a:t>
            </a:r>
          </a:p>
          <a:p>
            <a:pPr lvl="1"/>
            <a:r>
              <a:rPr lang="en-US" dirty="0" smtClean="0"/>
              <a:t>Viruses</a:t>
            </a:r>
          </a:p>
          <a:p>
            <a:pPr lvl="1"/>
            <a:r>
              <a:rPr lang="en-US" dirty="0" smtClean="0"/>
              <a:t>Worms</a:t>
            </a:r>
          </a:p>
          <a:p>
            <a:pPr lvl="1"/>
            <a:r>
              <a:rPr lang="en-US" dirty="0" smtClean="0"/>
              <a:t>Trojans</a:t>
            </a:r>
          </a:p>
          <a:p>
            <a:pPr lvl="1">
              <a:buNone/>
            </a:pP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Malware Threats</a:t>
            </a:r>
            <a:endParaRPr lang="en-US" dirty="0"/>
          </a:p>
        </p:txBody>
      </p:sp>
      <p:pic>
        <p:nvPicPr>
          <p:cNvPr id="6" name="Content Placeholder 5" descr="Fig07-10.bmp"/>
          <p:cNvPicPr>
            <a:picLocks noGrp="1" noChangeAspect="1"/>
          </p:cNvPicPr>
          <p:nvPr>
            <p:ph idx="1"/>
          </p:nvPr>
        </p:nvPicPr>
        <p:blipFill>
          <a:blip r:embed="rId2" cstate="print"/>
          <a:srcRect b="27837"/>
          <a:stretch>
            <a:fillRect/>
          </a:stretch>
        </p:blipFill>
        <p:spPr>
          <a:xfrm>
            <a:off x="914400" y="1170772"/>
            <a:ext cx="6629400" cy="5175170"/>
          </a:xfrm>
        </p:spPr>
      </p:pic>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6019800" y="457200"/>
            <a:ext cx="290512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4400" dirty="0" smtClean="0"/>
              <a:t>Section A: Unauthorized Use</a:t>
            </a:r>
          </a:p>
          <a:p>
            <a:r>
              <a:rPr lang="en-US" sz="4400" dirty="0" smtClean="0"/>
              <a:t>Section B</a:t>
            </a:r>
            <a:r>
              <a:rPr lang="en-US" sz="4400" smtClean="0"/>
              <a:t>: Malware</a:t>
            </a:r>
            <a:endParaRPr lang="en-US" sz="4400" dirty="0" smtClean="0"/>
          </a:p>
          <a:p>
            <a:r>
              <a:rPr lang="en-US" sz="4400" dirty="0" smtClean="0"/>
              <a:t>Section C: Online Intrusions</a:t>
            </a:r>
          </a:p>
          <a:p>
            <a:r>
              <a:rPr lang="en-US" sz="4400" dirty="0" smtClean="0"/>
              <a:t>Section D: Interception</a:t>
            </a:r>
          </a:p>
          <a:p>
            <a:r>
              <a:rPr lang="en-US" sz="4400" dirty="0" smtClean="0"/>
              <a:t>Section E: Social Engineering</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p:txBody>
          <a:bodyPr/>
          <a:lstStyle/>
          <a:p>
            <a:r>
              <a:rPr lang="en-US" sz="2600" dirty="0" smtClean="0"/>
              <a:t>A </a:t>
            </a:r>
            <a:r>
              <a:rPr lang="en-US" sz="2600" b="1" dirty="0" smtClean="0"/>
              <a:t>computer virus </a:t>
            </a:r>
            <a:r>
              <a:rPr lang="en-US" sz="2600" dirty="0" smtClean="0"/>
              <a:t>is a set of self-replicating program instructions that surreptitiously attaches itself to a legitimate executable file on a host device</a:t>
            </a:r>
          </a:p>
          <a:p>
            <a:r>
              <a:rPr lang="en-US" sz="2600" dirty="0" smtClean="0"/>
              <a:t>Today, viruses are a mild threat; they do not spread rapidly, and they are easily filtered out by antivirus software</a:t>
            </a:r>
          </a:p>
          <a:p>
            <a:r>
              <a:rPr lang="en-US" sz="2600" dirty="0" smtClean="0"/>
              <a:t>Viruses reveal the basic techniques that are still used to inject third-party code into legitimate data streams</a:t>
            </a:r>
          </a:p>
          <a:p>
            <a:r>
              <a:rPr lang="en-US" sz="2600" b="1" dirty="0" smtClean="0"/>
              <a:t>Code injection</a:t>
            </a:r>
            <a:r>
              <a:rPr lang="en-US" sz="2600" dirty="0" smtClean="0"/>
              <a:t> is the process of modifying an executable file or data stream by adding additional commands</a:t>
            </a:r>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a:xfrm>
            <a:off x="393700" y="1524000"/>
            <a:ext cx="8750300" cy="4648200"/>
          </a:xfrm>
        </p:spPr>
        <p:txBody>
          <a:bodyPr/>
          <a:lstStyle/>
          <a:p>
            <a:r>
              <a:rPr lang="en-US" sz="2500" dirty="0" smtClean="0"/>
              <a:t>Viruses spread when people exchange infected files on disks and CDs, as email attachments, and on file sharing networks; they can also be inadvertently obtained from unauthorized app stores</a:t>
            </a:r>
          </a:p>
          <a:p>
            <a:r>
              <a:rPr lang="en-US" sz="2500" dirty="0" smtClean="0"/>
              <a:t>Through a process called </a:t>
            </a:r>
            <a:r>
              <a:rPr lang="en-US" sz="2500" b="1" dirty="0" smtClean="0"/>
              <a:t>side-loading</a:t>
            </a:r>
            <a:r>
              <a:rPr lang="en-US" sz="2500" dirty="0" smtClean="0"/>
              <a:t>, an app from a source other than an official app store is installed on a device</a:t>
            </a:r>
          </a:p>
          <a:p>
            <a:r>
              <a:rPr lang="en-US" sz="2500" dirty="0" smtClean="0"/>
              <a:t>Any code that is designed to hide the existence of processes and privileges is referred to as a </a:t>
            </a:r>
            <a:r>
              <a:rPr lang="en-US" sz="2500" b="1" dirty="0" smtClean="0"/>
              <a:t>rootkit</a:t>
            </a:r>
            <a:r>
              <a:rPr lang="en-US" sz="2500" dirty="0" smtClean="0"/>
              <a:t>; these were originally designed to allow “root” or administrative access to digital devices and computer systems</a:t>
            </a:r>
            <a:endParaRPr lang="en-US" sz="25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lstStyle/>
          <a:p>
            <a:r>
              <a:rPr lang="en-US" sz="2600" dirty="0" smtClean="0"/>
              <a:t>A </a:t>
            </a:r>
            <a:r>
              <a:rPr lang="en-US" sz="2600" b="1" dirty="0" smtClean="0"/>
              <a:t>computer worm </a:t>
            </a:r>
            <a:r>
              <a:rPr lang="en-US" sz="2600" dirty="0" smtClean="0"/>
              <a:t>is a self-replicating, self-distributing program designed to carry out unauthorized activity on a victim's device</a:t>
            </a:r>
          </a:p>
          <a:p>
            <a:r>
              <a:rPr lang="en-US" sz="2600" dirty="0" smtClean="0"/>
              <a:t>A </a:t>
            </a:r>
            <a:r>
              <a:rPr lang="en-US" sz="2600" b="1" dirty="0" smtClean="0"/>
              <a:t>mass-mailing worm </a:t>
            </a:r>
            <a:r>
              <a:rPr lang="en-US" sz="2600" dirty="0" smtClean="0"/>
              <a:t>spreads by sending itself to every address in the address book of an infected device</a:t>
            </a:r>
          </a:p>
          <a:p>
            <a:r>
              <a:rPr lang="en-US" sz="2600" dirty="0" smtClean="0"/>
              <a:t>An </a:t>
            </a:r>
            <a:r>
              <a:rPr lang="en-US" sz="2600" b="1" dirty="0" smtClean="0"/>
              <a:t>internet worm </a:t>
            </a:r>
            <a:r>
              <a:rPr lang="en-US" sz="2600" dirty="0" smtClean="0"/>
              <a:t>looks for vulnerabilities in operating systems, open communication ports, and JavaScripts on Web pages</a:t>
            </a:r>
          </a:p>
          <a:p>
            <a:r>
              <a:rPr lang="en-US" sz="2600" dirty="0" smtClean="0"/>
              <a:t>A </a:t>
            </a:r>
            <a:r>
              <a:rPr lang="en-US" sz="2600" b="1" dirty="0" smtClean="0"/>
              <a:t>file-sharing worm </a:t>
            </a:r>
            <a:r>
              <a:rPr lang="en-US" sz="2600" dirty="0" smtClean="0"/>
              <a:t>copies itself into a shared folder under an innocuous name</a:t>
            </a:r>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457200"/>
            <a:ext cx="8340725" cy="1047750"/>
          </a:xfrm>
        </p:spPr>
        <p:txBody>
          <a:bodyPr/>
          <a:lstStyle/>
          <a:p>
            <a:r>
              <a:rPr lang="en-US" dirty="0" smtClean="0"/>
              <a:t>Computer Worms</a:t>
            </a:r>
            <a:endParaRPr lang="en-US" dirty="0"/>
          </a:p>
        </p:txBody>
      </p:sp>
      <p:pic>
        <p:nvPicPr>
          <p:cNvPr id="6" name="Content Placeholder 5" descr="Fig07-13.bmp"/>
          <p:cNvPicPr>
            <a:picLocks noGrp="1" noChangeAspect="1"/>
          </p:cNvPicPr>
          <p:nvPr>
            <p:ph idx="1"/>
          </p:nvPr>
        </p:nvPicPr>
        <p:blipFill>
          <a:blip r:embed="rId2" cstate="print"/>
          <a:stretch>
            <a:fillRect/>
          </a:stretch>
        </p:blipFill>
        <p:spPr>
          <a:xfrm>
            <a:off x="1524000" y="1399938"/>
            <a:ext cx="6705600" cy="4878626"/>
          </a:xfrm>
        </p:spPr>
      </p:pic>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6146" name="Picture 2"/>
          <p:cNvPicPr>
            <a:picLocks noChangeAspect="1" noChangeArrowheads="1"/>
          </p:cNvPicPr>
          <p:nvPr/>
        </p:nvPicPr>
        <p:blipFill>
          <a:blip r:embed="rId3" cstate="print"/>
          <a:srcRect/>
          <a:stretch>
            <a:fillRect/>
          </a:stretch>
        </p:blipFill>
        <p:spPr bwMode="auto">
          <a:xfrm>
            <a:off x="4953000" y="381000"/>
            <a:ext cx="39719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trojan</a:t>
            </a:r>
            <a:r>
              <a:rPr lang="en-US" dirty="0" smtClean="0"/>
              <a:t> (sometimes called a “Trojan Horse”) is a computer program that seems to perform one function while actually doing something else; most trojans are not designed to replicate themselves</a:t>
            </a:r>
          </a:p>
          <a:p>
            <a:r>
              <a:rPr lang="en-US" dirty="0" smtClean="0"/>
              <a:t>A </a:t>
            </a:r>
            <a:r>
              <a:rPr lang="en-US" b="1" dirty="0" smtClean="0"/>
              <a:t>dropper</a:t>
            </a:r>
            <a:r>
              <a:rPr lang="en-US" dirty="0" smtClean="0"/>
              <a:t> is designed to deliver or “drop” malicious code into a device; they are usually the first phase of a sophisticated malware attack</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sp>
        <p:nvSpPr>
          <p:cNvPr id="3" name="Content Placeholder 2"/>
          <p:cNvSpPr>
            <a:spLocks noGrp="1"/>
          </p:cNvSpPr>
          <p:nvPr>
            <p:ph idx="1"/>
          </p:nvPr>
        </p:nvSpPr>
        <p:spPr/>
        <p:txBody>
          <a:bodyPr/>
          <a:lstStyle/>
          <a:p>
            <a:r>
              <a:rPr lang="en-US" b="1" dirty="0" smtClean="0"/>
              <a:t>Antivirus software </a:t>
            </a:r>
            <a:r>
              <a:rPr lang="en-US" dirty="0" smtClean="0"/>
              <a:t>is a type of utility software that looks for and eliminates viruses, trojans, worms, and other malware</a:t>
            </a:r>
          </a:p>
          <a:p>
            <a:r>
              <a:rPr lang="en-US" dirty="0" smtClean="0"/>
              <a:t>A </a:t>
            </a:r>
            <a:r>
              <a:rPr lang="en-US" b="1" dirty="0" smtClean="0"/>
              <a:t>virus signature </a:t>
            </a:r>
            <a:r>
              <a:rPr lang="en-US" dirty="0" smtClean="0"/>
              <a:t>is a section of program code that contains a unique series of instructions known to be part of a </a:t>
            </a:r>
            <a:r>
              <a:rPr lang="en-US" dirty="0" err="1" smtClean="0"/>
              <a:t>maleware</a:t>
            </a:r>
            <a:r>
              <a:rPr lang="en-US" dirty="0" smtClean="0"/>
              <a:t> exploit; they are discovered by security experts who examine the bit sequences contained in malware program code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sp>
        <p:nvSpPr>
          <p:cNvPr id="3" name="Content Placeholder 2"/>
          <p:cNvSpPr>
            <a:spLocks noGrp="1"/>
          </p:cNvSpPr>
          <p:nvPr>
            <p:ph idx="1"/>
          </p:nvPr>
        </p:nvSpPr>
        <p:spPr>
          <a:xfrm>
            <a:off x="393700" y="1511301"/>
            <a:ext cx="8750300" cy="3441699"/>
          </a:xfrm>
        </p:spPr>
        <p:txBody>
          <a:bodyPr/>
          <a:lstStyle/>
          <a:p>
            <a:r>
              <a:rPr lang="en-US" sz="3600" dirty="0" smtClean="0"/>
              <a:t>Antivirus software can use techniques called </a:t>
            </a:r>
            <a:r>
              <a:rPr lang="en-US" sz="3600" b="1" dirty="0" smtClean="0"/>
              <a:t>heuristic analysis </a:t>
            </a:r>
            <a:r>
              <a:rPr lang="en-US" sz="3600" dirty="0" smtClean="0"/>
              <a:t>to detect malware by analyzing the characteristics and behavior of suspicious files</a:t>
            </a:r>
          </a:p>
          <a:p>
            <a:r>
              <a:rPr lang="en-US" sz="3600" dirty="0" smtClean="0"/>
              <a:t>Heuristics may produce </a:t>
            </a:r>
            <a:r>
              <a:rPr lang="en-US" sz="3600" b="1" dirty="0" smtClean="0"/>
              <a:t>false positives </a:t>
            </a:r>
            <a:r>
              <a:rPr lang="en-US" sz="3600" dirty="0" smtClean="0"/>
              <a:t>that mistakenly identify a legitimate file as malware</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pic>
        <p:nvPicPr>
          <p:cNvPr id="6" name="Content Placeholder 5" descr="Fig07-16.bmp"/>
          <p:cNvPicPr>
            <a:picLocks noGrp="1" noChangeAspect="1"/>
          </p:cNvPicPr>
          <p:nvPr>
            <p:ph idx="1"/>
          </p:nvPr>
        </p:nvPicPr>
        <p:blipFill>
          <a:blip r:embed="rId2" cstate="print"/>
          <a:stretch>
            <a:fillRect/>
          </a:stretch>
        </p:blipFill>
        <p:spPr>
          <a:xfrm>
            <a:off x="1066800" y="1295400"/>
            <a:ext cx="6089621" cy="4976773"/>
          </a:xfrm>
        </p:spPr>
      </p:pic>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7170" name="Picture 2"/>
          <p:cNvPicPr>
            <a:picLocks noChangeAspect="1" noChangeArrowheads="1"/>
          </p:cNvPicPr>
          <p:nvPr/>
        </p:nvPicPr>
        <p:blipFill>
          <a:blip r:embed="rId3" cstate="print"/>
          <a:srcRect/>
          <a:stretch>
            <a:fillRect/>
          </a:stretch>
        </p:blipFill>
        <p:spPr bwMode="auto">
          <a:xfrm>
            <a:off x="6096000" y="381000"/>
            <a:ext cx="282892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Antivirus Software</a:t>
            </a:r>
            <a:endParaRPr lang="en-US" dirty="0"/>
          </a:p>
        </p:txBody>
      </p:sp>
      <p:sp>
        <p:nvSpPr>
          <p:cNvPr id="3" name="Content Placeholder 2"/>
          <p:cNvSpPr>
            <a:spLocks noGrp="1"/>
          </p:cNvSpPr>
          <p:nvPr>
            <p:ph idx="1"/>
          </p:nvPr>
        </p:nvSpPr>
        <p:spPr>
          <a:xfrm>
            <a:off x="685800" y="1066800"/>
            <a:ext cx="8305800" cy="685800"/>
          </a:xfrm>
        </p:spPr>
        <p:txBody>
          <a:bodyPr/>
          <a:lstStyle/>
          <a:p>
            <a:r>
              <a:rPr lang="en-US" sz="1800" b="1" dirty="0" smtClean="0"/>
              <a:t>For the most extensive protection from malware, you should look for and enable the following features of your antivirus software:</a:t>
            </a:r>
            <a:endParaRPr lang="en-US" sz="1800" b="1"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1828800"/>
            <a:ext cx="8118330" cy="4497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sp>
        <p:nvSpPr>
          <p:cNvPr id="3" name="Content Placeholder 2"/>
          <p:cNvSpPr>
            <a:spLocks noGrp="1"/>
          </p:cNvSpPr>
          <p:nvPr>
            <p:ph idx="1"/>
          </p:nvPr>
        </p:nvSpPr>
        <p:spPr/>
        <p:txBody>
          <a:bodyPr/>
          <a:lstStyle/>
          <a:p>
            <a:r>
              <a:rPr lang="en-US" dirty="0" smtClean="0"/>
              <a:t>Some virus threats are very real, but you’re also likely to get email messages about so-called viruses that don’t really exist</a:t>
            </a:r>
          </a:p>
          <a:p>
            <a:r>
              <a:rPr lang="en-US" dirty="0" smtClean="0"/>
              <a:t>A </a:t>
            </a:r>
            <a:r>
              <a:rPr lang="en-US" b="1" dirty="0" smtClean="0"/>
              <a:t>virus hoax</a:t>
            </a:r>
            <a:r>
              <a:rPr lang="en-US" dirty="0" smtClean="0"/>
              <a:t> usually arrives as an email message containing dire warnings about a supposedly new virus on the loose</a:t>
            </a:r>
          </a:p>
          <a:p>
            <a:r>
              <a:rPr lang="en-US" dirty="0" smtClean="0"/>
              <a:t>Never forward a viral email to others, even if you think it’s just a virus hoax</a:t>
            </a:r>
            <a:endParaRPr lang="en-US"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Unauthorized Use</a:t>
            </a:r>
            <a:endParaRPr lang="en-US" dirty="0"/>
          </a:p>
        </p:txBody>
      </p:sp>
      <p:sp>
        <p:nvSpPr>
          <p:cNvPr id="3" name="Content Placeholder 2"/>
          <p:cNvSpPr>
            <a:spLocks noGrp="1"/>
          </p:cNvSpPr>
          <p:nvPr>
            <p:ph idx="1"/>
          </p:nvPr>
        </p:nvSpPr>
        <p:spPr/>
        <p:txBody>
          <a:bodyPr/>
          <a:lstStyle/>
          <a:p>
            <a:r>
              <a:rPr lang="en-US" sz="4400" dirty="0" smtClean="0"/>
              <a:t>Encryption</a:t>
            </a:r>
          </a:p>
          <a:p>
            <a:r>
              <a:rPr lang="en-US" sz="4400" dirty="0" smtClean="0"/>
              <a:t>Authentication</a:t>
            </a:r>
          </a:p>
          <a:p>
            <a:r>
              <a:rPr lang="en-US" sz="4400" dirty="0" smtClean="0"/>
              <a:t>Strong Password</a:t>
            </a:r>
          </a:p>
          <a:p>
            <a:r>
              <a:rPr lang="en-US" sz="4400" dirty="0" smtClean="0"/>
              <a:t>Password Managers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Software</a:t>
            </a:r>
            <a:endParaRPr lang="en-US" dirty="0"/>
          </a:p>
        </p:txBody>
      </p:sp>
      <p:pic>
        <p:nvPicPr>
          <p:cNvPr id="6" name="Content Placeholder 5" descr="Fig07-20.bmp"/>
          <p:cNvPicPr>
            <a:picLocks noGrp="1" noChangeAspect="1"/>
          </p:cNvPicPr>
          <p:nvPr>
            <p:ph idx="1"/>
          </p:nvPr>
        </p:nvPicPr>
        <p:blipFill>
          <a:blip r:embed="rId2" cstate="print"/>
          <a:stretch>
            <a:fillRect/>
          </a:stretch>
        </p:blipFill>
        <p:spPr>
          <a:xfrm>
            <a:off x="914400" y="1676400"/>
            <a:ext cx="7773990" cy="4614863"/>
          </a:xfrm>
        </p:spPr>
      </p:pic>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5562600" y="1295400"/>
            <a:ext cx="3009900"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Online Intrusions</a:t>
            </a:r>
            <a:endParaRPr lang="en-US" dirty="0"/>
          </a:p>
        </p:txBody>
      </p:sp>
      <p:sp>
        <p:nvSpPr>
          <p:cNvPr id="3" name="Content Placeholder 2"/>
          <p:cNvSpPr>
            <a:spLocks noGrp="1"/>
          </p:cNvSpPr>
          <p:nvPr>
            <p:ph idx="1"/>
          </p:nvPr>
        </p:nvSpPr>
        <p:spPr/>
        <p:txBody>
          <a:bodyPr/>
          <a:lstStyle/>
          <a:p>
            <a:r>
              <a:rPr lang="en-US" sz="4400" dirty="0" smtClean="0"/>
              <a:t>Intrusion Threats</a:t>
            </a:r>
          </a:p>
          <a:p>
            <a:r>
              <a:rPr lang="en-US" sz="4400" dirty="0" smtClean="0"/>
              <a:t>Anti-exploit Software</a:t>
            </a:r>
          </a:p>
          <a:p>
            <a:r>
              <a:rPr lang="en-US" sz="4400" dirty="0" err="1" smtClean="0"/>
              <a:t>Netstat</a:t>
            </a:r>
            <a:endParaRPr lang="en-US" sz="4400" dirty="0" smtClean="0"/>
          </a:p>
          <a:p>
            <a:r>
              <a:rPr lang="en-US" sz="4400" dirty="0" smtClean="0"/>
              <a:t>Firewalls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31</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Threats</a:t>
            </a:r>
            <a:endParaRPr lang="en-US" dirty="0"/>
          </a:p>
        </p:txBody>
      </p:sp>
      <p:sp>
        <p:nvSpPr>
          <p:cNvPr id="3" name="Content Placeholder 2"/>
          <p:cNvSpPr>
            <a:spLocks noGrp="1"/>
          </p:cNvSpPr>
          <p:nvPr>
            <p:ph idx="1"/>
          </p:nvPr>
        </p:nvSpPr>
        <p:spPr>
          <a:xfrm>
            <a:off x="393700" y="1511301"/>
            <a:ext cx="8750300" cy="1460499"/>
          </a:xfrm>
        </p:spPr>
        <p:txBody>
          <a:bodyPr/>
          <a:lstStyle/>
          <a:p>
            <a:r>
              <a:rPr lang="en-US" sz="2400" dirty="0" smtClean="0"/>
              <a:t>An </a:t>
            </a:r>
            <a:r>
              <a:rPr lang="en-US" sz="2400" b="1" dirty="0" smtClean="0"/>
              <a:t>online intrusion </a:t>
            </a:r>
            <a:r>
              <a:rPr lang="en-US" sz="2400" dirty="0" smtClean="0"/>
              <a:t>takes place when an unauthorized person gains access to a digital device by using an Internet connection and exploiting vulnerabilities in hardware or software</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32</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6" name="Picture 5" descr="Fig07-21.bmp"/>
          <p:cNvPicPr>
            <a:picLocks noChangeAspect="1"/>
          </p:cNvPicPr>
          <p:nvPr/>
        </p:nvPicPr>
        <p:blipFill>
          <a:blip r:embed="rId2" cstate="print"/>
          <a:stretch>
            <a:fillRect/>
          </a:stretch>
        </p:blipFill>
        <p:spPr>
          <a:xfrm>
            <a:off x="838200" y="3124200"/>
            <a:ext cx="7848600" cy="3179667"/>
          </a:xfrm>
          <a:prstGeom prst="rect">
            <a:avLst/>
          </a:prstGeom>
        </p:spPr>
      </p:pic>
      <p:pic>
        <p:nvPicPr>
          <p:cNvPr id="11266" name="Picture 2"/>
          <p:cNvPicPr>
            <a:picLocks noChangeAspect="1" noChangeArrowheads="1"/>
          </p:cNvPicPr>
          <p:nvPr/>
        </p:nvPicPr>
        <p:blipFill>
          <a:blip r:embed="rId3" cstate="print"/>
          <a:srcRect/>
          <a:stretch>
            <a:fillRect/>
          </a:stretch>
        </p:blipFill>
        <p:spPr bwMode="auto">
          <a:xfrm>
            <a:off x="838200" y="5791200"/>
            <a:ext cx="4181475"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Threats</a:t>
            </a:r>
            <a:endParaRPr lang="en-US" dirty="0"/>
          </a:p>
        </p:txBody>
      </p:sp>
      <p:sp>
        <p:nvSpPr>
          <p:cNvPr id="3" name="Content Placeholder 2"/>
          <p:cNvSpPr>
            <a:spLocks noGrp="1"/>
          </p:cNvSpPr>
          <p:nvPr>
            <p:ph idx="1"/>
          </p:nvPr>
        </p:nvSpPr>
        <p:spPr>
          <a:xfrm>
            <a:off x="393700" y="1511300"/>
            <a:ext cx="8750300" cy="4813300"/>
          </a:xfrm>
        </p:spPr>
        <p:txBody>
          <a:bodyPr/>
          <a:lstStyle/>
          <a:p>
            <a:r>
              <a:rPr lang="en-US" b="1" dirty="0" smtClean="0"/>
              <a:t>Different types of intrusions include:</a:t>
            </a:r>
          </a:p>
          <a:p>
            <a:pPr lvl="1"/>
            <a:r>
              <a:rPr lang="en-US" sz="3200" b="1" dirty="0" smtClean="0"/>
              <a:t>RATs </a:t>
            </a:r>
            <a:r>
              <a:rPr lang="en-US" sz="3200" dirty="0" smtClean="0"/>
              <a:t>(Remote Access Trojan) – malware that arrives in a trojan disguised as a legitimate software; sets up a secret communication link with the hacker</a:t>
            </a:r>
          </a:p>
          <a:p>
            <a:pPr lvl="1"/>
            <a:r>
              <a:rPr lang="en-US" sz="3200" b="1" dirty="0" err="1" smtClean="0"/>
              <a:t>Ransomware</a:t>
            </a:r>
            <a:r>
              <a:rPr lang="en-US" sz="3200" dirty="0" smtClean="0"/>
              <a:t> – locks a device and then requests payment for an unlocking code; commonly exploits the Find My </a:t>
            </a:r>
            <a:r>
              <a:rPr lang="en-US" sz="3200" dirty="0" err="1" smtClean="0"/>
              <a:t>iPhone</a:t>
            </a:r>
            <a:r>
              <a:rPr lang="en-US" sz="3200" dirty="0" smtClean="0"/>
              <a:t> feature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
        <p:nvSpPr>
          <p:cNvPr id="6" name="TextBox 5"/>
          <p:cNvSpPr txBox="1"/>
          <p:nvPr/>
        </p:nvSpPr>
        <p:spPr>
          <a:xfrm>
            <a:off x="7010400" y="5867400"/>
            <a:ext cx="1752600" cy="369332"/>
          </a:xfrm>
          <a:prstGeom prst="rect">
            <a:avLst/>
          </a:prstGeom>
          <a:noFill/>
        </p:spPr>
        <p:txBody>
          <a:bodyPr wrap="squar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Threats</a:t>
            </a:r>
            <a:endParaRPr lang="en-US" dirty="0"/>
          </a:p>
        </p:txBody>
      </p:sp>
      <p:sp>
        <p:nvSpPr>
          <p:cNvPr id="3" name="Content Placeholder 2"/>
          <p:cNvSpPr>
            <a:spLocks noGrp="1"/>
          </p:cNvSpPr>
          <p:nvPr>
            <p:ph idx="1"/>
          </p:nvPr>
        </p:nvSpPr>
        <p:spPr>
          <a:xfrm>
            <a:off x="393700" y="1371600"/>
            <a:ext cx="8750300" cy="4953000"/>
          </a:xfrm>
        </p:spPr>
        <p:txBody>
          <a:bodyPr/>
          <a:lstStyle/>
          <a:p>
            <a:pPr lvl="1"/>
            <a:r>
              <a:rPr lang="en-US" sz="2600" b="1" dirty="0" err="1" smtClean="0"/>
              <a:t>Botnets</a:t>
            </a:r>
            <a:r>
              <a:rPr lang="en-US" sz="2600" dirty="0" smtClean="0"/>
              <a:t> – a client-server network created by hackers who gain control over several computers; this network is hidden from the victims, who continue to use their devices</a:t>
            </a:r>
          </a:p>
          <a:p>
            <a:pPr lvl="1"/>
            <a:r>
              <a:rPr lang="en-US" sz="2600" b="1" dirty="0" smtClean="0"/>
              <a:t>Backdoor</a:t>
            </a:r>
            <a:r>
              <a:rPr lang="en-US" sz="2600" dirty="0" smtClean="0"/>
              <a:t> – an undocumented method of accessing a digital device; RATs create a backdoor to a victim’s device that can be used by a hacker to obtain photos and videos</a:t>
            </a:r>
          </a:p>
          <a:p>
            <a:pPr lvl="1"/>
            <a:r>
              <a:rPr lang="en-US" sz="2600" b="1" dirty="0" err="1" smtClean="0"/>
              <a:t>DDoS</a:t>
            </a:r>
            <a:r>
              <a:rPr lang="en-US" sz="2600" b="1" dirty="0" smtClean="0"/>
              <a:t> (distributed denial of service) </a:t>
            </a:r>
            <a:r>
              <a:rPr lang="en-US" sz="2600" dirty="0" smtClean="0"/>
              <a:t>–</a:t>
            </a:r>
            <a:r>
              <a:rPr lang="en-US" sz="2600" b="1" dirty="0" smtClean="0"/>
              <a:t> </a:t>
            </a:r>
            <a:r>
              <a:rPr lang="en-US" sz="2600" dirty="0" smtClean="0"/>
              <a:t>attacks designed to flood a legitimate Web site or Internet router with so much traffic that it can no longer function</a:t>
            </a:r>
          </a:p>
          <a:p>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Anti-exploit Software</a:t>
            </a:r>
            <a:endParaRPr lang="en-US" dirty="0"/>
          </a:p>
        </p:txBody>
      </p:sp>
      <p:sp>
        <p:nvSpPr>
          <p:cNvPr id="3" name="Content Placeholder 2"/>
          <p:cNvSpPr>
            <a:spLocks noGrp="1"/>
          </p:cNvSpPr>
          <p:nvPr>
            <p:ph idx="1"/>
          </p:nvPr>
        </p:nvSpPr>
        <p:spPr>
          <a:xfrm>
            <a:off x="393700" y="1511301"/>
            <a:ext cx="8750300" cy="4051300"/>
          </a:xfrm>
        </p:spPr>
        <p:txBody>
          <a:bodyPr/>
          <a:lstStyle/>
          <a:p>
            <a:r>
              <a:rPr lang="en-US" sz="2800" dirty="0" smtClean="0"/>
              <a:t>A </a:t>
            </a:r>
            <a:r>
              <a:rPr lang="en-US" sz="2800" b="1" dirty="0" smtClean="0"/>
              <a:t>zero-day attack </a:t>
            </a:r>
            <a:r>
              <a:rPr lang="en-US" sz="2800" dirty="0" smtClean="0"/>
              <a:t>exploits previously unknown vulnerabilities in software applications, hardware, and operating system program code</a:t>
            </a:r>
          </a:p>
          <a:p>
            <a:r>
              <a:rPr lang="en-US" sz="2800" dirty="0" smtClean="0"/>
              <a:t>Anti-exploit security software offers an additional defense against zero-day attacks</a:t>
            </a:r>
          </a:p>
          <a:p>
            <a:r>
              <a:rPr lang="en-US" sz="2800" b="1" dirty="0" smtClean="0"/>
              <a:t>Anti-exploit software</a:t>
            </a:r>
            <a:r>
              <a:rPr lang="en-US" sz="2800" dirty="0" smtClean="0"/>
              <a:t> shields certain applications against behaviors commonly exhibited by intrusions and other exploits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Netstat</a:t>
            </a:r>
            <a:endParaRPr lang="en-US" dirty="0"/>
          </a:p>
        </p:txBody>
      </p:sp>
      <p:sp>
        <p:nvSpPr>
          <p:cNvPr id="3" name="Content Placeholder 2"/>
          <p:cNvSpPr>
            <a:spLocks noGrp="1"/>
          </p:cNvSpPr>
          <p:nvPr>
            <p:ph idx="1"/>
          </p:nvPr>
        </p:nvSpPr>
        <p:spPr/>
        <p:txBody>
          <a:bodyPr/>
          <a:lstStyle/>
          <a:p>
            <a:r>
              <a:rPr lang="en-US" sz="2800" dirty="0" smtClean="0"/>
              <a:t>Hackers use a technique called port scanning to discover which ports are open on a device</a:t>
            </a:r>
          </a:p>
          <a:p>
            <a:r>
              <a:rPr lang="en-US" sz="2800" dirty="0" smtClean="0"/>
              <a:t>A </a:t>
            </a:r>
            <a:r>
              <a:rPr lang="en-US" sz="2800" b="1" dirty="0" smtClean="0"/>
              <a:t>port scan</a:t>
            </a:r>
            <a:r>
              <a:rPr lang="en-US" sz="2800" dirty="0" smtClean="0"/>
              <a:t> pings a packet of data to the port; if a reply is received, then the port is open</a:t>
            </a:r>
          </a:p>
          <a:p>
            <a:r>
              <a:rPr lang="en-US" sz="2800" dirty="0" smtClean="0"/>
              <a:t>Open ports are used for communications between </a:t>
            </a:r>
            <a:r>
              <a:rPr lang="en-US" sz="2800" dirty="0" err="1" smtClean="0"/>
              <a:t>botnets</a:t>
            </a:r>
            <a:r>
              <a:rPr lang="en-US" sz="2800" dirty="0" smtClean="0"/>
              <a:t> and their masters</a:t>
            </a:r>
          </a:p>
          <a:p>
            <a:r>
              <a:rPr lang="en-US" sz="2800" dirty="0" smtClean="0"/>
              <a:t>A network utility called </a:t>
            </a:r>
            <a:r>
              <a:rPr lang="en-US" sz="2800" dirty="0" err="1" smtClean="0"/>
              <a:t>Netstat</a:t>
            </a:r>
            <a:r>
              <a:rPr lang="en-US" sz="2800" dirty="0" smtClean="0"/>
              <a:t> produces a detailed list of open ports on a device; although it is not clear which open ports are being used by </a:t>
            </a:r>
            <a:r>
              <a:rPr lang="en-US" sz="2800" dirty="0" err="1" smtClean="0"/>
              <a:t>botnets</a:t>
            </a:r>
            <a:endParaRPr lang="en-US" sz="2800" dirty="0" smtClean="0"/>
          </a:p>
          <a:p>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Netstat</a:t>
            </a:r>
            <a:endParaRPr lang="en-US" dirty="0"/>
          </a:p>
        </p:txBody>
      </p:sp>
      <p:pic>
        <p:nvPicPr>
          <p:cNvPr id="6" name="Content Placeholder 5" descr="Fig07-26.bmp"/>
          <p:cNvPicPr>
            <a:picLocks noGrp="1" noChangeAspect="1"/>
          </p:cNvPicPr>
          <p:nvPr>
            <p:ph idx="1"/>
          </p:nvPr>
        </p:nvPicPr>
        <p:blipFill>
          <a:blip r:embed="rId2" cstate="print"/>
          <a:stretch>
            <a:fillRect/>
          </a:stretch>
        </p:blipFill>
        <p:spPr>
          <a:xfrm>
            <a:off x="1676399" y="1295400"/>
            <a:ext cx="6554385" cy="4983163"/>
          </a:xfrm>
        </p:spPr>
      </p:pic>
      <p:sp>
        <p:nvSpPr>
          <p:cNvPr id="4" name="Slide Number Placeholder 3"/>
          <p:cNvSpPr>
            <a:spLocks noGrp="1"/>
          </p:cNvSpPr>
          <p:nvPr>
            <p:ph type="sldNum" sz="quarter" idx="11"/>
          </p:nvPr>
        </p:nvSpPr>
        <p:spPr/>
        <p:txBody>
          <a:bodyPr/>
          <a:lstStyle/>
          <a:p>
            <a:fld id="{B6F15528-21DE-4FAA-801E-634DDDAF4B2B}" type="slidenum">
              <a:rPr lang="en-US" smtClean="0"/>
              <a:pPr/>
              <a:t>37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2290" name="Picture 2"/>
          <p:cNvPicPr>
            <a:picLocks noChangeAspect="1" noChangeArrowheads="1"/>
          </p:cNvPicPr>
          <p:nvPr/>
        </p:nvPicPr>
        <p:blipFill>
          <a:blip r:embed="rId3" cstate="print"/>
          <a:srcRect/>
          <a:stretch>
            <a:fillRect/>
          </a:stretch>
        </p:blipFill>
        <p:spPr bwMode="auto">
          <a:xfrm>
            <a:off x="4648200" y="914400"/>
            <a:ext cx="36480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firewall</a:t>
            </a:r>
            <a:r>
              <a:rPr lang="en-US" sz="2800" dirty="0" smtClean="0"/>
              <a:t> is a device or software that is designed to block unauthorized access while allowing authorized communications</a:t>
            </a:r>
          </a:p>
          <a:p>
            <a:r>
              <a:rPr lang="en-US" sz="2800" dirty="0" smtClean="0"/>
              <a:t>A </a:t>
            </a:r>
            <a:r>
              <a:rPr lang="en-US" sz="2800" b="1" dirty="0" smtClean="0"/>
              <a:t>personal firewall</a:t>
            </a:r>
            <a:r>
              <a:rPr lang="en-US" sz="2800" dirty="0" smtClean="0"/>
              <a:t> uses a set of rules to block data or allow it to enter a digital device</a:t>
            </a:r>
          </a:p>
          <a:p>
            <a:r>
              <a:rPr lang="en-US" sz="2800" dirty="0" smtClean="0"/>
              <a:t>Most personal firewalls are configured to block all communication unless an app and its corresponding communication port are on a list of allowed exceptions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38</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a:t>
            </a:r>
            <a:endParaRPr lang="en-US" dirty="0"/>
          </a:p>
        </p:txBody>
      </p:sp>
      <p:pic>
        <p:nvPicPr>
          <p:cNvPr id="6" name="Content Placeholder 5" descr="Fig07-27.bmp"/>
          <p:cNvPicPr>
            <a:picLocks noGrp="1" noChangeAspect="1"/>
          </p:cNvPicPr>
          <p:nvPr>
            <p:ph idx="1"/>
          </p:nvPr>
        </p:nvPicPr>
        <p:blipFill>
          <a:blip r:embed="rId2" cstate="print"/>
          <a:stretch>
            <a:fillRect/>
          </a:stretch>
        </p:blipFill>
        <p:spPr>
          <a:xfrm>
            <a:off x="990600" y="1219200"/>
            <a:ext cx="7730248" cy="5059364"/>
          </a:xfrm>
        </p:spPr>
      </p:pic>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3314" name="Picture 2"/>
          <p:cNvPicPr>
            <a:picLocks noChangeAspect="1" noChangeArrowheads="1"/>
          </p:cNvPicPr>
          <p:nvPr/>
        </p:nvPicPr>
        <p:blipFill>
          <a:blip r:embed="rId3" cstate="print"/>
          <a:srcRect/>
          <a:stretch>
            <a:fillRect/>
          </a:stretch>
        </p:blipFill>
        <p:spPr bwMode="auto">
          <a:xfrm>
            <a:off x="5638800" y="457200"/>
            <a:ext cx="33051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idx="1"/>
          </p:nvPr>
        </p:nvSpPr>
        <p:spPr/>
        <p:txBody>
          <a:bodyPr/>
          <a:lstStyle/>
          <a:p>
            <a:r>
              <a:rPr lang="en-US" sz="2800" b="1" dirty="0" smtClean="0"/>
              <a:t>Encryption</a:t>
            </a:r>
            <a:r>
              <a:rPr lang="en-US" sz="2800" dirty="0" smtClean="0"/>
              <a:t> transforms a message or data file in such a way that its contents are hidden from unauthorized readers</a:t>
            </a:r>
          </a:p>
          <a:p>
            <a:r>
              <a:rPr lang="en-US" sz="2800" dirty="0" smtClean="0"/>
              <a:t>An original message or file that has not yet been encrypted is referred to as </a:t>
            </a:r>
            <a:r>
              <a:rPr lang="en-US" sz="2800" b="1" dirty="0" smtClean="0"/>
              <a:t>plaintext</a:t>
            </a:r>
            <a:r>
              <a:rPr lang="en-US" sz="2800" dirty="0" smtClean="0"/>
              <a:t> or cleartext</a:t>
            </a:r>
          </a:p>
          <a:p>
            <a:r>
              <a:rPr lang="en-US" sz="2800" dirty="0" smtClean="0"/>
              <a:t>An encrypted message or file is referred to as </a:t>
            </a:r>
            <a:r>
              <a:rPr lang="en-US" sz="2800" b="1" dirty="0" smtClean="0"/>
              <a:t>ciphertext</a:t>
            </a:r>
          </a:p>
          <a:p>
            <a:r>
              <a:rPr lang="en-US" sz="2800" dirty="0" smtClean="0"/>
              <a:t>The process of converting plaintext into ciphertext is called encryption; the reverse process—converting ciphertext into plaintext—is called </a:t>
            </a:r>
            <a:r>
              <a:rPr lang="en-US" sz="2800" b="1" dirty="0" smtClean="0"/>
              <a:t>decryption</a:t>
            </a:r>
            <a:endParaRPr lang="en-US" sz="2800"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Firewalls</a:t>
            </a:r>
            <a:endParaRPr lang="en-US" dirty="0"/>
          </a:p>
        </p:txBody>
      </p:sp>
      <p:pic>
        <p:nvPicPr>
          <p:cNvPr id="6" name="Content Placeholder 5" descr="Fig07-29.bmp"/>
          <p:cNvPicPr>
            <a:picLocks noGrp="1" noChangeAspect="1"/>
          </p:cNvPicPr>
          <p:nvPr>
            <p:ph idx="1"/>
          </p:nvPr>
        </p:nvPicPr>
        <p:blipFill>
          <a:blip r:embed="rId2" cstate="print"/>
          <a:stretch>
            <a:fillRect/>
          </a:stretch>
        </p:blipFill>
        <p:spPr>
          <a:xfrm>
            <a:off x="1447800" y="1219200"/>
            <a:ext cx="6528135" cy="5135563"/>
          </a:xfrm>
        </p:spPr>
      </p:pic>
      <p:sp>
        <p:nvSpPr>
          <p:cNvPr id="4" name="Slide Number Placeholder 3"/>
          <p:cNvSpPr>
            <a:spLocks noGrp="1"/>
          </p:cNvSpPr>
          <p:nvPr>
            <p:ph type="sldNum" sz="quarter" idx="11"/>
          </p:nvPr>
        </p:nvSpPr>
        <p:spPr/>
        <p:txBody>
          <a:bodyPr/>
          <a:lstStyle/>
          <a:p>
            <a:fld id="{B6F15528-21DE-4FAA-801E-634DDDAF4B2B}" type="slidenum">
              <a:rPr lang="en-US" smtClean="0"/>
              <a:pPr/>
              <a:t>40</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0242" name="Picture 2"/>
          <p:cNvPicPr>
            <a:picLocks noChangeAspect="1" noChangeArrowheads="1"/>
          </p:cNvPicPr>
          <p:nvPr/>
        </p:nvPicPr>
        <p:blipFill>
          <a:blip r:embed="rId3" cstate="print"/>
          <a:srcRect/>
          <a:stretch>
            <a:fillRect/>
          </a:stretch>
        </p:blipFill>
        <p:spPr bwMode="auto">
          <a:xfrm>
            <a:off x="3429000" y="381000"/>
            <a:ext cx="571500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Interception</a:t>
            </a:r>
            <a:endParaRPr lang="en-US" dirty="0"/>
          </a:p>
        </p:txBody>
      </p:sp>
      <p:sp>
        <p:nvSpPr>
          <p:cNvPr id="3" name="Content Placeholder 2"/>
          <p:cNvSpPr>
            <a:spLocks noGrp="1"/>
          </p:cNvSpPr>
          <p:nvPr>
            <p:ph idx="1"/>
          </p:nvPr>
        </p:nvSpPr>
        <p:spPr/>
        <p:txBody>
          <a:bodyPr/>
          <a:lstStyle/>
          <a:p>
            <a:r>
              <a:rPr lang="en-US" sz="4400" dirty="0" smtClean="0"/>
              <a:t>Interception Basics</a:t>
            </a:r>
          </a:p>
          <a:p>
            <a:r>
              <a:rPr lang="en-US" sz="4400" dirty="0" smtClean="0"/>
              <a:t>Evil Twins</a:t>
            </a:r>
          </a:p>
          <a:p>
            <a:r>
              <a:rPr lang="en-US" sz="4400" dirty="0" smtClean="0"/>
              <a:t>Address Spoofing</a:t>
            </a:r>
          </a:p>
          <a:p>
            <a:r>
              <a:rPr lang="en-US" sz="4400" dirty="0" smtClean="0"/>
              <a:t>Digital Certificate Hacks</a:t>
            </a:r>
          </a:p>
          <a:p>
            <a:r>
              <a:rPr lang="en-US" sz="4400" dirty="0" smtClean="0"/>
              <a:t>IMSI Catchers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Interception Basics</a:t>
            </a:r>
            <a:endParaRPr lang="en-US" dirty="0"/>
          </a:p>
        </p:txBody>
      </p:sp>
      <p:sp>
        <p:nvSpPr>
          <p:cNvPr id="3" name="Content Placeholder 2"/>
          <p:cNvSpPr>
            <a:spLocks noGrp="1"/>
          </p:cNvSpPr>
          <p:nvPr>
            <p:ph idx="1"/>
          </p:nvPr>
        </p:nvSpPr>
        <p:spPr>
          <a:xfrm>
            <a:off x="393700" y="1511301"/>
            <a:ext cx="8750300" cy="4279900"/>
          </a:xfrm>
        </p:spPr>
        <p:txBody>
          <a:bodyPr/>
          <a:lstStyle/>
          <a:p>
            <a:r>
              <a:rPr lang="en-US" dirty="0" smtClean="0"/>
              <a:t>Interception exploits that are current threats to consumers include the following:</a:t>
            </a:r>
          </a:p>
          <a:p>
            <a:pPr lvl="1"/>
            <a:r>
              <a:rPr lang="en-US" sz="3200" b="1" dirty="0" smtClean="0"/>
              <a:t>Spyware</a:t>
            </a:r>
            <a:r>
              <a:rPr lang="en-US" sz="3200" dirty="0" smtClean="0"/>
              <a:t> – any software that secretly gathers personal information without the victim’s knowledge</a:t>
            </a:r>
          </a:p>
          <a:p>
            <a:pPr lvl="1"/>
            <a:r>
              <a:rPr lang="en-US" sz="3200" b="1" dirty="0" smtClean="0"/>
              <a:t>Adware</a:t>
            </a:r>
            <a:r>
              <a:rPr lang="en-US" sz="3200" dirty="0" smtClean="0"/>
              <a:t> – monitors Web browsing activity to supply ad-serving sites with data used to generate targeted ads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42</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
        <p:nvSpPr>
          <p:cNvPr id="6" name="TextBox 5"/>
          <p:cNvSpPr txBox="1"/>
          <p:nvPr/>
        </p:nvSpPr>
        <p:spPr>
          <a:xfrm>
            <a:off x="6019800" y="5943600"/>
            <a:ext cx="1905000" cy="369332"/>
          </a:xfrm>
          <a:prstGeom prst="rect">
            <a:avLst/>
          </a:prstGeom>
          <a:noFill/>
        </p:spPr>
        <p:txBody>
          <a:bodyPr wrap="squar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Interception Basics</a:t>
            </a:r>
            <a:endParaRPr lang="en-US" dirty="0"/>
          </a:p>
        </p:txBody>
      </p:sp>
      <p:sp>
        <p:nvSpPr>
          <p:cNvPr id="3" name="Content Placeholder 2"/>
          <p:cNvSpPr>
            <a:spLocks noGrp="1"/>
          </p:cNvSpPr>
          <p:nvPr>
            <p:ph idx="1"/>
          </p:nvPr>
        </p:nvSpPr>
        <p:spPr/>
        <p:txBody>
          <a:bodyPr/>
          <a:lstStyle/>
          <a:p>
            <a:pPr lvl="1"/>
            <a:r>
              <a:rPr lang="en-US" b="1" dirty="0" smtClean="0"/>
              <a:t>Keyloggers</a:t>
            </a:r>
            <a:r>
              <a:rPr lang="en-US" dirty="0" smtClean="0"/>
              <a:t> – a common type of spyware, it records keystrokes and sends them to a hacker who sifts out user passwords to access the victim’s accounts; often used by identity thieves and industrial spies</a:t>
            </a:r>
          </a:p>
          <a:p>
            <a:pPr lvl="1"/>
            <a:r>
              <a:rPr lang="en-US" b="1" dirty="0" smtClean="0"/>
              <a:t>Man-in-the-Middle</a:t>
            </a:r>
            <a:r>
              <a:rPr lang="en-US" dirty="0" smtClean="0"/>
              <a:t> (MITM) – in the context of cyber security, it is an eavesdropping exploit; MITM attacks include Evil Twins, address spoofing, digital certificate hacks, and IMSI catchers</a:t>
            </a:r>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Interception Basics</a:t>
            </a:r>
            <a:endParaRPr lang="en-US" dirty="0"/>
          </a:p>
        </p:txBody>
      </p:sp>
      <p:pic>
        <p:nvPicPr>
          <p:cNvPr id="6" name="Content Placeholder 5" descr="Fig07-30.bmp"/>
          <p:cNvPicPr>
            <a:picLocks noGrp="1" noChangeAspect="1"/>
          </p:cNvPicPr>
          <p:nvPr>
            <p:ph idx="1"/>
          </p:nvPr>
        </p:nvPicPr>
        <p:blipFill>
          <a:blip r:embed="rId2" cstate="print"/>
          <a:stretch>
            <a:fillRect/>
          </a:stretch>
        </p:blipFill>
        <p:spPr>
          <a:xfrm>
            <a:off x="762000" y="1676400"/>
            <a:ext cx="8115194" cy="4614863"/>
          </a:xfrm>
        </p:spPr>
      </p:pic>
      <p:sp>
        <p:nvSpPr>
          <p:cNvPr id="4" name="Slide Number Placeholder 3"/>
          <p:cNvSpPr>
            <a:spLocks noGrp="1"/>
          </p:cNvSpPr>
          <p:nvPr>
            <p:ph type="sldNum" sz="quarter" idx="11"/>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648200" y="1295400"/>
            <a:ext cx="415290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Evil Twins</a:t>
            </a:r>
            <a:endParaRPr lang="en-US" dirty="0"/>
          </a:p>
        </p:txBody>
      </p:sp>
      <p:sp>
        <p:nvSpPr>
          <p:cNvPr id="3" name="Content Placeholder 2"/>
          <p:cNvSpPr>
            <a:spLocks noGrp="1"/>
          </p:cNvSpPr>
          <p:nvPr>
            <p:ph idx="1"/>
          </p:nvPr>
        </p:nvSpPr>
        <p:spPr>
          <a:xfrm>
            <a:off x="393700" y="1752601"/>
            <a:ext cx="8750300" cy="3810000"/>
          </a:xfrm>
        </p:spPr>
        <p:txBody>
          <a:bodyPr/>
          <a:lstStyle/>
          <a:p>
            <a:r>
              <a:rPr lang="en-US" dirty="0" smtClean="0"/>
              <a:t>An </a:t>
            </a:r>
            <a:r>
              <a:rPr lang="en-US" b="1" dirty="0" smtClean="0"/>
              <a:t>Evil Twin </a:t>
            </a:r>
            <a:r>
              <a:rPr lang="en-US" dirty="0" smtClean="0"/>
              <a:t>is a LAN server that is designed to look like a legitimate Wi-Fi hotspot</a:t>
            </a:r>
          </a:p>
          <a:p>
            <a:r>
              <a:rPr lang="en-US" dirty="0" smtClean="0"/>
              <a:t>Evil Twins are difficult to detect; to avoid this exploit, refrain from entering sensitive data while using any questionable network, and avoid using unsecured networks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Evil Twins</a:t>
            </a:r>
            <a:endParaRPr lang="en-US" dirty="0"/>
          </a:p>
        </p:txBody>
      </p:sp>
      <p:pic>
        <p:nvPicPr>
          <p:cNvPr id="6" name="Content Placeholder 5" descr="Fig07-31.bmp"/>
          <p:cNvPicPr>
            <a:picLocks noGrp="1" noChangeAspect="1"/>
          </p:cNvPicPr>
          <p:nvPr>
            <p:ph idx="1"/>
          </p:nvPr>
        </p:nvPicPr>
        <p:blipFill>
          <a:blip r:embed="rId2" cstate="print"/>
          <a:stretch>
            <a:fillRect/>
          </a:stretch>
        </p:blipFill>
        <p:spPr>
          <a:xfrm>
            <a:off x="838200" y="1295400"/>
            <a:ext cx="7937268" cy="4991014"/>
          </a:xfrm>
        </p:spPr>
      </p:pic>
      <p:sp>
        <p:nvSpPr>
          <p:cNvPr id="4" name="Slide Number Placeholder 3"/>
          <p:cNvSpPr>
            <a:spLocks noGrp="1"/>
          </p:cNvSpPr>
          <p:nvPr>
            <p:ph type="sldNum" sz="quarter" idx="11"/>
          </p:nvPr>
        </p:nvSpPr>
        <p:spPr/>
        <p:txBody>
          <a:bodyPr/>
          <a:lstStyle/>
          <a:p>
            <a:fld id="{B6F15528-21DE-4FAA-801E-634DDDAF4B2B}" type="slidenum">
              <a:rPr lang="en-US" smtClean="0"/>
              <a:pPr/>
              <a:t>46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4724400" y="990600"/>
            <a:ext cx="394335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Spoofing</a:t>
            </a:r>
            <a:endParaRPr lang="en-US" dirty="0"/>
          </a:p>
        </p:txBody>
      </p:sp>
      <p:sp>
        <p:nvSpPr>
          <p:cNvPr id="3" name="Content Placeholder 2"/>
          <p:cNvSpPr>
            <a:spLocks noGrp="1"/>
          </p:cNvSpPr>
          <p:nvPr>
            <p:ph idx="1"/>
          </p:nvPr>
        </p:nvSpPr>
        <p:spPr>
          <a:xfrm>
            <a:off x="393700" y="1511300"/>
            <a:ext cx="8521700" cy="4614863"/>
          </a:xfrm>
        </p:spPr>
        <p:txBody>
          <a:bodyPr/>
          <a:lstStyle/>
          <a:p>
            <a:r>
              <a:rPr lang="en-US" dirty="0" smtClean="0"/>
              <a:t>Broadly speaking, </a:t>
            </a:r>
            <a:r>
              <a:rPr lang="en-US" b="1" dirty="0" smtClean="0"/>
              <a:t>address spoofing</a:t>
            </a:r>
            <a:r>
              <a:rPr lang="en-US" dirty="0" smtClean="0"/>
              <a:t> changes an originating address or a destination address to redirect the flow of data between two parties</a:t>
            </a:r>
          </a:p>
          <a:p>
            <a:r>
              <a:rPr lang="en-US" dirty="0" smtClean="0"/>
              <a:t>In the context of security exploits, address spoofing can take place on various levels of communication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Address Spoofing</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6" name="Content Placeholder 5" descr="Fig07-32.bmp"/>
          <p:cNvPicPr>
            <a:picLocks noGrp="1" noChangeAspect="1"/>
          </p:cNvPicPr>
          <p:nvPr>
            <p:ph idx="1"/>
          </p:nvPr>
        </p:nvPicPr>
        <p:blipFill>
          <a:blip r:embed="rId2" cstate="print"/>
          <a:stretch>
            <a:fillRect/>
          </a:stretch>
        </p:blipFill>
        <p:spPr>
          <a:xfrm>
            <a:off x="1219200" y="1143000"/>
            <a:ext cx="6731871" cy="5006016"/>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1447800" y="6019800"/>
            <a:ext cx="6305550"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Certificate Hacks</a:t>
            </a:r>
            <a:endParaRPr lang="en-US" dirty="0"/>
          </a:p>
        </p:txBody>
      </p:sp>
      <p:sp>
        <p:nvSpPr>
          <p:cNvPr id="3" name="Content Placeholder 2"/>
          <p:cNvSpPr>
            <a:spLocks noGrp="1"/>
          </p:cNvSpPr>
          <p:nvPr>
            <p:ph idx="1"/>
          </p:nvPr>
        </p:nvSpPr>
        <p:spPr/>
        <p:txBody>
          <a:bodyPr/>
          <a:lstStyle/>
          <a:p>
            <a:r>
              <a:rPr lang="en-US" dirty="0" smtClean="0"/>
              <a:t>The current method of encrypting communication between a client and a server depends on a security protocol called </a:t>
            </a:r>
            <a:r>
              <a:rPr lang="en-US" b="1" dirty="0" smtClean="0"/>
              <a:t>TLS</a:t>
            </a:r>
            <a:r>
              <a:rPr lang="en-US" dirty="0" smtClean="0"/>
              <a:t> (Transport Layer Security)</a:t>
            </a:r>
          </a:p>
          <a:p>
            <a:r>
              <a:rPr lang="en-US" dirty="0" smtClean="0"/>
              <a:t>TLS checks a </a:t>
            </a:r>
            <a:r>
              <a:rPr lang="en-US" b="1" dirty="0" smtClean="0"/>
              <a:t>digital certificate</a:t>
            </a:r>
            <a:r>
              <a:rPr lang="en-US" dirty="0" smtClean="0"/>
              <a:t> to verify a server’s identity and pass a public key to the client</a:t>
            </a:r>
          </a:p>
          <a:p>
            <a:r>
              <a:rPr lang="en-US" dirty="0" smtClean="0"/>
              <a:t>The client then uses the public key to encrypt data that is sent to the server</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49</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idx="1"/>
          </p:nvPr>
        </p:nvSpPr>
        <p:spPr>
          <a:xfrm>
            <a:off x="393700" y="1511300"/>
            <a:ext cx="8750300" cy="4737100"/>
          </a:xfrm>
        </p:spPr>
        <p:txBody>
          <a:bodyPr/>
          <a:lstStyle/>
          <a:p>
            <a:r>
              <a:rPr lang="en-US" sz="2800" dirty="0" smtClean="0"/>
              <a:t>Data is encrypted by using a cryptographic algorithm and a key</a:t>
            </a:r>
          </a:p>
          <a:p>
            <a:pPr lvl="1"/>
            <a:r>
              <a:rPr lang="en-US" sz="2400" dirty="0" smtClean="0"/>
              <a:t>A </a:t>
            </a:r>
            <a:r>
              <a:rPr lang="en-US" sz="2400" b="1" dirty="0" smtClean="0"/>
              <a:t>cryptographic algorithm</a:t>
            </a:r>
            <a:r>
              <a:rPr lang="en-US" sz="2400" dirty="0" smtClean="0"/>
              <a:t> is a procedure for encryption or decryption</a:t>
            </a:r>
          </a:p>
          <a:p>
            <a:pPr lvl="1"/>
            <a:r>
              <a:rPr lang="en-US" sz="2400" dirty="0" smtClean="0"/>
              <a:t>A </a:t>
            </a:r>
            <a:r>
              <a:rPr lang="en-US" sz="2400" b="1" dirty="0" smtClean="0"/>
              <a:t>cryptographic key</a:t>
            </a:r>
            <a:r>
              <a:rPr lang="en-US" sz="2400" dirty="0" smtClean="0"/>
              <a:t> (usually just called a key) is a word, number, or phrase that must be known to encrypt or decrypt data</a:t>
            </a:r>
            <a:endParaRPr lang="en-US" sz="2800" dirty="0" smtClean="0"/>
          </a:p>
          <a:p>
            <a:pPr marL="342900" lvl="1" indent="-342900"/>
            <a:r>
              <a:rPr lang="en-US" dirty="0" smtClean="0"/>
              <a:t>There are various encryption methods, and some are more secure than others; </a:t>
            </a:r>
            <a:r>
              <a:rPr lang="en-US" b="1" dirty="0" smtClean="0"/>
              <a:t>AES</a:t>
            </a:r>
            <a:r>
              <a:rPr lang="en-US" dirty="0" smtClean="0"/>
              <a:t> (Advanced Encryption Standard) is the encryption standard currently used worldwide</a:t>
            </a:r>
          </a:p>
          <a:p>
            <a:endParaRPr lang="en-US" sz="2800" dirty="0" smtClean="0"/>
          </a:p>
          <a:p>
            <a:pPr lvl="1">
              <a:buNone/>
            </a:pPr>
            <a:endParaRPr lang="en-US"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Digital Certificate Hacks</a:t>
            </a:r>
            <a:endParaRPr lang="en-US" dirty="0"/>
          </a:p>
        </p:txBody>
      </p:sp>
      <p:pic>
        <p:nvPicPr>
          <p:cNvPr id="6" name="Content Placeholder 5" descr="Fig07-33.bmp"/>
          <p:cNvPicPr>
            <a:picLocks noGrp="1" noChangeAspect="1"/>
          </p:cNvPicPr>
          <p:nvPr>
            <p:ph idx="1"/>
          </p:nvPr>
        </p:nvPicPr>
        <p:blipFill>
          <a:blip r:embed="rId2" cstate="print"/>
          <a:stretch>
            <a:fillRect/>
          </a:stretch>
        </p:blipFill>
        <p:spPr>
          <a:xfrm>
            <a:off x="3429000" y="1143000"/>
            <a:ext cx="5253484" cy="5180138"/>
          </a:xfrm>
        </p:spPr>
      </p:pic>
      <p:sp>
        <p:nvSpPr>
          <p:cNvPr id="4" name="Slide Number Placeholder 3"/>
          <p:cNvSpPr>
            <a:spLocks noGrp="1"/>
          </p:cNvSpPr>
          <p:nvPr>
            <p:ph type="sldNum" sz="quarter" idx="11"/>
          </p:nvPr>
        </p:nvSpPr>
        <p:spPr/>
        <p:txBody>
          <a:bodyPr/>
          <a:lstStyle/>
          <a:p>
            <a:fld id="{B6F15528-21DE-4FAA-801E-634DDDAF4B2B}" type="slidenum">
              <a:rPr lang="en-US" smtClean="0"/>
              <a:pPr/>
              <a:t>50</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4098" name="Picture 2"/>
          <p:cNvPicPr>
            <a:picLocks noChangeAspect="1" noChangeArrowheads="1"/>
          </p:cNvPicPr>
          <p:nvPr/>
        </p:nvPicPr>
        <p:blipFill>
          <a:blip r:embed="rId3" cstate="print"/>
          <a:srcRect/>
          <a:stretch>
            <a:fillRect/>
          </a:stretch>
        </p:blipFill>
        <p:spPr bwMode="auto">
          <a:xfrm>
            <a:off x="381000" y="2590800"/>
            <a:ext cx="38766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Certificate Hacks</a:t>
            </a:r>
            <a:endParaRPr lang="en-US" dirty="0"/>
          </a:p>
        </p:txBody>
      </p:sp>
      <p:pic>
        <p:nvPicPr>
          <p:cNvPr id="6" name="Content Placeholder 5" descr="Fig07-34.bmp"/>
          <p:cNvPicPr>
            <a:picLocks noGrp="1" noChangeAspect="1"/>
          </p:cNvPicPr>
          <p:nvPr>
            <p:ph idx="1"/>
          </p:nvPr>
        </p:nvPicPr>
        <p:blipFill>
          <a:blip r:embed="rId2" cstate="print"/>
          <a:stretch>
            <a:fillRect/>
          </a:stretch>
        </p:blipFill>
        <p:spPr>
          <a:xfrm>
            <a:off x="393700" y="1618295"/>
            <a:ext cx="8750300" cy="4400872"/>
          </a:xfrm>
        </p:spPr>
      </p:pic>
      <p:sp>
        <p:nvSpPr>
          <p:cNvPr id="4" name="Slide Number Placeholder 3"/>
          <p:cNvSpPr>
            <a:spLocks noGrp="1"/>
          </p:cNvSpPr>
          <p:nvPr>
            <p:ph type="sldNum" sz="quarter" idx="11"/>
          </p:nvPr>
        </p:nvSpPr>
        <p:spPr/>
        <p:txBody>
          <a:bodyPr/>
          <a:lstStyle/>
          <a:p>
            <a:fld id="{B6F15528-21DE-4FAA-801E-634DDDAF4B2B}" type="slidenum">
              <a:rPr lang="en-US" smtClean="0"/>
              <a:pPr/>
              <a:t>51</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3352800" y="6019800"/>
            <a:ext cx="55530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IMSI Catchers</a:t>
            </a:r>
            <a:endParaRPr lang="en-US" dirty="0"/>
          </a:p>
        </p:txBody>
      </p:sp>
      <p:sp>
        <p:nvSpPr>
          <p:cNvPr id="3" name="Content Placeholder 2"/>
          <p:cNvSpPr>
            <a:spLocks noGrp="1"/>
          </p:cNvSpPr>
          <p:nvPr>
            <p:ph idx="1"/>
          </p:nvPr>
        </p:nvSpPr>
        <p:spPr/>
        <p:txBody>
          <a:bodyPr/>
          <a:lstStyle/>
          <a:p>
            <a:r>
              <a:rPr lang="en-US" b="1" dirty="0" smtClean="0"/>
              <a:t>IMSI</a:t>
            </a:r>
            <a:r>
              <a:rPr lang="en-US" dirty="0" smtClean="0"/>
              <a:t> is an acronym for International Mobile Subscriber Identity</a:t>
            </a:r>
          </a:p>
          <a:p>
            <a:r>
              <a:rPr lang="en-US" dirty="0" smtClean="0"/>
              <a:t>It’s a 64-bit number that uniquely identifies a cellular device</a:t>
            </a:r>
          </a:p>
          <a:p>
            <a:r>
              <a:rPr lang="en-US" dirty="0" smtClean="0"/>
              <a:t>An IMSI catcher is an eavesdropping device used for intercepting mobile phone signals and tracking the location of cellular devices</a:t>
            </a:r>
          </a:p>
          <a:p>
            <a:r>
              <a:rPr lang="en-US" dirty="0" smtClean="0"/>
              <a:t>IMSI catchers are used for MITM attacks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52</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IMSI Catchers</a:t>
            </a:r>
            <a:endParaRPr lang="en-US" dirty="0"/>
          </a:p>
        </p:txBody>
      </p:sp>
      <p:pic>
        <p:nvPicPr>
          <p:cNvPr id="6" name="Content Placeholder 5" descr="Fig07-37.bmp"/>
          <p:cNvPicPr>
            <a:picLocks noGrp="1" noChangeAspect="1"/>
          </p:cNvPicPr>
          <p:nvPr>
            <p:ph idx="1"/>
          </p:nvPr>
        </p:nvPicPr>
        <p:blipFill>
          <a:blip r:embed="rId2" cstate="print"/>
          <a:stretch>
            <a:fillRect/>
          </a:stretch>
        </p:blipFill>
        <p:spPr>
          <a:xfrm>
            <a:off x="2133600" y="1143000"/>
            <a:ext cx="5457134" cy="5132070"/>
          </a:xfrm>
        </p:spPr>
      </p:pic>
      <p:sp>
        <p:nvSpPr>
          <p:cNvPr id="4" name="Slide Number Placeholder 3"/>
          <p:cNvSpPr>
            <a:spLocks noGrp="1"/>
          </p:cNvSpPr>
          <p:nvPr>
            <p:ph type="sldNum" sz="quarter" idx="11"/>
          </p:nvPr>
        </p:nvSpPr>
        <p:spPr/>
        <p:txBody>
          <a:bodyPr/>
          <a:lstStyle/>
          <a:p>
            <a:fld id="{B6F15528-21DE-4FAA-801E-634DDDAF4B2B}" type="slidenum">
              <a:rPr lang="en-US" smtClean="0"/>
              <a:pPr/>
              <a:t>53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6146" name="Picture 2"/>
          <p:cNvPicPr>
            <a:picLocks noChangeAspect="1" noChangeArrowheads="1"/>
          </p:cNvPicPr>
          <p:nvPr/>
        </p:nvPicPr>
        <p:blipFill>
          <a:blip r:embed="rId3" cstate="print"/>
          <a:srcRect/>
          <a:stretch>
            <a:fillRect/>
          </a:stretch>
        </p:blipFill>
        <p:spPr bwMode="auto">
          <a:xfrm>
            <a:off x="4876800" y="457200"/>
            <a:ext cx="4114800" cy="238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Social Engineering</a:t>
            </a:r>
            <a:endParaRPr lang="en-US" dirty="0"/>
          </a:p>
        </p:txBody>
      </p:sp>
      <p:sp>
        <p:nvSpPr>
          <p:cNvPr id="3" name="Content Placeholder 2"/>
          <p:cNvSpPr>
            <a:spLocks noGrp="1"/>
          </p:cNvSpPr>
          <p:nvPr>
            <p:ph idx="1"/>
          </p:nvPr>
        </p:nvSpPr>
        <p:spPr/>
        <p:txBody>
          <a:bodyPr/>
          <a:lstStyle/>
          <a:p>
            <a:r>
              <a:rPr lang="en-US" sz="4400" dirty="0" smtClean="0"/>
              <a:t>Social Engineering Basics</a:t>
            </a:r>
          </a:p>
          <a:p>
            <a:r>
              <a:rPr lang="en-US" sz="4400" dirty="0" smtClean="0"/>
              <a:t>Spam</a:t>
            </a:r>
          </a:p>
          <a:p>
            <a:r>
              <a:rPr lang="en-US" sz="4400" dirty="0" smtClean="0"/>
              <a:t>Phishing</a:t>
            </a:r>
          </a:p>
          <a:p>
            <a:r>
              <a:rPr lang="en-US" sz="4400" dirty="0" smtClean="0"/>
              <a:t>Pharming</a:t>
            </a:r>
          </a:p>
          <a:p>
            <a:r>
              <a:rPr lang="en-US" sz="4400" dirty="0" smtClean="0"/>
              <a:t>Rogue Antivirus</a:t>
            </a:r>
          </a:p>
          <a:p>
            <a:r>
              <a:rPr lang="en-US" sz="4400" dirty="0" smtClean="0"/>
              <a:t>PUAs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 Basics</a:t>
            </a:r>
            <a:endParaRPr lang="en-US" dirty="0"/>
          </a:p>
        </p:txBody>
      </p:sp>
      <p:sp>
        <p:nvSpPr>
          <p:cNvPr id="3" name="Content Placeholder 2"/>
          <p:cNvSpPr>
            <a:spLocks noGrp="1"/>
          </p:cNvSpPr>
          <p:nvPr>
            <p:ph idx="1"/>
          </p:nvPr>
        </p:nvSpPr>
        <p:spPr/>
        <p:txBody>
          <a:bodyPr/>
          <a:lstStyle/>
          <a:p>
            <a:r>
              <a:rPr lang="en-US" sz="2600" dirty="0" smtClean="0"/>
              <a:t>In the context of cyber security, </a:t>
            </a:r>
            <a:r>
              <a:rPr lang="en-US" sz="2600" b="1" dirty="0" smtClean="0"/>
              <a:t>social engineering</a:t>
            </a:r>
            <a:r>
              <a:rPr lang="en-US" sz="2600" dirty="0" smtClean="0"/>
              <a:t> (SE) is a deceptive practice that exploits human psychology by inducing victims to interact with a digital device in a way that is not in their best interest</a:t>
            </a:r>
          </a:p>
          <a:p>
            <a:r>
              <a:rPr lang="en-US" sz="2600" b="1" dirty="0" smtClean="0"/>
              <a:t>Social engineer</a:t>
            </a:r>
            <a:r>
              <a:rPr lang="en-US" sz="2600" dirty="0" smtClean="0"/>
              <a:t> is a judgment-neutral term for a person who devises and carries out a scam in order to accomplish a goal, such as financial gain or service disruption</a:t>
            </a:r>
          </a:p>
          <a:p>
            <a:r>
              <a:rPr lang="en-US" sz="2600" dirty="0" smtClean="0"/>
              <a:t>The target of a social engineering exploit is an individual or organization that may be tricked into participating in the scam</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55</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Social Engineering Basics</a:t>
            </a:r>
            <a:endParaRPr lang="en-US" dirty="0"/>
          </a:p>
        </p:txBody>
      </p:sp>
      <p:pic>
        <p:nvPicPr>
          <p:cNvPr id="6" name="Content Placeholder 5" descr="Fig07-38.bmp"/>
          <p:cNvPicPr>
            <a:picLocks noGrp="1" noChangeAspect="1"/>
          </p:cNvPicPr>
          <p:nvPr>
            <p:ph idx="1"/>
          </p:nvPr>
        </p:nvPicPr>
        <p:blipFill>
          <a:blip r:embed="rId2" cstate="print"/>
          <a:stretch>
            <a:fillRect/>
          </a:stretch>
        </p:blipFill>
        <p:spPr>
          <a:xfrm>
            <a:off x="1295400" y="1259404"/>
            <a:ext cx="6553200" cy="5075205"/>
          </a:xfrm>
        </p:spPr>
      </p:pic>
      <p:sp>
        <p:nvSpPr>
          <p:cNvPr id="4" name="Slide Number Placeholder 3"/>
          <p:cNvSpPr>
            <a:spLocks noGrp="1"/>
          </p:cNvSpPr>
          <p:nvPr>
            <p:ph type="sldNum" sz="quarter" idx="11"/>
          </p:nvPr>
        </p:nvSpPr>
        <p:spPr/>
        <p:txBody>
          <a:bodyPr/>
          <a:lstStyle/>
          <a:p>
            <a:fld id="{B6F15528-21DE-4FAA-801E-634DDDAF4B2B}" type="slidenum">
              <a:rPr lang="en-US" smtClean="0"/>
              <a:pPr/>
              <a:t>56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7170" name="Picture 2"/>
          <p:cNvPicPr>
            <a:picLocks noChangeAspect="1" noChangeArrowheads="1"/>
          </p:cNvPicPr>
          <p:nvPr/>
        </p:nvPicPr>
        <p:blipFill>
          <a:blip r:embed="rId3" cstate="print"/>
          <a:srcRect/>
          <a:stretch>
            <a:fillRect/>
          </a:stretch>
        </p:blipFill>
        <p:spPr bwMode="auto">
          <a:xfrm>
            <a:off x="914400" y="1219200"/>
            <a:ext cx="489585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81000"/>
            <a:ext cx="8340725" cy="762000"/>
          </a:xfrm>
        </p:spPr>
        <p:txBody>
          <a:bodyPr/>
          <a:lstStyle/>
          <a:p>
            <a:r>
              <a:rPr lang="en-US" dirty="0" smtClean="0"/>
              <a:t>Social Engineering Basics</a:t>
            </a:r>
            <a:endParaRPr lang="en-US" dirty="0"/>
          </a:p>
        </p:txBody>
      </p:sp>
      <p:sp>
        <p:nvSpPr>
          <p:cNvPr id="3" name="Content Placeholder 2"/>
          <p:cNvSpPr>
            <a:spLocks noGrp="1"/>
          </p:cNvSpPr>
          <p:nvPr>
            <p:ph idx="1"/>
          </p:nvPr>
        </p:nvSpPr>
        <p:spPr>
          <a:xfrm>
            <a:off x="0" y="1600200"/>
            <a:ext cx="3352800" cy="4614863"/>
          </a:xfrm>
        </p:spPr>
        <p:txBody>
          <a:bodyPr/>
          <a:lstStyle/>
          <a:p>
            <a:r>
              <a:rPr lang="en-US" sz="2400" dirty="0" smtClean="0"/>
              <a:t>The poster child for social engineering scams is called </a:t>
            </a:r>
            <a:r>
              <a:rPr lang="en-US" sz="2400" b="1" dirty="0" smtClean="0"/>
              <a:t>advance fee fraud</a:t>
            </a:r>
            <a:r>
              <a:rPr lang="en-US" sz="2400" dirty="0" smtClean="0"/>
              <a:t>, in which the victim is promised a large sum of money in exchange for a bank account number from which a small advance fee is withdrawn</a:t>
            </a:r>
          </a:p>
          <a:p>
            <a:endParaRPr lang="en-US" sz="2400"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57</a:t>
            </a:fld>
            <a:endParaRPr lang="en-US"/>
          </a:p>
        </p:txBody>
      </p:sp>
      <p:pic>
        <p:nvPicPr>
          <p:cNvPr id="7" name="Picture 6" descr="Fig07-39.bmp"/>
          <p:cNvPicPr>
            <a:picLocks noChangeAspect="1"/>
          </p:cNvPicPr>
          <p:nvPr/>
        </p:nvPicPr>
        <p:blipFill>
          <a:blip r:embed="rId2" cstate="print"/>
          <a:stretch>
            <a:fillRect/>
          </a:stretch>
        </p:blipFill>
        <p:spPr>
          <a:xfrm>
            <a:off x="3581401" y="1371600"/>
            <a:ext cx="4953000" cy="4935818"/>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3505200" y="1143000"/>
            <a:ext cx="5476875"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a:t>
            </a:r>
            <a:endParaRPr lang="en-US" dirty="0"/>
          </a:p>
        </p:txBody>
      </p:sp>
      <p:sp>
        <p:nvSpPr>
          <p:cNvPr id="3" name="Content Placeholder 2"/>
          <p:cNvSpPr>
            <a:spLocks noGrp="1"/>
          </p:cNvSpPr>
          <p:nvPr>
            <p:ph idx="1"/>
          </p:nvPr>
        </p:nvSpPr>
        <p:spPr/>
        <p:txBody>
          <a:bodyPr/>
          <a:lstStyle/>
          <a:p>
            <a:r>
              <a:rPr lang="en-US" sz="2800" b="1" dirty="0" smtClean="0"/>
              <a:t>Spam</a:t>
            </a:r>
            <a:r>
              <a:rPr lang="en-US" sz="2800" dirty="0" smtClean="0"/>
              <a:t> is defined as unsolicited messages that are usually sent in massive numbers using electronic mail systems; it accounts for approximately 70% of all email</a:t>
            </a:r>
          </a:p>
          <a:p>
            <a:r>
              <a:rPr lang="en-US" sz="2800" dirty="0" smtClean="0"/>
              <a:t>Everyone gets spam; mass-mailing databases obtain millions of email addresses at low costs</a:t>
            </a:r>
          </a:p>
          <a:p>
            <a:r>
              <a:rPr lang="en-US" sz="2800" dirty="0" smtClean="0"/>
              <a:t>In 2003, the U.S. Congress passed a so-called anti-spam law, the </a:t>
            </a:r>
            <a:r>
              <a:rPr lang="en-US" sz="2800" b="1" dirty="0" smtClean="0"/>
              <a:t>CAN-SPAM Act </a:t>
            </a:r>
            <a:r>
              <a:rPr lang="en-US" sz="2800" dirty="0" smtClean="0"/>
              <a:t>(Controlling the Assault of Non-Solicited Pornography And Marketing Act of 2003)</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58</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a:t>
            </a:r>
            <a:endParaRPr lang="en-US" dirty="0"/>
          </a:p>
        </p:txBody>
      </p:sp>
      <p:sp>
        <p:nvSpPr>
          <p:cNvPr id="3" name="Content Placeholder 2"/>
          <p:cNvSpPr>
            <a:spLocks noGrp="1"/>
          </p:cNvSpPr>
          <p:nvPr>
            <p:ph idx="1"/>
          </p:nvPr>
        </p:nvSpPr>
        <p:spPr>
          <a:xfrm>
            <a:off x="393700" y="1447800"/>
            <a:ext cx="8750300" cy="4648200"/>
          </a:xfrm>
        </p:spPr>
        <p:txBody>
          <a:bodyPr/>
          <a:lstStyle/>
          <a:p>
            <a:r>
              <a:rPr lang="en-US" sz="2700" dirty="0" smtClean="0"/>
              <a:t>Most ISPs and email services use filtering techniques to block spam coming from IP addresses and senders that are know to generate spam</a:t>
            </a:r>
          </a:p>
          <a:p>
            <a:r>
              <a:rPr lang="en-US" sz="2700" dirty="0" smtClean="0"/>
              <a:t>Spammers have developed techniques to bypass these barriers, and spam continues to make its way into consumer mailboxes</a:t>
            </a:r>
          </a:p>
          <a:p>
            <a:r>
              <a:rPr lang="en-US" sz="2700" dirty="0" smtClean="0"/>
              <a:t>Defending against spam requires careful Inbox management</a:t>
            </a:r>
          </a:p>
          <a:p>
            <a:r>
              <a:rPr lang="en-US" sz="2700" b="1" dirty="0" smtClean="0"/>
              <a:t>To reduce the amount of spam you receive, consider the following recommendations:</a:t>
            </a:r>
            <a:endParaRPr lang="en-US" sz="2700"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Encryption</a:t>
            </a:r>
            <a:endParaRPr lang="en-US" dirty="0"/>
          </a:p>
        </p:txBody>
      </p:sp>
      <p:pic>
        <p:nvPicPr>
          <p:cNvPr id="6" name="Content Placeholder 5" descr="Fig07-01.bmp"/>
          <p:cNvPicPr>
            <a:picLocks noGrp="1" noChangeAspect="1"/>
          </p:cNvPicPr>
          <p:nvPr>
            <p:ph idx="1"/>
          </p:nvPr>
        </p:nvPicPr>
        <p:blipFill>
          <a:blip r:embed="rId2" cstate="print"/>
          <a:stretch>
            <a:fillRect/>
          </a:stretch>
        </p:blipFill>
        <p:spPr>
          <a:xfrm>
            <a:off x="1371600" y="1676400"/>
            <a:ext cx="6816591" cy="4614863"/>
          </a:xfrm>
        </p:spPr>
      </p:pic>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057400" y="1371600"/>
            <a:ext cx="5905500"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Spam</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60</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66800" y="996802"/>
            <a:ext cx="7848600" cy="528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61</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838199" y="1371600"/>
            <a:ext cx="8144449" cy="487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a:t>
            </a:r>
            <a:endParaRPr lang="en-US"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62</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74809" y="1905000"/>
            <a:ext cx="8969191" cy="284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p:txBody>
          <a:bodyPr/>
          <a:lstStyle/>
          <a:p>
            <a:r>
              <a:rPr lang="en-US" b="1" dirty="0" smtClean="0"/>
              <a:t>Phishing</a:t>
            </a:r>
            <a:r>
              <a:rPr lang="en-US" dirty="0" smtClean="0"/>
              <a:t> is an email scam that masquerades as a message from a legitimate company or agency of authority, such as the IRS</a:t>
            </a:r>
          </a:p>
          <a:p>
            <a:r>
              <a:rPr lang="en-US" dirty="0" smtClean="0"/>
              <a:t>The goal of a phishing scam is to obtain private information such as passwords and bankcard numbers</a:t>
            </a:r>
          </a:p>
          <a:p>
            <a:r>
              <a:rPr lang="en-US" dirty="0" smtClean="0"/>
              <a:t>Some of the most common attacks appear to originate from FedEx, UPS, DHL, or the U.S. Postal service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63</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Phishing</a:t>
            </a:r>
            <a:endParaRPr lang="en-US" dirty="0"/>
          </a:p>
        </p:txBody>
      </p:sp>
      <p:pic>
        <p:nvPicPr>
          <p:cNvPr id="6" name="Content Placeholder 5" descr="Fig07-43.bmp"/>
          <p:cNvPicPr>
            <a:picLocks noGrp="1" noChangeAspect="1"/>
          </p:cNvPicPr>
          <p:nvPr>
            <p:ph idx="1"/>
          </p:nvPr>
        </p:nvPicPr>
        <p:blipFill>
          <a:blip r:embed="rId2" cstate="print"/>
          <a:stretch>
            <a:fillRect/>
          </a:stretch>
        </p:blipFill>
        <p:spPr>
          <a:xfrm>
            <a:off x="1600200" y="1443643"/>
            <a:ext cx="6553200" cy="4834920"/>
          </a:xfrm>
        </p:spPr>
      </p:pic>
      <p:sp>
        <p:nvSpPr>
          <p:cNvPr id="4" name="Slide Number Placeholder 3"/>
          <p:cNvSpPr>
            <a:spLocks noGrp="1"/>
          </p:cNvSpPr>
          <p:nvPr>
            <p:ph type="sldNum" sz="quarter" idx="11"/>
          </p:nvPr>
        </p:nvSpPr>
        <p:spPr/>
        <p:txBody>
          <a:bodyPr/>
          <a:lstStyle/>
          <a:p>
            <a:fld id="{B6F15528-21DE-4FAA-801E-634DDDAF4B2B}" type="slidenum">
              <a:rPr lang="en-US" smtClean="0"/>
              <a:pPr/>
              <a:t>64</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6386" name="Picture 2"/>
          <p:cNvPicPr>
            <a:picLocks noChangeAspect="1" noChangeArrowheads="1"/>
          </p:cNvPicPr>
          <p:nvPr/>
        </p:nvPicPr>
        <p:blipFill>
          <a:blip r:embed="rId3" cstate="print"/>
          <a:srcRect/>
          <a:stretch>
            <a:fillRect/>
          </a:stretch>
        </p:blipFill>
        <p:spPr bwMode="auto">
          <a:xfrm>
            <a:off x="1524000" y="1219200"/>
            <a:ext cx="6629400" cy="296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Pharming</a:t>
            </a:r>
            <a:endParaRPr lang="en-US" dirty="0"/>
          </a:p>
        </p:txBody>
      </p:sp>
      <p:sp>
        <p:nvSpPr>
          <p:cNvPr id="3" name="Content Placeholder 2"/>
          <p:cNvSpPr>
            <a:spLocks noGrp="1"/>
          </p:cNvSpPr>
          <p:nvPr>
            <p:ph idx="1"/>
          </p:nvPr>
        </p:nvSpPr>
        <p:spPr/>
        <p:txBody>
          <a:bodyPr/>
          <a:lstStyle/>
          <a:p>
            <a:r>
              <a:rPr lang="en-US" sz="2800" b="1" dirty="0" smtClean="0"/>
              <a:t>Pharming</a:t>
            </a:r>
            <a:r>
              <a:rPr lang="en-US" sz="2800" dirty="0" smtClean="0"/>
              <a:t> redirects Web site traffic to fraudulent Web sites that distribute malware, collect personal data, and perpetrate other scams</a:t>
            </a:r>
          </a:p>
          <a:p>
            <a:r>
              <a:rPr lang="en-US" sz="2800" b="1" dirty="0" smtClean="0"/>
              <a:t>Safe Browsing</a:t>
            </a:r>
            <a:r>
              <a:rPr lang="en-US" sz="2800" dirty="0" smtClean="0"/>
              <a:t> is a service offered by Google that checks URLs against a list of suspicious Web site URLs</a:t>
            </a:r>
          </a:p>
          <a:p>
            <a:r>
              <a:rPr lang="en-US" sz="2800" dirty="0" smtClean="0"/>
              <a:t>Chrome, Safari, and Firefox use Safe Browsing to alert users about sites to avoid; Microsoft offers a similar service called </a:t>
            </a:r>
            <a:r>
              <a:rPr lang="en-US" sz="2800" b="1" dirty="0" err="1" smtClean="0"/>
              <a:t>SmartScreen</a:t>
            </a:r>
            <a:r>
              <a:rPr lang="en-US" sz="2800" b="1" dirty="0" smtClean="0"/>
              <a:t> Filter</a:t>
            </a:r>
            <a:endParaRPr lang="en-US" sz="2800"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65</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Pharming</a:t>
            </a:r>
            <a:endParaRPr lang="en-US" dirty="0"/>
          </a:p>
        </p:txBody>
      </p:sp>
      <p:pic>
        <p:nvPicPr>
          <p:cNvPr id="6" name="Content Placeholder 5" descr="Fig07-45.bmp"/>
          <p:cNvPicPr>
            <a:picLocks noGrp="1" noChangeAspect="1"/>
          </p:cNvPicPr>
          <p:nvPr>
            <p:ph idx="1"/>
          </p:nvPr>
        </p:nvPicPr>
        <p:blipFill>
          <a:blip r:embed="rId2" cstate="print"/>
          <a:stretch>
            <a:fillRect/>
          </a:stretch>
        </p:blipFill>
        <p:spPr>
          <a:xfrm>
            <a:off x="31735" y="1905001"/>
            <a:ext cx="9112265" cy="3681234"/>
          </a:xfrm>
        </p:spPr>
      </p:pic>
      <p:sp>
        <p:nvSpPr>
          <p:cNvPr id="4" name="Slide Number Placeholder 3"/>
          <p:cNvSpPr>
            <a:spLocks noGrp="1"/>
          </p:cNvSpPr>
          <p:nvPr>
            <p:ph type="sldNum" sz="quarter" idx="11"/>
          </p:nvPr>
        </p:nvSpPr>
        <p:spPr/>
        <p:txBody>
          <a:bodyPr/>
          <a:lstStyle/>
          <a:p>
            <a:fld id="{B6F15528-21DE-4FAA-801E-634DDDAF4B2B}" type="slidenum">
              <a:rPr lang="en-US" smtClean="0"/>
              <a:pPr/>
              <a:t>66</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4098" name="Picture 2"/>
          <p:cNvPicPr>
            <a:picLocks noChangeAspect="1" noChangeArrowheads="1"/>
          </p:cNvPicPr>
          <p:nvPr/>
        </p:nvPicPr>
        <p:blipFill>
          <a:blip r:embed="rId3" cstate="print"/>
          <a:srcRect/>
          <a:stretch>
            <a:fillRect/>
          </a:stretch>
        </p:blipFill>
        <p:spPr bwMode="auto">
          <a:xfrm>
            <a:off x="1600200" y="1600200"/>
            <a:ext cx="5934075"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Rogue Antivirus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rogue antivirus exploit </a:t>
            </a:r>
            <a:r>
              <a:rPr lang="en-US" dirty="0" smtClean="0"/>
              <a:t>usually begins with a virus warning and an offer to disinfect the infected device</a:t>
            </a:r>
          </a:p>
          <a:p>
            <a:r>
              <a:rPr lang="en-US" dirty="0" smtClean="0"/>
              <a:t>The goal of this exploit is to trick consumers into clicking a link that downloads malware</a:t>
            </a:r>
          </a:p>
          <a:p>
            <a:r>
              <a:rPr lang="en-US" dirty="0" smtClean="0"/>
              <a:t>Fake virus alerts, which appear in pop-up windows, commonly appear when browsing the Web at slightly sketchy Web sites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Rogue Antivirus</a:t>
            </a:r>
            <a:endParaRPr lang="en-US" dirty="0"/>
          </a:p>
        </p:txBody>
      </p:sp>
      <p:pic>
        <p:nvPicPr>
          <p:cNvPr id="6" name="Content Placeholder 5" descr="Fig07-47.bmp"/>
          <p:cNvPicPr>
            <a:picLocks noGrp="1" noChangeAspect="1"/>
          </p:cNvPicPr>
          <p:nvPr>
            <p:ph idx="1"/>
          </p:nvPr>
        </p:nvPicPr>
        <p:blipFill>
          <a:blip r:embed="rId2" cstate="print"/>
          <a:stretch>
            <a:fillRect/>
          </a:stretch>
        </p:blipFill>
        <p:spPr>
          <a:xfrm>
            <a:off x="1371600" y="1298916"/>
            <a:ext cx="6248400" cy="5026726"/>
          </a:xfrm>
        </p:spPr>
      </p:pic>
      <p:sp>
        <p:nvSpPr>
          <p:cNvPr id="4" name="Slide Number Placeholder 3"/>
          <p:cNvSpPr>
            <a:spLocks noGrp="1"/>
          </p:cNvSpPr>
          <p:nvPr>
            <p:ph type="sldNum" sz="quarter" idx="11"/>
          </p:nvPr>
        </p:nvSpPr>
        <p:spPr/>
        <p:txBody>
          <a:bodyPr/>
          <a:lstStyle/>
          <a:p>
            <a:fld id="{B6F15528-21DE-4FAA-801E-634DDDAF4B2B}" type="slidenum">
              <a:rPr lang="en-US" smtClean="0"/>
              <a:pPr/>
              <a:t>68</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5362" name="Picture 2"/>
          <p:cNvPicPr>
            <a:picLocks noChangeAspect="1" noChangeArrowheads="1"/>
          </p:cNvPicPr>
          <p:nvPr/>
        </p:nvPicPr>
        <p:blipFill>
          <a:blip r:embed="rId3" cstate="print"/>
          <a:srcRect/>
          <a:stretch>
            <a:fillRect/>
          </a:stretch>
        </p:blipFill>
        <p:spPr bwMode="auto">
          <a:xfrm>
            <a:off x="4724400" y="990600"/>
            <a:ext cx="4086225"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PUAs</a:t>
            </a:r>
            <a:endParaRPr lang="en-US" dirty="0"/>
          </a:p>
        </p:txBody>
      </p:sp>
      <p:sp>
        <p:nvSpPr>
          <p:cNvPr id="3" name="Content Placeholder 2"/>
          <p:cNvSpPr>
            <a:spLocks noGrp="1"/>
          </p:cNvSpPr>
          <p:nvPr>
            <p:ph idx="1"/>
          </p:nvPr>
        </p:nvSpPr>
        <p:spPr>
          <a:xfrm>
            <a:off x="393700" y="1447800"/>
            <a:ext cx="8750300" cy="4800600"/>
          </a:xfrm>
        </p:spPr>
        <p:txBody>
          <a:bodyPr/>
          <a:lstStyle/>
          <a:p>
            <a:r>
              <a:rPr lang="en-US" sz="2500" dirty="0" smtClean="0"/>
              <a:t>The acronym </a:t>
            </a:r>
            <a:r>
              <a:rPr lang="en-US" sz="2500" b="1" dirty="0" smtClean="0"/>
              <a:t>PUP</a:t>
            </a:r>
            <a:r>
              <a:rPr lang="en-US" sz="2500" dirty="0" smtClean="0"/>
              <a:t> stands for </a:t>
            </a:r>
            <a:r>
              <a:rPr lang="en-US" sz="2500" i="1" dirty="0" smtClean="0"/>
              <a:t>potentially unwanted program</a:t>
            </a:r>
          </a:p>
          <a:p>
            <a:r>
              <a:rPr lang="en-US" sz="2500" dirty="0" smtClean="0"/>
              <a:t>The acronym </a:t>
            </a:r>
            <a:r>
              <a:rPr lang="en-US" sz="2500" b="1" dirty="0" smtClean="0"/>
              <a:t>PUA</a:t>
            </a:r>
            <a:r>
              <a:rPr lang="en-US" sz="2500" dirty="0" smtClean="0"/>
              <a:t> stands for </a:t>
            </a:r>
            <a:r>
              <a:rPr lang="en-US" sz="2500" i="1" dirty="0" smtClean="0"/>
              <a:t>potentially unwanted application *</a:t>
            </a:r>
            <a:r>
              <a:rPr lang="en-US" sz="2500" dirty="0" smtClean="0"/>
              <a:t>(both PUP and PUA are used interchangeably)</a:t>
            </a:r>
          </a:p>
          <a:p>
            <a:r>
              <a:rPr lang="en-US" sz="2500" dirty="0" smtClean="0"/>
              <a:t>If you suddenly notice that an odd browser has become the default on your device and your attempts to reset to Chrome, IE, or Safari fail, then your computer is likely to have a PUA</a:t>
            </a:r>
          </a:p>
          <a:p>
            <a:r>
              <a:rPr lang="en-US" sz="2500" dirty="0" smtClean="0"/>
              <a:t>PUAs are installed using social engineering techniques, such as hoping consumers will mistakenly accept a PUA application during software installation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69</a:t>
            </a:fld>
            <a:endParaRPr lang="en-US"/>
          </a:p>
        </p:txBody>
      </p:sp>
      <p:sp>
        <p:nvSpPr>
          <p:cNvPr id="5" name="Footer Placeholder 4"/>
          <p:cNvSpPr>
            <a:spLocks noGrp="1"/>
          </p:cNvSpPr>
          <p:nvPr>
            <p:ph type="ftr" sz="quarter" idx="10"/>
          </p:nvPr>
        </p:nvSpPr>
        <p:spPr/>
        <p:txBody>
          <a:bodyPr/>
          <a:lstStyle/>
          <a:p>
            <a:r>
              <a:rPr lang="en-US" dirty="0" smtClean="0"/>
              <a:t>Unit 7: Digital Security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idx="1"/>
          </p:nvPr>
        </p:nvSpPr>
        <p:spPr>
          <a:xfrm>
            <a:off x="393700" y="1447800"/>
            <a:ext cx="8750300" cy="4614863"/>
          </a:xfrm>
        </p:spPr>
        <p:txBody>
          <a:bodyPr/>
          <a:lstStyle/>
          <a:p>
            <a:r>
              <a:rPr lang="en-US" sz="2300" b="1" dirty="0" smtClean="0"/>
              <a:t>Authentication protocols</a:t>
            </a:r>
            <a:r>
              <a:rPr lang="en-US" sz="2300" dirty="0" smtClean="0"/>
              <a:t>, such as passwords, PINs, and fingerprint scanners, are the first line of defense against data thieves and snoopers</a:t>
            </a:r>
          </a:p>
          <a:p>
            <a:r>
              <a:rPr lang="en-US" sz="2300" dirty="0" smtClean="0"/>
              <a:t>iPhones and iPads should be configured to require a login password, called a passcode, each time the device is used; the standard iOS security setting establishes a four-digit numeric passcode, similar to a PIN (personal identification number)</a:t>
            </a:r>
          </a:p>
          <a:p>
            <a:r>
              <a:rPr lang="en-US" sz="2300" dirty="0" smtClean="0"/>
              <a:t>Android devices have an overwhelming number of security settings; Android devices do not automatically encrypt data stored on the device when a user activates the login password; configuring a password and activating encryption are two separate steps</a:t>
            </a:r>
            <a:endParaRPr lang="en-US" sz="23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PUAs</a:t>
            </a:r>
            <a:endParaRPr lang="en-US" dirty="0"/>
          </a:p>
        </p:txBody>
      </p:sp>
      <p:pic>
        <p:nvPicPr>
          <p:cNvPr id="6" name="Content Placeholder 5" descr="Fig07-48.bmp"/>
          <p:cNvPicPr>
            <a:picLocks noGrp="1" noChangeAspect="1"/>
          </p:cNvPicPr>
          <p:nvPr>
            <p:ph idx="1"/>
          </p:nvPr>
        </p:nvPicPr>
        <p:blipFill>
          <a:blip r:embed="rId2" cstate="print"/>
          <a:stretch>
            <a:fillRect/>
          </a:stretch>
        </p:blipFill>
        <p:spPr>
          <a:xfrm>
            <a:off x="1219199" y="1143000"/>
            <a:ext cx="7501319" cy="5135563"/>
          </a:xfrm>
        </p:spPr>
      </p:pic>
      <p:sp>
        <p:nvSpPr>
          <p:cNvPr id="4" name="Slide Number Placeholder 3"/>
          <p:cNvSpPr>
            <a:spLocks noGrp="1"/>
          </p:cNvSpPr>
          <p:nvPr>
            <p:ph type="sldNum" sz="quarter" idx="11"/>
          </p:nvPr>
        </p:nvSpPr>
        <p:spPr/>
        <p:txBody>
          <a:bodyPr/>
          <a:lstStyle/>
          <a:p>
            <a:fld id="{B6F15528-21DE-4FAA-801E-634DDDAF4B2B}" type="slidenum">
              <a:rPr lang="en-US" smtClean="0"/>
              <a:pPr/>
              <a:t>70</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pic>
        <p:nvPicPr>
          <p:cNvPr id="14338" name="Picture 2"/>
          <p:cNvPicPr>
            <a:picLocks noChangeAspect="1" noChangeArrowheads="1"/>
          </p:cNvPicPr>
          <p:nvPr/>
        </p:nvPicPr>
        <p:blipFill>
          <a:blip r:embed="rId3" cstate="print"/>
          <a:srcRect/>
          <a:stretch>
            <a:fillRect/>
          </a:stretch>
        </p:blipFill>
        <p:spPr bwMode="auto">
          <a:xfrm>
            <a:off x="3351679" y="771525"/>
            <a:ext cx="537210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7 Complete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idx="1"/>
          </p:nvPr>
        </p:nvSpPr>
        <p:spPr/>
        <p:txBody>
          <a:bodyPr/>
          <a:lstStyle/>
          <a:p>
            <a:r>
              <a:rPr lang="en-US" sz="2800" dirty="0" smtClean="0"/>
              <a:t>Windows offers several password options that can be configured using the Accounts utility, which is accessed from the Start menu or Control panel; Windows devices can be encrypted using Microsoft’s </a:t>
            </a:r>
            <a:r>
              <a:rPr lang="en-US" sz="2800" dirty="0" err="1" smtClean="0"/>
              <a:t>BitLocker</a:t>
            </a:r>
            <a:r>
              <a:rPr lang="en-US" sz="2800" dirty="0" smtClean="0"/>
              <a:t> or third party utilities</a:t>
            </a:r>
          </a:p>
          <a:p>
            <a:r>
              <a:rPr lang="en-US" sz="2800" dirty="0" smtClean="0"/>
              <a:t>Macs offer several password settings, which are accessed from the Security &amp; Privacy preferences; a feature called Automatic Login allows access to a device without a password</a:t>
            </a:r>
            <a:endParaRPr lang="en-US" sz="2800" dirty="0"/>
          </a:p>
        </p:txBody>
      </p:sp>
      <p:sp>
        <p:nvSpPr>
          <p:cNvPr id="4" name="Footer Placeholder 3"/>
          <p:cNvSpPr>
            <a:spLocks noGrp="1"/>
          </p:cNvSpPr>
          <p:nvPr>
            <p:ph type="ftr" sz="quarter" idx="10"/>
          </p:nvPr>
        </p:nvSpPr>
        <p:spPr/>
        <p:txBody>
          <a:bodyPr/>
          <a:lstStyle/>
          <a:p>
            <a:r>
              <a:rPr lang="en-US" smtClean="0"/>
              <a:t>Unit 7: Digital Security</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Passwords</a:t>
            </a:r>
            <a:endParaRPr lang="en-US" dirty="0"/>
          </a:p>
        </p:txBody>
      </p:sp>
      <p:sp>
        <p:nvSpPr>
          <p:cNvPr id="3" name="Content Placeholder 2"/>
          <p:cNvSpPr>
            <a:spLocks noGrp="1"/>
          </p:cNvSpPr>
          <p:nvPr>
            <p:ph idx="1"/>
          </p:nvPr>
        </p:nvSpPr>
        <p:spPr>
          <a:xfrm>
            <a:off x="393700" y="1905000"/>
            <a:ext cx="8750300" cy="3213100"/>
          </a:xfrm>
        </p:spPr>
        <p:txBody>
          <a:bodyPr/>
          <a:lstStyle/>
          <a:p>
            <a:r>
              <a:rPr lang="en-US" dirty="0" smtClean="0"/>
              <a:t>A </a:t>
            </a:r>
            <a:r>
              <a:rPr lang="en-US" b="1" dirty="0" smtClean="0"/>
              <a:t>strong password</a:t>
            </a:r>
            <a:r>
              <a:rPr lang="en-US" dirty="0" smtClean="0"/>
              <a:t> is difficult to hack; conventional wisdom tells us that strong passwords are </a:t>
            </a:r>
            <a:r>
              <a:rPr lang="en-US" i="1" dirty="0" smtClean="0"/>
              <a:t>at least eight characters </a:t>
            </a:r>
            <a:r>
              <a:rPr lang="en-US" dirty="0" smtClean="0"/>
              <a:t>in length and include one or more </a:t>
            </a:r>
            <a:r>
              <a:rPr lang="en-US" i="1" dirty="0" smtClean="0"/>
              <a:t>uppercase letters</a:t>
            </a:r>
            <a:r>
              <a:rPr lang="en-US" dirty="0" smtClean="0"/>
              <a:t>, </a:t>
            </a:r>
            <a:r>
              <a:rPr lang="en-US" i="1" dirty="0" smtClean="0"/>
              <a:t>numbers</a:t>
            </a:r>
            <a:r>
              <a:rPr lang="en-US" dirty="0" smtClean="0"/>
              <a:t>, and </a:t>
            </a:r>
            <a:r>
              <a:rPr lang="en-US" i="1" dirty="0" smtClean="0"/>
              <a:t>symbols</a:t>
            </a:r>
            <a:endParaRPr lang="en-US" i="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0"/>
          </p:nvPr>
        </p:nvSpPr>
        <p:spPr/>
        <p:txBody>
          <a:bodyPr/>
          <a:lstStyle/>
          <a:p>
            <a:r>
              <a:rPr lang="en-US" smtClean="0"/>
              <a:t>Unit 7: Digital Security</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1782</TotalTime>
  <Words>2838</Words>
  <Application>Microsoft Office PowerPoint</Application>
  <PresentationFormat>On-screen Show (4:3)</PresentationFormat>
  <Paragraphs>346</Paragraphs>
  <Slides>71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Arial Narrow</vt:lpstr>
      <vt:lpstr>Arial Rounded MT Bold</vt:lpstr>
      <vt:lpstr>Calibri</vt:lpstr>
      <vt:lpstr>Wingdings</vt:lpstr>
      <vt:lpstr>Wingdings 2</vt:lpstr>
      <vt:lpstr>NP2016</vt:lpstr>
      <vt:lpstr>Unit 7 Digital Security</vt:lpstr>
      <vt:lpstr>Unit Contents</vt:lpstr>
      <vt:lpstr>Section A: Unauthorized Use</vt:lpstr>
      <vt:lpstr>Encryption</vt:lpstr>
      <vt:lpstr>Encryption</vt:lpstr>
      <vt:lpstr>Encryption</vt:lpstr>
      <vt:lpstr>Authentication</vt:lpstr>
      <vt:lpstr>Authentication</vt:lpstr>
      <vt:lpstr>Strong Passwords</vt:lpstr>
      <vt:lpstr>Strong Passwords</vt:lpstr>
      <vt:lpstr>Strong Passwords</vt:lpstr>
      <vt:lpstr>Strong Passwords</vt:lpstr>
      <vt:lpstr>Strong Passwords</vt:lpstr>
      <vt:lpstr>Strong Passwords</vt:lpstr>
      <vt:lpstr>Strong Passwords</vt:lpstr>
      <vt:lpstr>Password Managers</vt:lpstr>
      <vt:lpstr>Section B: Malware </vt:lpstr>
      <vt:lpstr>Malware Threats</vt:lpstr>
      <vt:lpstr>Malware Threats</vt:lpstr>
      <vt:lpstr>Computer Viruses</vt:lpstr>
      <vt:lpstr>Computer Viruses</vt:lpstr>
      <vt:lpstr>Computer Worms</vt:lpstr>
      <vt:lpstr>Computer Worms</vt:lpstr>
      <vt:lpstr>Trojans</vt:lpstr>
      <vt:lpstr>Antivirus Software</vt:lpstr>
      <vt:lpstr>Antivirus Software</vt:lpstr>
      <vt:lpstr>Antivirus Software</vt:lpstr>
      <vt:lpstr>Antivirus Software</vt:lpstr>
      <vt:lpstr>Antivirus Software</vt:lpstr>
      <vt:lpstr>Antivirus Software</vt:lpstr>
      <vt:lpstr>Section C: Online Intrusions</vt:lpstr>
      <vt:lpstr>Intrusion Threats</vt:lpstr>
      <vt:lpstr>Intrusion Threats</vt:lpstr>
      <vt:lpstr>Intrusion Threats</vt:lpstr>
      <vt:lpstr>Anti-exploit Software</vt:lpstr>
      <vt:lpstr>Netstat</vt:lpstr>
      <vt:lpstr>Netstat</vt:lpstr>
      <vt:lpstr>Firewalls</vt:lpstr>
      <vt:lpstr>Firewalls</vt:lpstr>
      <vt:lpstr>Firewalls</vt:lpstr>
      <vt:lpstr>Section D: Interception</vt:lpstr>
      <vt:lpstr>Interception Basics</vt:lpstr>
      <vt:lpstr>Interception Basics</vt:lpstr>
      <vt:lpstr>Interception Basics</vt:lpstr>
      <vt:lpstr>Evil Twins</vt:lpstr>
      <vt:lpstr>Evil Twins</vt:lpstr>
      <vt:lpstr>Address Spoofing</vt:lpstr>
      <vt:lpstr>Address Spoofing</vt:lpstr>
      <vt:lpstr>Digital Certificate Hacks</vt:lpstr>
      <vt:lpstr>Digital Certificate Hacks</vt:lpstr>
      <vt:lpstr>Digital Certificate Hacks</vt:lpstr>
      <vt:lpstr>IMSI Catchers</vt:lpstr>
      <vt:lpstr>IMSI Catchers</vt:lpstr>
      <vt:lpstr>Section E: Social Engineering</vt:lpstr>
      <vt:lpstr>Social Engineering Basics</vt:lpstr>
      <vt:lpstr>Social Engineering Basics</vt:lpstr>
      <vt:lpstr>Social Engineering Basics</vt:lpstr>
      <vt:lpstr>Spam</vt:lpstr>
      <vt:lpstr>Spam</vt:lpstr>
      <vt:lpstr>Spam</vt:lpstr>
      <vt:lpstr>Spam</vt:lpstr>
      <vt:lpstr>Spam</vt:lpstr>
      <vt:lpstr>Phishing</vt:lpstr>
      <vt:lpstr>Phishing</vt:lpstr>
      <vt:lpstr>Pharming</vt:lpstr>
      <vt:lpstr>Pharming</vt:lpstr>
      <vt:lpstr>Rogue Antivirus</vt:lpstr>
      <vt:lpstr>Rogue Antivirus</vt:lpstr>
      <vt:lpstr>PUAs</vt:lpstr>
      <vt:lpstr>PUAs</vt:lpstr>
      <vt:lpstr>Unit 7 Complete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Digital Security</dc:title>
  <dc:creator>Kate</dc:creator>
  <cp:lastModifiedBy>Hunt, Marjorie</cp:lastModifiedBy>
  <cp:revision>67</cp:revision>
  <dcterms:created xsi:type="dcterms:W3CDTF">2006-08-16T00:00:00Z</dcterms:created>
  <dcterms:modified xsi:type="dcterms:W3CDTF">2016-03-03T20:31:01Z</dcterms:modified>
</cp:coreProperties>
</file>