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74"/>
  </p:notesMasterIdLst>
  <p:sldIdLst>
    <p:sldId id="256" r:id="rId2"/>
    <p:sldId id="257" r:id="rId3"/>
    <p:sldId id="341" r:id="rId4"/>
    <p:sldId id="342" r:id="rId5"/>
    <p:sldId id="343" r:id="rId6"/>
    <p:sldId id="269" r:id="rId7"/>
    <p:sldId id="344" r:id="rId8"/>
    <p:sldId id="308" r:id="rId9"/>
    <p:sldId id="309" r:id="rId10"/>
    <p:sldId id="310" r:id="rId11"/>
    <p:sldId id="311" r:id="rId12"/>
    <p:sldId id="363" r:id="rId13"/>
    <p:sldId id="364" r:id="rId14"/>
    <p:sldId id="312" r:id="rId15"/>
    <p:sldId id="365" r:id="rId16"/>
    <p:sldId id="352" r:id="rId17"/>
    <p:sldId id="366" r:id="rId18"/>
    <p:sldId id="375" r:id="rId19"/>
    <p:sldId id="313" r:id="rId20"/>
    <p:sldId id="316" r:id="rId21"/>
    <p:sldId id="345" r:id="rId22"/>
    <p:sldId id="317" r:id="rId23"/>
    <p:sldId id="318" r:id="rId24"/>
    <p:sldId id="337" r:id="rId25"/>
    <p:sldId id="319" r:id="rId26"/>
    <p:sldId id="367" r:id="rId27"/>
    <p:sldId id="368" r:id="rId28"/>
    <p:sldId id="320" r:id="rId29"/>
    <p:sldId id="338" r:id="rId30"/>
    <p:sldId id="369" r:id="rId31"/>
    <p:sldId id="323" r:id="rId32"/>
    <p:sldId id="346" r:id="rId33"/>
    <p:sldId id="273" r:id="rId34"/>
    <p:sldId id="340" r:id="rId35"/>
    <p:sldId id="370" r:id="rId36"/>
    <p:sldId id="275" r:id="rId37"/>
    <p:sldId id="324" r:id="rId38"/>
    <p:sldId id="325" r:id="rId39"/>
    <p:sldId id="326" r:id="rId40"/>
    <p:sldId id="327" r:id="rId41"/>
    <p:sldId id="347" r:id="rId42"/>
    <p:sldId id="277" r:id="rId43"/>
    <p:sldId id="278" r:id="rId44"/>
    <p:sldId id="280" r:id="rId45"/>
    <p:sldId id="281" r:id="rId46"/>
    <p:sldId id="282" r:id="rId47"/>
    <p:sldId id="353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71" r:id="rId56"/>
    <p:sldId id="348" r:id="rId57"/>
    <p:sldId id="328" r:id="rId58"/>
    <p:sldId id="330" r:id="rId59"/>
    <p:sldId id="331" r:id="rId60"/>
    <p:sldId id="354" r:id="rId61"/>
    <p:sldId id="355" r:id="rId62"/>
    <p:sldId id="334" r:id="rId63"/>
    <p:sldId id="372" r:id="rId64"/>
    <p:sldId id="373" r:id="rId65"/>
    <p:sldId id="374" r:id="rId66"/>
    <p:sldId id="371" r:id="rId67"/>
    <p:sldId id="306" r:id="rId68"/>
    <p:sldId id="360" r:id="rId69"/>
    <p:sldId id="361" r:id="rId70"/>
    <p:sldId id="362" r:id="rId71"/>
    <p:sldId id="349" r:id="rId72"/>
    <p:sldId id="272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31"/>
    <a:srgbClr val="4EB2E5"/>
    <a:srgbClr val="3366FF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7" autoAdjust="0"/>
    <p:restoredTop sz="93136" autoAdjust="0"/>
  </p:normalViewPr>
  <p:slideViewPr>
    <p:cSldViewPr snapToGrid="0">
      <p:cViewPr varScale="1">
        <p:scale>
          <a:sx n="143" d="100"/>
          <a:sy n="143" d="100"/>
        </p:scale>
        <p:origin x="9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6328DD-5200-4244-A2F7-5CD421F14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8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855FB-E925-44C8-9088-7EAB3706A2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B9F468-1AED-44A2-94D7-98D49FD79E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DBC56-35F1-4898-BFAB-AFDF5FCEF2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2B558-7678-4C8D-8831-11DA5083F7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54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3B2BE-2223-4CB7-B770-EC31C210AAC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4-6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674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0DAE2-37C9-4AEA-A258-B191953B9DBC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Figures 4-7 and 4-8</a:t>
            </a:r>
          </a:p>
        </p:txBody>
      </p:sp>
    </p:spTree>
    <p:extLst>
      <p:ext uri="{BB962C8B-B14F-4D97-AF65-F5344CB8AC3E}">
        <p14:creationId xmlns:p14="http://schemas.microsoft.com/office/powerpoint/2010/main" val="95064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4-8 – 4-9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7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4-10 – 4-13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4-10 – 4-13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8587D-E9EF-4BF6-930F-89823D131325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4-14 and 4-15</a:t>
            </a:r>
          </a:p>
        </p:txBody>
      </p:sp>
    </p:spTree>
    <p:extLst>
      <p:ext uri="{BB962C8B-B14F-4D97-AF65-F5344CB8AC3E}">
        <p14:creationId xmlns:p14="http://schemas.microsoft.com/office/powerpoint/2010/main" val="327975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4EB78-FD75-473A-8846-10C35FB8A5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A2D67-E154-4C59-9148-13D0DBE0CE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4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6C2AC-323E-41BF-B3CD-B63FDB9174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6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C4E35-215A-439E-BE12-300471C3BE3B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4-16</a:t>
            </a:r>
          </a:p>
        </p:txBody>
      </p:sp>
    </p:spTree>
    <p:extLst>
      <p:ext uri="{BB962C8B-B14F-4D97-AF65-F5344CB8AC3E}">
        <p14:creationId xmlns:p14="http://schemas.microsoft.com/office/powerpoint/2010/main" val="1004929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E6511-80AE-4ED3-8452-03B5A01000A4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4-21</a:t>
            </a:r>
          </a:p>
        </p:txBody>
      </p:sp>
    </p:spTree>
    <p:extLst>
      <p:ext uri="{BB962C8B-B14F-4D97-AF65-F5344CB8AC3E}">
        <p14:creationId xmlns:p14="http://schemas.microsoft.com/office/powerpoint/2010/main" val="3917986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97065-14BC-439A-8653-DE6AB59B2CD8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4-23</a:t>
            </a:r>
          </a:p>
        </p:txBody>
      </p:sp>
    </p:spTree>
    <p:extLst>
      <p:ext uri="{BB962C8B-B14F-4D97-AF65-F5344CB8AC3E}">
        <p14:creationId xmlns:p14="http://schemas.microsoft.com/office/powerpoint/2010/main" val="4152043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8A307-1FC1-4CAD-B20B-E65E83673A27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4-24</a:t>
            </a:r>
          </a:p>
        </p:txBody>
      </p:sp>
    </p:spTree>
    <p:extLst>
      <p:ext uri="{BB962C8B-B14F-4D97-AF65-F5344CB8AC3E}">
        <p14:creationId xmlns:p14="http://schemas.microsoft.com/office/powerpoint/2010/main" val="3035845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28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99AF7-1B09-4AA3-AC68-56E4EA7A210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3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0B96B-5CD5-44B1-8F84-CE4A17D34F43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4-27</a:t>
            </a:r>
          </a:p>
        </p:txBody>
      </p:sp>
    </p:spTree>
    <p:extLst>
      <p:ext uri="{BB962C8B-B14F-4D97-AF65-F5344CB8AC3E}">
        <p14:creationId xmlns:p14="http://schemas.microsoft.com/office/powerpoint/2010/main" val="2503587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B9B7E-FFC1-4239-ABC9-31A03A831E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B3D8C-EA04-45C0-A64A-8D0400A4A18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1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28D3E-E036-44BE-BEFC-57703DE8414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5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28389-D4FE-43F3-82BC-7036525A36A3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4-24</a:t>
            </a:r>
          </a:p>
        </p:txBody>
      </p:sp>
    </p:spTree>
    <p:extLst>
      <p:ext uri="{BB962C8B-B14F-4D97-AF65-F5344CB8AC3E}">
        <p14:creationId xmlns:p14="http://schemas.microsoft.com/office/powerpoint/2010/main" val="2556254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Figure 4-25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65992-83AD-4434-A1FD-9075B806F0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5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4-31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73AC5-CF58-4937-93DE-F901A946BF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4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E9A09-1765-4F0B-9B6F-D6DA7CCEF42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2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4-36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7F792-CBB6-47F8-AB1F-2825C834C5C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78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DE6B9-0EF5-4947-B4B1-B36686EFC9B1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4-38 (movie)</a:t>
            </a:r>
          </a:p>
        </p:txBody>
      </p:sp>
    </p:spTree>
    <p:extLst>
      <p:ext uri="{BB962C8B-B14F-4D97-AF65-F5344CB8AC3E}">
        <p14:creationId xmlns:p14="http://schemas.microsoft.com/office/powerpoint/2010/main" val="845257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83C1C-B0EF-4B25-9084-5C7AD278432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1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74EC8-BC77-4CD2-87BF-D6E65446341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8FF1-8939-41C0-BAC6-0159337C73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0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12DA9-790B-4C07-99BF-F5E21A6D4373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4-39</a:t>
            </a:r>
          </a:p>
        </p:txBody>
      </p:sp>
    </p:spTree>
    <p:extLst>
      <p:ext uri="{BB962C8B-B14F-4D97-AF65-F5344CB8AC3E}">
        <p14:creationId xmlns:p14="http://schemas.microsoft.com/office/powerpoint/2010/main" val="323841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B9A36-471C-4C05-80D9-61B0C7B94489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</a:t>
            </a:r>
            <a:r>
              <a:rPr lang="en-US" baseline="0" dirty="0" smtClean="0"/>
              <a:t> 4-40 and 4-42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750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CA788-40F4-4890-B3C3-91C03F1797DB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4-44 and 4-45</a:t>
            </a:r>
          </a:p>
        </p:txBody>
      </p:sp>
    </p:spTree>
    <p:extLst>
      <p:ext uri="{BB962C8B-B14F-4D97-AF65-F5344CB8AC3E}">
        <p14:creationId xmlns:p14="http://schemas.microsoft.com/office/powerpoint/2010/main" val="3614801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3D180-705C-4C16-832B-6F4264D59D27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4-46</a:t>
            </a:r>
          </a:p>
        </p:txBody>
      </p:sp>
    </p:spTree>
    <p:extLst>
      <p:ext uri="{BB962C8B-B14F-4D97-AF65-F5344CB8AC3E}">
        <p14:creationId xmlns:p14="http://schemas.microsoft.com/office/powerpoint/2010/main" val="18578114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D8705-9217-4DDA-872F-56B7F961CA69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4-47</a:t>
            </a:r>
          </a:p>
        </p:txBody>
      </p:sp>
    </p:spTree>
    <p:extLst>
      <p:ext uri="{BB962C8B-B14F-4D97-AF65-F5344CB8AC3E}">
        <p14:creationId xmlns:p14="http://schemas.microsoft.com/office/powerpoint/2010/main" val="1849389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D50D8-5DCC-45D6-86D3-5E043E4537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53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0453A-42F5-4067-9D14-7BF7BF2F88E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57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ABE43-C9AB-417D-AC98-D516346CB3D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4-49</a:t>
            </a:r>
          </a:p>
        </p:txBody>
      </p:sp>
    </p:spTree>
    <p:extLst>
      <p:ext uri="{BB962C8B-B14F-4D97-AF65-F5344CB8AC3E}">
        <p14:creationId xmlns:p14="http://schemas.microsoft.com/office/powerpoint/2010/main" val="2821818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14892-05C5-4D06-BBC0-96B7316484FA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4-50</a:t>
            </a:r>
          </a:p>
        </p:txBody>
      </p:sp>
    </p:spTree>
    <p:extLst>
      <p:ext uri="{BB962C8B-B14F-4D97-AF65-F5344CB8AC3E}">
        <p14:creationId xmlns:p14="http://schemas.microsoft.com/office/powerpoint/2010/main" val="84578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623DF-AE1B-40AB-8FEA-D122F2B414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7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B2C5D-C27C-4797-B1FF-FF8983627DCC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4-51</a:t>
            </a:r>
          </a:p>
        </p:txBody>
      </p:sp>
    </p:spTree>
    <p:extLst>
      <p:ext uri="{BB962C8B-B14F-4D97-AF65-F5344CB8AC3E}">
        <p14:creationId xmlns:p14="http://schemas.microsoft.com/office/powerpoint/2010/main" val="29701438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2F7FE-48EC-4BD7-9B1C-3446CAE6F59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59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8F653-2D1C-4B9D-AD94-D7A7C4F1437C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4-52</a:t>
            </a:r>
          </a:p>
        </p:txBody>
      </p:sp>
    </p:spTree>
    <p:extLst>
      <p:ext uri="{BB962C8B-B14F-4D97-AF65-F5344CB8AC3E}">
        <p14:creationId xmlns:p14="http://schemas.microsoft.com/office/powerpoint/2010/main" val="29345433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842EC-F6B7-49C8-ABE3-AA32962F05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152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CF196-820D-40BA-B43B-8769F6FF97D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80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A3A66-8640-459C-840C-42162932362E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4-53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8455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C4F4F-5BCE-40E1-B273-ADE3564BD383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4-53</a:t>
            </a:r>
          </a:p>
        </p:txBody>
      </p:sp>
    </p:spTree>
    <p:extLst>
      <p:ext uri="{BB962C8B-B14F-4D97-AF65-F5344CB8AC3E}">
        <p14:creationId xmlns:p14="http://schemas.microsoft.com/office/powerpoint/2010/main" val="3364219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4-54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FA324-0866-41CB-A14E-3086834F3F6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7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44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4-56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33515-0088-42AD-B850-5F3D0B5CB9A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9B48B-AA04-4201-A5DA-DB5753F414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8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19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33515-0088-42AD-B850-5F3D0B5CB9A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79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EA491-84AC-43EF-B0EF-E8300CA3A076}" type="slidenum">
              <a:rPr lang="en-US" smtClean="0">
                <a:cs typeface="Arial" charset="0"/>
              </a:rPr>
              <a:pPr/>
              <a:t>67</a:t>
            </a:fld>
            <a:endParaRPr lang="en-US" smtClean="0">
              <a:cs typeface="Arial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4-58</a:t>
            </a:r>
          </a:p>
        </p:txBody>
      </p:sp>
    </p:spTree>
    <p:extLst>
      <p:ext uri="{BB962C8B-B14F-4D97-AF65-F5344CB8AC3E}">
        <p14:creationId xmlns:p14="http://schemas.microsoft.com/office/powerpoint/2010/main" val="19065922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78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4-60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328DD-5200-4244-A2F7-5CD421F1481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7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0FCF1-53E1-493B-93C3-B849413D9A9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952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AEE7F-40B1-4DDD-859A-5E7D1F969CD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25B8-5E15-45CB-8C31-90ED2D7617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B832-C661-4753-9ABF-1F0FB5A52914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4-1</a:t>
            </a:r>
          </a:p>
        </p:txBody>
      </p:sp>
    </p:spTree>
    <p:extLst>
      <p:ext uri="{BB962C8B-B14F-4D97-AF65-F5344CB8AC3E}">
        <p14:creationId xmlns:p14="http://schemas.microsoft.com/office/powerpoint/2010/main" val="172750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F3134-E8A0-4480-A2D1-F557AE42ACCC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Figures 4-2 and 4-3</a:t>
            </a:r>
          </a:p>
        </p:txBody>
      </p:sp>
    </p:spTree>
    <p:extLst>
      <p:ext uri="{BB962C8B-B14F-4D97-AF65-F5344CB8AC3E}">
        <p14:creationId xmlns:p14="http://schemas.microsoft.com/office/powerpoint/2010/main" val="199317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375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FB14-85A7-452E-A974-7C5E0B0F5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F6FE-7EB4-40B7-ACD8-630A9CB23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6714-E8AA-4C0C-927E-0D4BFB68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04BC-32A6-4075-85FD-FAC97B06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2262-7533-44FA-81D9-693AB26E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0264-676B-4424-A745-159C2FA7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E458-E446-4BA3-9CE4-BAAD88242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3F8F-8B41-4DD8-856F-1C671AF6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F317-A2A1-4CB5-91F6-833CEFAB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68C3-384F-48B8-9189-CAFDEADB4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E23C-020B-49D1-8C00-770CD2C3F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9550-04C5-41B3-BB69-1646A3D61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454038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4: Operating Systems and File Management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18667B0E-0AD3-42DD-916C-5A9934B2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75" y="1377950"/>
            <a:ext cx="7772400" cy="1470025"/>
          </a:xfrm>
        </p:spPr>
        <p:txBody>
          <a:bodyPr/>
          <a:lstStyle/>
          <a:p>
            <a:r>
              <a:rPr lang="en-US" sz="6000" smtClean="0"/>
              <a:t>Chapter 4</a:t>
            </a:r>
            <a:br>
              <a:rPr lang="en-US" sz="6000" smtClean="0"/>
            </a:br>
            <a:r>
              <a:rPr lang="en-US" smtClean="0"/>
              <a:t>Operating Systems and File Management</a:t>
            </a:r>
            <a:endParaRPr lang="en-US" sz="6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Tasks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Multitasking</a:t>
            </a:r>
            <a:r>
              <a:rPr lang="en-US" sz="2400" dirty="0" smtClean="0"/>
              <a:t> provides process and memory management services that allow two or more tasks, jobs, or programs to run simultaneously</a:t>
            </a:r>
          </a:p>
          <a:p>
            <a:r>
              <a:rPr lang="en-US" sz="2400" dirty="0" smtClean="0"/>
              <a:t>Within a single program, </a:t>
            </a:r>
            <a:r>
              <a:rPr lang="en-US" sz="2400" b="1" dirty="0" smtClean="0"/>
              <a:t>multithreading</a:t>
            </a:r>
            <a:r>
              <a:rPr lang="en-US" sz="2400" dirty="0" smtClean="0"/>
              <a:t> allows multiple parts, or threads, to run simultaneously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multiprocessing</a:t>
            </a:r>
            <a:r>
              <a:rPr lang="en-US" sz="2400" dirty="0" smtClean="0"/>
              <a:t> capability supports a division of labor among all the processing units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memory leak</a:t>
            </a:r>
            <a:r>
              <a:rPr lang="en-US" sz="2400" dirty="0" smtClean="0"/>
              <a:t> is when an application requests memory but never releases it</a:t>
            </a:r>
          </a:p>
          <a:p>
            <a:pPr lvl="1"/>
            <a:r>
              <a:rPr lang="en-US" sz="2000" dirty="0" smtClean="0"/>
              <a:t>Can cause an application not to function properly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58BFE9-52DA-4C8A-853C-10F1BFDE1A4B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Tasks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Operating System Categories</a:t>
            </a:r>
          </a:p>
          <a:p>
            <a:pPr lvl="1"/>
            <a:r>
              <a:rPr lang="en-US" sz="2000" dirty="0" smtClean="0"/>
              <a:t>Single-user operating system</a:t>
            </a:r>
          </a:p>
          <a:p>
            <a:pPr lvl="1"/>
            <a:r>
              <a:rPr lang="en-US" sz="2000" dirty="0" smtClean="0"/>
              <a:t>Multiuser operating system</a:t>
            </a:r>
          </a:p>
          <a:p>
            <a:pPr lvl="1"/>
            <a:r>
              <a:rPr lang="en-US" sz="2000" dirty="0" smtClean="0"/>
              <a:t>Server operating system</a:t>
            </a:r>
          </a:p>
          <a:p>
            <a:pPr lvl="1"/>
            <a:r>
              <a:rPr lang="en-US" sz="2000" dirty="0" smtClean="0"/>
              <a:t>Desktop operating system</a:t>
            </a:r>
          </a:p>
          <a:p>
            <a:pPr lvl="1"/>
            <a:r>
              <a:rPr lang="en-US" sz="2000" dirty="0" smtClean="0"/>
              <a:t>Mobile operating system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F9B593-0D34-4B14-8E0E-D3E21AEA02BC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Boot Process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During the boot process, the operating system kernel is loaded into RAM</a:t>
            </a:r>
          </a:p>
          <a:p>
            <a:pPr lvl="1"/>
            <a:r>
              <a:rPr lang="en-US" sz="2000" smtClean="0"/>
              <a:t>The kernel provides essential operating system services</a:t>
            </a:r>
          </a:p>
          <a:p>
            <a:r>
              <a:rPr lang="en-US" sz="2400" smtClean="0"/>
              <a:t>Your computer’s small bootstrap program is built into special ROM circuitry housed in the computer’s system unit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B138C1-82D1-4C9C-9611-4FAEA76E2236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Boot Process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97C323-493C-465A-9914-9296D1C07AD1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8" y="1974219"/>
            <a:ext cx="5341464" cy="3689025"/>
          </a:xfrm>
        </p:spPr>
      </p:pic>
    </p:spTree>
    <p:extLst>
      <p:ext uri="{BB962C8B-B14F-4D97-AF65-F5344CB8AC3E}">
        <p14:creationId xmlns:p14="http://schemas.microsoft.com/office/powerpoint/2010/main" val="35451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combination of hardware and software that helps people and computers communicate with each other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DA3483-E8CC-426F-A2B6-4C5888656DF0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3" y="2593121"/>
            <a:ext cx="3881525" cy="166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6906"/>
            <a:ext cx="4290631" cy="227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control elements of a GUI</a:t>
            </a:r>
          </a:p>
          <a:p>
            <a:pPr lvl="1"/>
            <a:r>
              <a:rPr lang="en-US" sz="1800" dirty="0" smtClean="0"/>
              <a:t>Desktop</a:t>
            </a:r>
          </a:p>
          <a:p>
            <a:pPr lvl="1"/>
            <a:r>
              <a:rPr lang="en-US" sz="1800" dirty="0" smtClean="0"/>
              <a:t>Taskbar or dock</a:t>
            </a:r>
          </a:p>
          <a:p>
            <a:pPr lvl="1"/>
            <a:r>
              <a:rPr lang="en-US" sz="1800" dirty="0" smtClean="0"/>
              <a:t>Application window</a:t>
            </a:r>
          </a:p>
          <a:p>
            <a:pPr lvl="1"/>
            <a:r>
              <a:rPr lang="en-US" sz="1800" dirty="0" smtClean="0"/>
              <a:t>Start screen</a:t>
            </a:r>
          </a:p>
          <a:p>
            <a:pPr lvl="1"/>
            <a:r>
              <a:rPr lang="en-US" sz="1800" dirty="0" smtClean="0"/>
              <a:t>Icon</a:t>
            </a:r>
          </a:p>
          <a:p>
            <a:pPr lvl="1"/>
            <a:r>
              <a:rPr lang="en-US" sz="1800" dirty="0" smtClean="0"/>
              <a:t>Tile</a:t>
            </a:r>
          </a:p>
          <a:p>
            <a:pPr lvl="1"/>
            <a:r>
              <a:rPr lang="en-US" sz="1800" dirty="0" smtClean="0"/>
              <a:t>Button</a:t>
            </a:r>
          </a:p>
          <a:p>
            <a:pPr lvl="1"/>
            <a:r>
              <a:rPr lang="en-US" sz="1800" dirty="0" smtClean="0"/>
              <a:t>Toolbar</a:t>
            </a:r>
          </a:p>
          <a:p>
            <a:pPr lvl="1"/>
            <a:r>
              <a:rPr lang="en-US" sz="1800" dirty="0" smtClean="0"/>
              <a:t>Menu</a:t>
            </a:r>
          </a:p>
          <a:p>
            <a:pPr lvl="1"/>
            <a:r>
              <a:rPr lang="en-US" sz="1800" dirty="0" smtClean="0"/>
              <a:t>Menu bar</a:t>
            </a:r>
          </a:p>
          <a:p>
            <a:pPr lvl="1"/>
            <a:r>
              <a:rPr lang="en-US" sz="1800" dirty="0" smtClean="0"/>
              <a:t>Ribbon</a:t>
            </a:r>
          </a:p>
          <a:p>
            <a:pPr lvl="1"/>
            <a:r>
              <a:rPr lang="en-US" sz="1800" dirty="0" smtClean="0"/>
              <a:t>Submenu</a:t>
            </a:r>
          </a:p>
          <a:p>
            <a:pPr lvl="1"/>
            <a:r>
              <a:rPr lang="en-US" sz="1800" dirty="0" smtClean="0"/>
              <a:t>Dialog box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676894"/>
            <a:ext cx="4298950" cy="22836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918307"/>
            <a:ext cx="4298950" cy="1800849"/>
          </a:xfrm>
        </p:spPr>
      </p:pic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3C36DA-1186-4D75-B33E-96B00416046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3C36DA-1186-4D75-B33E-96B00416046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6" y="1980960"/>
            <a:ext cx="5237805" cy="14329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80" y="4175958"/>
            <a:ext cx="5609756" cy="14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3C36DA-1186-4D75-B33E-96B00416046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98" y="1674826"/>
            <a:ext cx="5609756" cy="2128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98" y="4390229"/>
            <a:ext cx="5768293" cy="18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Interfaces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Menus, submenus, and dialog boxes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7BA635-DE36-4A8F-9DAD-C07081DBC7C6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71" y="1990742"/>
            <a:ext cx="5550551" cy="1930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48" y="4027215"/>
            <a:ext cx="2295996" cy="228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Section A: Operating System Basics</a:t>
            </a:r>
          </a:p>
          <a:p>
            <a:r>
              <a:rPr lang="en-US" smtClean="0"/>
              <a:t>Section B: Today’s Operating Systems</a:t>
            </a:r>
          </a:p>
          <a:p>
            <a:r>
              <a:rPr lang="en-US" smtClean="0"/>
              <a:t>Section C: File Basics</a:t>
            </a:r>
          </a:p>
          <a:p>
            <a:r>
              <a:rPr lang="en-US" smtClean="0"/>
              <a:t>Section D: File Management</a:t>
            </a:r>
          </a:p>
          <a:p>
            <a:r>
              <a:rPr lang="en-US" smtClean="0"/>
              <a:t>Section E: Backup Security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B6B502-EDCF-4732-BD9A-5E0B15171E1F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Today’s Operating Systems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692275"/>
            <a:ext cx="8750300" cy="4614863"/>
          </a:xfrm>
        </p:spPr>
        <p:txBody>
          <a:bodyPr/>
          <a:lstStyle/>
          <a:p>
            <a:r>
              <a:rPr lang="en-US" sz="2400" dirty="0" smtClean="0"/>
              <a:t>Microsoft Windows</a:t>
            </a:r>
          </a:p>
          <a:p>
            <a:r>
              <a:rPr lang="en-US" sz="2400" dirty="0" smtClean="0"/>
              <a:t>Mac OS</a:t>
            </a:r>
          </a:p>
          <a:p>
            <a:r>
              <a:rPr lang="en-US" sz="2400" dirty="0" err="1" smtClean="0"/>
              <a:t>iOS</a:t>
            </a:r>
            <a:endParaRPr lang="en-US" sz="2400" dirty="0" smtClean="0"/>
          </a:p>
          <a:p>
            <a:r>
              <a:rPr lang="en-US" sz="2400" dirty="0" smtClean="0"/>
              <a:t>Android</a:t>
            </a:r>
          </a:p>
          <a:p>
            <a:r>
              <a:rPr lang="en-US" sz="2400" dirty="0" smtClean="0"/>
              <a:t>UNIX and Linux</a:t>
            </a:r>
          </a:p>
          <a:p>
            <a:r>
              <a:rPr lang="en-US" sz="2400" dirty="0" smtClean="0"/>
              <a:t>BlackBerry OS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0807D1-2411-413A-B1B0-0DD078533A59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A6A6A6"/>
                </a:solidFill>
              </a:rPr>
              <a:t>042200</a:t>
            </a:r>
            <a:r>
              <a:rPr lang="en-US" sz="2200" dirty="0" smtClean="0"/>
              <a:t> Today’s popular operating systems include Windows, Mac OS, Linux, Android, and </a:t>
            </a:r>
            <a:r>
              <a:rPr lang="en-US" sz="2200" dirty="0" err="1" smtClean="0"/>
              <a:t>iOS</a:t>
            </a:r>
            <a:r>
              <a:rPr lang="en-US" sz="2200" dirty="0" smtClean="0"/>
              <a:t>. Each has strengths and weaknesses that are important to understand. Which of the following statements is correct?</a:t>
            </a:r>
          </a:p>
          <a:p>
            <a:pPr lvl="1"/>
            <a:r>
              <a:rPr lang="en-US" sz="2200" dirty="0" smtClean="0"/>
              <a:t>A.  </a:t>
            </a:r>
            <a:r>
              <a:rPr lang="en-US" sz="2200" dirty="0" err="1" smtClean="0"/>
              <a:t>iOS</a:t>
            </a:r>
            <a:r>
              <a:rPr lang="en-US" sz="2200" dirty="0" smtClean="0"/>
              <a:t> is built on the Windows kernel, so it is ideal for </a:t>
            </a:r>
            <a:r>
              <a:rPr lang="en-US" sz="2200" dirty="0" err="1" smtClean="0"/>
              <a:t>smartphones</a:t>
            </a:r>
            <a:r>
              <a:rPr lang="en-US" sz="2200" dirty="0" smtClean="0"/>
              <a:t> because it has good resistance to malware.</a:t>
            </a:r>
          </a:p>
          <a:p>
            <a:pPr lvl="1"/>
            <a:r>
              <a:rPr lang="en-US" sz="2200" dirty="0" smtClean="0"/>
              <a:t>B.  If you don’t like the user interface for Windows but want to run the vast variety of Windows software, you can install Linux.</a:t>
            </a:r>
          </a:p>
          <a:p>
            <a:pPr lvl="1"/>
            <a:r>
              <a:rPr lang="en-US" sz="2200" dirty="0" smtClean="0"/>
              <a:t>C.  Linux and Mac OS have a reputation for being more stable than Windows.</a:t>
            </a:r>
          </a:p>
          <a:p>
            <a:pPr lvl="1"/>
            <a:r>
              <a:rPr lang="en-US" sz="2200" dirty="0" smtClean="0"/>
              <a:t>D.  Windows includes software called Boot Camp that allows PCs to boot into different operating systems, such as Mac OS, Linux, </a:t>
            </a:r>
            <a:r>
              <a:rPr lang="en-US" sz="2200" dirty="0" err="1" smtClean="0"/>
              <a:t>iOS</a:t>
            </a:r>
            <a:r>
              <a:rPr lang="en-US" sz="2200" dirty="0" smtClean="0"/>
              <a:t>, and Android.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2D240-96BE-4490-89D4-7DF04053CB3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Windows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9977C1-3B77-4E94-B2BD-7BBBF7B2E2E7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74" y="2574829"/>
            <a:ext cx="5621951" cy="2487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OS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839610-2547-4B9B-8A1C-C75EB67DE46D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0" y="1675438"/>
            <a:ext cx="5701220" cy="4286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OS</a:t>
            </a: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102CAA-8DFC-4138-B623-16CB86402BED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8" y="2285195"/>
            <a:ext cx="5591464" cy="3067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OS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Popular virtual machine software such as VMware and Parallels Desktop can run on most computers with Intel microprocessors, including Intel Macs, PCs, and generic Linux computers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7CF6BB-98DB-4269-9656-8AD3F0C65376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99" y="3134191"/>
            <a:ext cx="5743903" cy="293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is an operating system for the Apple iPhone, and was derived from the Mac OS X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61" y="2613713"/>
            <a:ext cx="5371951" cy="36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is a mobile operating system that is a popular platform for tablet computers, smartphones, and </a:t>
            </a:r>
            <a:r>
              <a:rPr lang="en-US" dirty="0" err="1" smtClean="0"/>
              <a:t>ebook</a:t>
            </a:r>
            <a:r>
              <a:rPr lang="en-US" dirty="0" smtClean="0"/>
              <a:t> readers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3" y="3078349"/>
            <a:ext cx="4121153" cy="31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UNIX and Linux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UNIX operating system was developed in 1969 at AT&amp;T’s Bell Labs</a:t>
            </a:r>
          </a:p>
          <a:p>
            <a:pPr lvl="1"/>
            <a:r>
              <a:rPr lang="en-US" sz="2000" dirty="0" smtClean="0"/>
              <a:t>Dependable in multiuser environments</a:t>
            </a:r>
          </a:p>
          <a:p>
            <a:r>
              <a:rPr lang="en-US" sz="2400" dirty="0" smtClean="0"/>
              <a:t>Linux is an operating system distributed along with its source code under the terms of a GPL (General Public License)</a:t>
            </a:r>
          </a:p>
          <a:p>
            <a:pPr lvl="1"/>
            <a:r>
              <a:rPr lang="en-US" sz="2000" dirty="0" smtClean="0"/>
              <a:t>A Linux distribution is a download that contains the Linux kernel, system utilities, graphical user interface, applications, and an installation routine</a:t>
            </a:r>
          </a:p>
          <a:p>
            <a:endParaRPr lang="en-US" sz="2400" dirty="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491FA3-C4B1-4E7D-9938-F45289C763D9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UNIX and Linux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776923-B5BA-4F28-82CB-A2DA8E241A6A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4" y="1511300"/>
            <a:ext cx="5542532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040100</a:t>
            </a:r>
            <a:r>
              <a:rPr lang="en-US" sz="2400" dirty="0" smtClean="0"/>
              <a:t> An operating system manages a computer’s resources such as the processor, RAM, and storage space.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040200</a:t>
            </a:r>
            <a:r>
              <a:rPr lang="en-US" sz="2400" dirty="0" smtClean="0"/>
              <a:t> Multithreading</a:t>
            </a:r>
            <a:r>
              <a:rPr lang="en-US" sz="2400" b="1" dirty="0" smtClean="0"/>
              <a:t> </a:t>
            </a:r>
            <a:r>
              <a:rPr lang="en-US" sz="2400" dirty="0" smtClean="0"/>
              <a:t>provides process and memory management services that allow two or more tasks, jobs, or programs to run simultaneously.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040300</a:t>
            </a:r>
            <a:r>
              <a:rPr lang="en-US" sz="2400" dirty="0" smtClean="0"/>
              <a:t> GUI stands for “graphic usability icons.”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040400</a:t>
            </a:r>
            <a:r>
              <a:rPr lang="en-US" sz="2400" dirty="0" smtClean="0"/>
              <a:t> A bootstrap program is a popular type of application software.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040500</a:t>
            </a:r>
            <a:r>
              <a:rPr lang="en-US" sz="2400" dirty="0" smtClean="0"/>
              <a:t> During a computing session, the operating system is executed from RAM.</a:t>
            </a:r>
            <a:endParaRPr lang="en-US" sz="2400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B25A0-5124-4E5D-843A-02ABA655ADD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BlackBerry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BlackBerry OS is a proprietary operating system produced by RIM</a:t>
            </a:r>
          </a:p>
          <a:p>
            <a:r>
              <a:rPr lang="en-US" sz="2400" dirty="0" smtClean="0"/>
              <a:t>Key feature is the ability to work with corporate e-mail software systems produced by Microsoft and IBM</a:t>
            </a:r>
          </a:p>
          <a:p>
            <a:r>
              <a:rPr lang="en-US" sz="2400" dirty="0" smtClean="0"/>
              <a:t>RIM pioneered push technology, in which notifications are automatically sent to a device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874423"/>
            <a:ext cx="4298950" cy="18886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File Basics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File Names and Extensions</a:t>
            </a:r>
          </a:p>
          <a:p>
            <a:r>
              <a:rPr lang="en-US" sz="2400" smtClean="0"/>
              <a:t>File Directories and Folders</a:t>
            </a:r>
          </a:p>
          <a:p>
            <a:r>
              <a:rPr lang="en-US" sz="2400" smtClean="0"/>
              <a:t>File Formats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6BDABB-0B58-493A-BC6C-EDB4DB6A01BA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042300</a:t>
            </a:r>
            <a:r>
              <a:rPr lang="en-US" sz="2800" dirty="0" smtClean="0"/>
              <a:t> Suppose a friend sends you a file called Twain.dll. From the file name, what can you deduce?</a:t>
            </a:r>
          </a:p>
          <a:p>
            <a:pPr lvl="1">
              <a:defRPr/>
            </a:pPr>
            <a:r>
              <a:rPr lang="en-US" dirty="0" smtClean="0"/>
              <a:t>A.  That it is a word processing document, probably about Mark Twain.</a:t>
            </a:r>
          </a:p>
          <a:p>
            <a:pPr lvl="1">
              <a:defRPr/>
            </a:pPr>
            <a:r>
              <a:rPr lang="en-US" dirty="0" smtClean="0"/>
              <a:t>B.  That you should be able to open it using Microsoft Word.</a:t>
            </a:r>
          </a:p>
          <a:p>
            <a:pPr lvl="1">
              <a:defRPr/>
            </a:pPr>
            <a:r>
              <a:rPr lang="en-US" dirty="0" smtClean="0"/>
              <a:t>C.  That the file extension makes it a virus.</a:t>
            </a:r>
          </a:p>
          <a:p>
            <a:pPr lvl="1">
              <a:defRPr/>
            </a:pPr>
            <a:r>
              <a:rPr lang="en-US" dirty="0" smtClean="0"/>
              <a:t>D.  That it is a support program file, perhaps part of the device driver for your scanner.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80F99E-DEC0-4B15-9462-ACAC19C802DA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Names and Extensions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must adhere to file-naming conventions when saving files</a:t>
            </a:r>
          </a:p>
          <a:p>
            <a:pPr lvl="1"/>
            <a:r>
              <a:rPr lang="en-US" sz="2000" dirty="0" smtClean="0"/>
              <a:t>Case sensitivity</a:t>
            </a:r>
          </a:p>
          <a:p>
            <a:pPr lvl="1"/>
            <a:r>
              <a:rPr lang="en-US" sz="2000" dirty="0" smtClean="0"/>
              <a:t>Maximum length</a:t>
            </a:r>
          </a:p>
          <a:p>
            <a:pPr lvl="1"/>
            <a:r>
              <a:rPr lang="en-US" sz="2000" dirty="0" smtClean="0"/>
              <a:t>Spaces allowed</a:t>
            </a:r>
          </a:p>
          <a:p>
            <a:pPr lvl="1"/>
            <a:r>
              <a:rPr lang="en-US" sz="2000" dirty="0" smtClean="0"/>
              <a:t>Numbers allowed</a:t>
            </a:r>
          </a:p>
          <a:p>
            <a:pPr lvl="1"/>
            <a:r>
              <a:rPr lang="en-US" sz="2000" dirty="0" smtClean="0"/>
              <a:t>Characters not allowed</a:t>
            </a:r>
          </a:p>
          <a:p>
            <a:pPr lvl="1"/>
            <a:r>
              <a:rPr lang="en-US" sz="2000" dirty="0" smtClean="0"/>
              <a:t>File names not allowed</a:t>
            </a:r>
          </a:p>
          <a:p>
            <a:r>
              <a:rPr lang="en-US" sz="2400" dirty="0" smtClean="0"/>
              <a:t>File extensions provide clues to the file contents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F8BB38-B3D7-46B9-B56F-DFBA5962E03F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00" y="2082845"/>
            <a:ext cx="4694076" cy="240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Directories and Folders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designate a file’s location, you must first specify the device where the file is stored</a:t>
            </a:r>
          </a:p>
          <a:p>
            <a:pPr lvl="1"/>
            <a:r>
              <a:rPr lang="en-US" sz="2000" dirty="0" smtClean="0"/>
              <a:t>The main hard disk usually is referred to as drive C</a:t>
            </a:r>
          </a:p>
          <a:p>
            <a:pPr lvl="1"/>
            <a:r>
              <a:rPr lang="en-US" sz="2000" dirty="0" smtClean="0"/>
              <a:t>Macs do not use drive letters</a:t>
            </a:r>
          </a:p>
          <a:p>
            <a:r>
              <a:rPr lang="en-US" sz="2400" dirty="0" smtClean="0"/>
              <a:t>A disk partition is a section of hard disk drive that is treated as a separate storage unit</a:t>
            </a:r>
          </a:p>
          <a:p>
            <a:pPr lvl="1"/>
            <a:r>
              <a:rPr lang="en-US" sz="2000" dirty="0" smtClean="0"/>
              <a:t>Partitions can be assigned drive letters</a:t>
            </a:r>
          </a:p>
          <a:p>
            <a:pPr lvl="1"/>
            <a:r>
              <a:rPr lang="en-US" sz="2000" dirty="0" smtClean="0"/>
              <a:t>Partitions are not the same as folders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FF2E0-2C6E-497C-B86D-793A8E3785E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18" y="4004671"/>
            <a:ext cx="3130709" cy="21214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Directories and Folders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538243"/>
            <a:ext cx="5615854" cy="4560976"/>
          </a:xfrm>
        </p:spPr>
      </p:pic>
    </p:spTree>
    <p:extLst>
      <p:ext uri="{BB962C8B-B14F-4D97-AF65-F5344CB8AC3E}">
        <p14:creationId xmlns:p14="http://schemas.microsoft.com/office/powerpoint/2010/main" val="3977485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Directories and Folders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Every storage device has a directory containing a list of its files</a:t>
            </a:r>
          </a:p>
          <a:p>
            <a:pPr lvl="1"/>
            <a:r>
              <a:rPr lang="en-US" sz="2000" dirty="0" smtClean="0"/>
              <a:t>Root directory</a:t>
            </a:r>
          </a:p>
          <a:p>
            <a:pPr lvl="1"/>
            <a:r>
              <a:rPr lang="en-US" sz="2000" dirty="0" smtClean="0"/>
              <a:t>Subdirectory</a:t>
            </a:r>
          </a:p>
          <a:p>
            <a:pPr lvl="2"/>
            <a:r>
              <a:rPr lang="en-US" sz="1800" dirty="0" smtClean="0"/>
              <a:t>Depicted as folders</a:t>
            </a:r>
          </a:p>
          <a:p>
            <a:r>
              <a:rPr lang="en-US" sz="2400" dirty="0" smtClean="0"/>
              <a:t>A computer’s file location is defined by a file specification, or path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0C5A5A-FAA6-410A-9248-630ECCF6061C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7500" y="52578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54" y="4157187"/>
            <a:ext cx="5585366" cy="170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Formats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file format refers to the organization and layout of data that is stored in a file</a:t>
            </a:r>
          </a:p>
          <a:p>
            <a:r>
              <a:rPr lang="en-US" sz="2400" smtClean="0"/>
              <a:t>The format of a file usually includes a header, data, and possibly an end-of-file marker</a:t>
            </a:r>
          </a:p>
          <a:p>
            <a:pPr lvl="1"/>
            <a:r>
              <a:rPr lang="en-US" sz="2000" smtClean="0"/>
              <a:t>A file header is a section of data at the beginning of a file that contains information about a file</a:t>
            </a:r>
          </a:p>
          <a:p>
            <a:r>
              <a:rPr lang="en-US" sz="2400" smtClean="0"/>
              <a:t>A file extension does not really define the format of a file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D71AE8-DC1C-4673-8C4B-74E7EA95E44B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Formats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software application can open files that exist in its native file format, plus several additional file formats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C8733A-F0F8-4772-987A-D9FB05581142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23" y="2345079"/>
            <a:ext cx="5093053" cy="390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Formats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23648C-E871-4FF4-8A5F-A6F53CD400DF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5" y="1949829"/>
            <a:ext cx="5628049" cy="3737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040600</a:t>
            </a:r>
            <a:r>
              <a:rPr lang="en-US" sz="2800" dirty="0" smtClean="0"/>
              <a:t> The Windows kernel is the same as the Mac OS kernel.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040700</a:t>
            </a:r>
            <a:r>
              <a:rPr lang="en-US" sz="2800" dirty="0" smtClean="0"/>
              <a:t> Macs featured a graphical user interface before PCs.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040800</a:t>
            </a:r>
            <a:r>
              <a:rPr lang="en-US" sz="2800" dirty="0" smtClean="0"/>
              <a:t> Boot Camp is a dual boot utility for Macs.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040900</a:t>
            </a:r>
            <a:r>
              <a:rPr lang="en-US" sz="2800" dirty="0" smtClean="0"/>
              <a:t> Mac files have a data fork and a resource fork.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041000</a:t>
            </a:r>
            <a:r>
              <a:rPr lang="en-US" sz="2800" dirty="0" smtClean="0"/>
              <a:t> Fedora, </a:t>
            </a:r>
            <a:r>
              <a:rPr lang="en-US" sz="2800" dirty="0" err="1" smtClean="0"/>
              <a:t>Ubuntu</a:t>
            </a:r>
            <a:r>
              <a:rPr lang="en-US" sz="2800" dirty="0" smtClean="0"/>
              <a:t>, and </a:t>
            </a:r>
            <a:r>
              <a:rPr lang="en-US" sz="2800" dirty="0" err="1" smtClean="0"/>
              <a:t>openSUSE</a:t>
            </a:r>
            <a:r>
              <a:rPr lang="en-US" sz="2800" dirty="0" smtClean="0"/>
              <a:t> are Linux distributions.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041100</a:t>
            </a:r>
            <a:r>
              <a:rPr lang="en-US" sz="2800" dirty="0" smtClean="0"/>
              <a:t> A disk partition is basically a folder.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1E108-8531-4F1C-8D6C-53E9CC2D969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File Management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Application-based File Management</a:t>
            </a:r>
          </a:p>
          <a:p>
            <a:r>
              <a:rPr lang="en-US" sz="2400" dirty="0" smtClean="0"/>
              <a:t>File Management Metaphors</a:t>
            </a:r>
          </a:p>
          <a:p>
            <a:r>
              <a:rPr lang="en-US" sz="2400" dirty="0" smtClean="0"/>
              <a:t>File Explorer</a:t>
            </a:r>
          </a:p>
          <a:p>
            <a:r>
              <a:rPr lang="en-US" sz="2400" dirty="0" smtClean="0"/>
              <a:t>File Management Tips</a:t>
            </a:r>
          </a:p>
          <a:p>
            <a:r>
              <a:rPr lang="en-US" sz="2400" dirty="0" smtClean="0"/>
              <a:t>Physical File Storage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6B1DFB-51B4-4B02-AADC-1804E0B6BBA1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042400</a:t>
            </a:r>
            <a:r>
              <a:rPr lang="en-US" sz="2800" dirty="0" smtClean="0"/>
              <a:t> Before donating your computer to a charitable organization, you can make sure your personal data cannot be accessed from the hard disk by:</a:t>
            </a:r>
          </a:p>
          <a:p>
            <a:pPr lvl="1">
              <a:defRPr/>
            </a:pPr>
            <a:r>
              <a:rPr lang="en-US" sz="2400" dirty="0" smtClean="0"/>
              <a:t>A.  Deleting any files that contain personal data.</a:t>
            </a:r>
          </a:p>
          <a:p>
            <a:pPr lvl="1">
              <a:defRPr/>
            </a:pPr>
            <a:r>
              <a:rPr lang="en-US" sz="2400" dirty="0" smtClean="0"/>
              <a:t>B.  Deleting files containing personal data and then emptying the Recycle Bin or Trash.</a:t>
            </a:r>
          </a:p>
          <a:p>
            <a:pPr lvl="1">
              <a:defRPr/>
            </a:pPr>
            <a:r>
              <a:rPr lang="en-US" sz="2400" dirty="0" smtClean="0"/>
              <a:t>C.  Deleting all the files and folders on your computer’s hard disk.</a:t>
            </a:r>
          </a:p>
          <a:p>
            <a:pPr lvl="1">
              <a:defRPr/>
            </a:pPr>
            <a:r>
              <a:rPr lang="en-US" sz="2400" dirty="0" smtClean="0"/>
              <a:t>D.  Deleting all files and folders and then using file shredder software.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4234EE-DA43-4F3F-85F1-5DB4388B87A5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Application-Based File Management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749425"/>
            <a:ext cx="8750300" cy="4614863"/>
          </a:xfrm>
        </p:spPr>
        <p:txBody>
          <a:bodyPr/>
          <a:lstStyle/>
          <a:p>
            <a:r>
              <a:rPr lang="en-US" sz="2400" dirty="0" smtClean="0"/>
              <a:t>Applications generally provide a way to open files and save them in a specific folder on a designated storage device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4B2C0E-E583-4DCA-B4A8-9B185E1F8D36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6" y="2897784"/>
            <a:ext cx="5664634" cy="309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Application-Based File Management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3" y="1664060"/>
            <a:ext cx="4943566" cy="17933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29" y="3610666"/>
            <a:ext cx="5258051" cy="2549854"/>
          </a:xfrm>
        </p:spPr>
      </p:pic>
      <p:sp>
        <p:nvSpPr>
          <p:cNvPr id="9318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D96655-BEF6-4535-8F98-781D474C5AC6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Management Metaphors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file management utility helps you manage files in your operating system</a:t>
            </a:r>
          </a:p>
          <a:p>
            <a:r>
              <a:rPr lang="en-US" sz="2400" dirty="0" smtClean="0"/>
              <a:t>Storage metaphors help you visualize and mentally organize the files on your disks and other storage devices</a:t>
            </a:r>
          </a:p>
          <a:p>
            <a:pPr lvl="1"/>
            <a:r>
              <a:rPr lang="en-US" sz="2000" dirty="0" smtClean="0"/>
              <a:t>Logical storage models</a:t>
            </a:r>
          </a:p>
        </p:txBody>
      </p:sp>
      <p:sp>
        <p:nvSpPr>
          <p:cNvPr id="972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E199FA-C5AA-4597-B553-F32DEFD92BE1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9" y="3517435"/>
            <a:ext cx="2223061" cy="2754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7" y="3130318"/>
            <a:ext cx="2652336" cy="314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</a:p>
        </p:txBody>
      </p:sp>
      <p:sp>
        <p:nvSpPr>
          <p:cNvPr id="993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7E0360-D349-49E0-A9F8-B5F09A8D7C13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5" y="1605317"/>
            <a:ext cx="5628049" cy="4426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254750" cy="4614863"/>
          </a:xfrm>
        </p:spPr>
        <p:txBody>
          <a:bodyPr/>
          <a:lstStyle/>
          <a:p>
            <a:r>
              <a:rPr lang="en-US" sz="2400" dirty="0" smtClean="0"/>
              <a:t>File Explorer helps you manipulate files and folders in the following ways:</a:t>
            </a:r>
          </a:p>
          <a:p>
            <a:pPr lvl="1"/>
            <a:r>
              <a:rPr lang="en-US" sz="2000" dirty="0" smtClean="0"/>
              <a:t>Rename</a:t>
            </a:r>
          </a:p>
          <a:p>
            <a:pPr lvl="1"/>
            <a:r>
              <a:rPr lang="en-US" sz="2000" dirty="0" smtClean="0"/>
              <a:t>Copy</a:t>
            </a:r>
          </a:p>
          <a:p>
            <a:pPr lvl="1"/>
            <a:r>
              <a:rPr lang="en-US" sz="2000" dirty="0" smtClean="0"/>
              <a:t>Move</a:t>
            </a:r>
          </a:p>
          <a:p>
            <a:pPr lvl="1"/>
            <a:r>
              <a:rPr lang="en-US" sz="2000" dirty="0" smtClean="0"/>
              <a:t>Delete</a:t>
            </a:r>
          </a:p>
          <a:p>
            <a:r>
              <a:rPr lang="en-US" sz="2400" dirty="0" smtClean="0"/>
              <a:t>Windows offers a set of preconfigured personal folders, such as My Documents and My Music, for storing your personal data files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83C54C-E05E-4CB6-AFB3-79E49CC69FB7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11" y="2536871"/>
            <a:ext cx="1573171" cy="329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Explorer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8BF70E-B0BB-42F3-BEEF-1D99508BDDA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5" y="2245560"/>
            <a:ext cx="5725610" cy="314634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Management Tips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Use descriptive names</a:t>
            </a:r>
          </a:p>
          <a:p>
            <a:r>
              <a:rPr lang="en-US" sz="2400" smtClean="0"/>
              <a:t>Maintain file extensions</a:t>
            </a:r>
          </a:p>
          <a:p>
            <a:r>
              <a:rPr lang="en-US" sz="2400" smtClean="0"/>
              <a:t>Group similar files</a:t>
            </a:r>
          </a:p>
          <a:p>
            <a:r>
              <a:rPr lang="en-US" sz="2400" smtClean="0"/>
              <a:t>Organize your folders from the top down</a:t>
            </a:r>
          </a:p>
          <a:p>
            <a:r>
              <a:rPr lang="en-US" sz="2400" smtClean="0"/>
              <a:t>Consider using default folders</a:t>
            </a:r>
          </a:p>
          <a:p>
            <a:r>
              <a:rPr lang="en-US" sz="2400" smtClean="0"/>
              <a:t>Use Public folders for files you want to share</a:t>
            </a:r>
          </a:p>
          <a:p>
            <a:r>
              <a:rPr lang="en-US" sz="2400" smtClean="0"/>
              <a:t>Do not mix data files and program files</a:t>
            </a: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CA6FC0-316C-4CBD-B5FE-14AF738CBB38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Management Tips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Don’t store files in the root directory</a:t>
            </a:r>
          </a:p>
          <a:p>
            <a:r>
              <a:rPr lang="en-US" sz="2400" smtClean="0"/>
              <a:t>Access files from the hard disk</a:t>
            </a:r>
          </a:p>
          <a:p>
            <a:r>
              <a:rPr lang="en-US" sz="2400" smtClean="0"/>
              <a:t>Follow copyright rules</a:t>
            </a:r>
          </a:p>
          <a:p>
            <a:r>
              <a:rPr lang="en-US" sz="2400" smtClean="0"/>
              <a:t>Delete or archive files you no longer need</a:t>
            </a:r>
          </a:p>
          <a:p>
            <a:r>
              <a:rPr lang="en-US" sz="2400" smtClean="0"/>
              <a:t>Be aware of storage locations</a:t>
            </a:r>
          </a:p>
          <a:p>
            <a:r>
              <a:rPr lang="en-US" sz="2400" smtClean="0"/>
              <a:t>Back up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9A8E64-0CFB-454B-86D2-5E80BC3DCDF4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041200</a:t>
            </a:r>
            <a:r>
              <a:rPr lang="en-US" sz="2400" dirty="0" smtClean="0"/>
              <a:t> A file specification is also called a path.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041300</a:t>
            </a:r>
            <a:r>
              <a:rPr lang="en-US" sz="2400" dirty="0" smtClean="0"/>
              <a:t> Windows File Explorer is a file management utility.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041400</a:t>
            </a:r>
            <a:r>
              <a:rPr lang="en-US" sz="2400" dirty="0" smtClean="0"/>
              <a:t> Hard disks, CDs, and DVDs are formatted into tracks and sectors.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041500</a:t>
            </a:r>
            <a:r>
              <a:rPr lang="en-US" sz="2400" dirty="0" smtClean="0"/>
              <a:t> Time Machine is synchronization software used for backup on Macs.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041600</a:t>
            </a:r>
            <a:r>
              <a:rPr lang="en-US" sz="2400" dirty="0" smtClean="0"/>
              <a:t> To repopulate a new hard disk from an incremental backup, you have to first restore a full backup.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041700</a:t>
            </a:r>
            <a:r>
              <a:rPr lang="en-US" sz="2400" dirty="0" smtClean="0"/>
              <a:t> A boot disk contains a complete copy of your computer’s hard disk as it existed when the computer was new.</a:t>
            </a:r>
            <a:endParaRPr lang="en-US" sz="2400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E88BF4-5EDB-49DE-8973-F147843F79E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File Storage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7950200" cy="4614863"/>
          </a:xfrm>
        </p:spPr>
        <p:txBody>
          <a:bodyPr/>
          <a:lstStyle/>
          <a:p>
            <a:r>
              <a:rPr lang="en-US" sz="2400" dirty="0" smtClean="0"/>
              <a:t>The physical storage model describes what happens on the disks and in the circuits </a:t>
            </a:r>
          </a:p>
          <a:p>
            <a:pPr lvl="1"/>
            <a:r>
              <a:rPr lang="en-US" sz="2000" dirty="0" smtClean="0"/>
              <a:t>Storage media must be formatted before it can store files</a:t>
            </a:r>
          </a:p>
          <a:p>
            <a:pPr lvl="2"/>
            <a:r>
              <a:rPr lang="en-US" sz="1800" dirty="0" smtClean="0"/>
              <a:t>The formatting process divides the disk into tracks and sectors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64BA9D-739F-400C-A8DC-F814A7C939F3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31" y="3528718"/>
            <a:ext cx="2932927" cy="189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File Storage</a:t>
            </a:r>
          </a:p>
        </p:txBody>
      </p:sp>
      <p:sp>
        <p:nvSpPr>
          <p:cNvPr id="1105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BD5ED3-761A-4386-9476-A5BB7E5D588A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9" y="1754707"/>
            <a:ext cx="2945122" cy="4128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File Storage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473825" cy="4614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file system keeps track of the names and locations of files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NTFS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Master File Table (MFT)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A05A22-E8BC-4FC5-B7B6-CA4610DCA64E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23" y="2956229"/>
            <a:ext cx="5144149" cy="326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File Storage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Deleting a file changes the status of that file’s clusters to empty and removes the file name from the index file</a:t>
            </a:r>
          </a:p>
          <a:p>
            <a:pPr lvl="1"/>
            <a:r>
              <a:rPr lang="en-US" sz="2000" smtClean="0"/>
              <a:t>The file’s data is still there</a:t>
            </a:r>
          </a:p>
          <a:p>
            <a:pPr lvl="1"/>
            <a:r>
              <a:rPr lang="en-US" sz="2000" smtClean="0"/>
              <a:t>File shredder software overwrites “empty” sectors with random 1s and 0s</a:t>
            </a:r>
          </a:p>
          <a:p>
            <a:r>
              <a:rPr lang="en-US" sz="2400" smtClean="0"/>
              <a:t>Files in the Windows Recycle Bin and similar utilities can be undeleted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EB7DF1-DE52-4B2E-A228-BB8573B3D3DE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File Storage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Fragmented files are stored in noncontiguous clusters and decrease performance</a:t>
            </a:r>
          </a:p>
          <a:p>
            <a:r>
              <a:rPr lang="en-US" sz="2400" dirty="0" smtClean="0"/>
              <a:t>Defragmentation utilities rearrange files so that they are stored in contiguous clusters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87FAC4-1349-4B32-A201-E630FA2A90B5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0" y="3075977"/>
            <a:ext cx="4450130" cy="317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Backup Security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Backup Basics</a:t>
            </a:r>
          </a:p>
          <a:p>
            <a:r>
              <a:rPr lang="en-US" sz="2400" dirty="0" smtClean="0"/>
              <a:t>File Copies</a:t>
            </a:r>
          </a:p>
          <a:p>
            <a:r>
              <a:rPr lang="en-US" sz="2400" dirty="0" smtClean="0"/>
              <a:t>Synchronization</a:t>
            </a:r>
          </a:p>
          <a:p>
            <a:r>
              <a:rPr lang="en-US" sz="2400" dirty="0" smtClean="0"/>
              <a:t>Windows Backup</a:t>
            </a:r>
          </a:p>
          <a:p>
            <a:r>
              <a:rPr lang="en-US" sz="2400" dirty="0" smtClean="0"/>
              <a:t>Backup Software</a:t>
            </a:r>
          </a:p>
          <a:p>
            <a:r>
              <a:rPr lang="en-US" sz="2400" dirty="0" smtClean="0"/>
              <a:t>Virtual Machines</a:t>
            </a:r>
          </a:p>
          <a:p>
            <a:r>
              <a:rPr lang="en-US" sz="2400" dirty="0" smtClean="0"/>
              <a:t>Tablet and Smartphone Backup</a:t>
            </a:r>
          </a:p>
        </p:txBody>
      </p:sp>
      <p:sp>
        <p:nvSpPr>
          <p:cNvPr id="1187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D27E24-1D8D-4204-B095-76E81C236CD8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042500</a:t>
            </a:r>
            <a:r>
              <a:rPr lang="en-US" sz="2400" dirty="0" smtClean="0"/>
              <a:t> Copying important data files from your computer’s hard disk to an optical disk or flash drive is a simple way to back up data. It is not a total backup solution, however. Why not?</a:t>
            </a:r>
          </a:p>
          <a:p>
            <a:pPr lvl="1">
              <a:defRPr/>
            </a:pPr>
            <a:r>
              <a:rPr lang="en-US" sz="2000" dirty="0" smtClean="0"/>
              <a:t>A.  You cannot restore these files to a new hard disk without the activation codes.</a:t>
            </a:r>
          </a:p>
          <a:p>
            <a:pPr lvl="1">
              <a:defRPr/>
            </a:pPr>
            <a:r>
              <a:rPr lang="en-US" sz="2000" dirty="0" smtClean="0"/>
              <a:t>B.  The backup is bootable, but it won’t start your computer if the hard disk fails.</a:t>
            </a:r>
          </a:p>
          <a:p>
            <a:pPr lvl="1">
              <a:defRPr/>
            </a:pPr>
            <a:r>
              <a:rPr lang="en-US" sz="2000" dirty="0" smtClean="0"/>
              <a:t>C.  You have not backed up your programs or your personal settings.</a:t>
            </a:r>
          </a:p>
          <a:p>
            <a:pPr lvl="1">
              <a:defRPr/>
            </a:pPr>
            <a:r>
              <a:rPr lang="en-US" sz="2000" dirty="0" smtClean="0"/>
              <a:t>D.  You have not backed up the restore points needed to reconfigure the Windows Registry for a new hard disk.</a:t>
            </a:r>
          </a:p>
        </p:txBody>
      </p:sp>
      <p:sp>
        <p:nvSpPr>
          <p:cNvPr id="1208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A31B9-4BFC-40D1-B8FE-43F958E6F589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Basics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8349833" cy="4614863"/>
          </a:xfrm>
        </p:spPr>
        <p:txBody>
          <a:bodyPr/>
          <a:lstStyle/>
          <a:p>
            <a:r>
              <a:rPr lang="en-US" sz="2400" dirty="0" smtClean="0"/>
              <a:t>A backup</a:t>
            </a:r>
            <a:r>
              <a:rPr lang="en-US" sz="2400" b="1" dirty="0" smtClean="0"/>
              <a:t> </a:t>
            </a:r>
            <a:r>
              <a:rPr lang="en-US" sz="2400" dirty="0" smtClean="0"/>
              <a:t>stores the files needed to recover data that’s been wiped out by operator error, viruses, or hardware failures</a:t>
            </a:r>
          </a:p>
          <a:p>
            <a:r>
              <a:rPr lang="en-US" sz="2400" dirty="0"/>
              <a:t>Your backup schedule depends on how much data you can afford to lose</a:t>
            </a:r>
          </a:p>
          <a:p>
            <a:r>
              <a:rPr lang="en-US" sz="2400" dirty="0"/>
              <a:t>You should test your backup by trying to restore one file</a:t>
            </a:r>
          </a:p>
          <a:p>
            <a:r>
              <a:rPr lang="en-US" sz="2400" dirty="0"/>
              <a:t>The backup device you select depends on the value of your data, your current equipment, and your budget</a:t>
            </a:r>
          </a:p>
          <a:p>
            <a:pPr lvl="1"/>
            <a:r>
              <a:rPr lang="en-US" sz="2000" dirty="0"/>
              <a:t>Online backup </a:t>
            </a:r>
            <a:r>
              <a:rPr lang="en-US" sz="2000" dirty="0" smtClean="0"/>
              <a:t>services</a:t>
            </a:r>
            <a:endParaRPr lang="en-US" sz="2000" dirty="0"/>
          </a:p>
        </p:txBody>
      </p:sp>
      <p:sp>
        <p:nvSpPr>
          <p:cNvPr id="1228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6AD37B-0310-445E-9E6C-3C7504101A8F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Basics</a:t>
            </a:r>
          </a:p>
        </p:txBody>
      </p:sp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269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E12E5F-3159-4332-8CB6-2CBBC258C90F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89" y="1511300"/>
            <a:ext cx="5713921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Copies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Unique files are difficult to reproduce</a:t>
            </a:r>
          </a:p>
          <a:p>
            <a:r>
              <a:rPr lang="en-US" sz="2400" dirty="0" smtClean="0"/>
              <a:t>Manually copying and pasting requires you to select the files and destination device each time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F643D2-CFC1-4AB6-9A14-0C926F0E6BAC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35" y="2888639"/>
            <a:ext cx="5676830" cy="310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Operating System Basics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Operating System Tasks</a:t>
            </a:r>
          </a:p>
          <a:p>
            <a:r>
              <a:rPr lang="en-US" sz="2400" dirty="0" smtClean="0"/>
              <a:t>The Boot Process</a:t>
            </a:r>
          </a:p>
          <a:p>
            <a:r>
              <a:rPr lang="en-US" sz="2400" dirty="0"/>
              <a:t>User </a:t>
            </a:r>
            <a:r>
              <a:rPr lang="en-US" sz="2400" dirty="0" smtClean="0"/>
              <a:t>Interfaces</a:t>
            </a:r>
            <a:endParaRPr lang="en-US" sz="2400" dirty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AF7ABF-E9AA-41D0-889C-99209E345ACB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Synchronization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Synchronization</a:t>
            </a:r>
            <a:r>
              <a:rPr lang="en-US" sz="2400" b="1" smtClean="0"/>
              <a:t> </a:t>
            </a:r>
            <a:r>
              <a:rPr lang="en-US" sz="2400" smtClean="0"/>
              <a:t>compares the content of files on two devices and makes them the same </a:t>
            </a:r>
          </a:p>
          <a:p>
            <a:r>
              <a:rPr lang="en-US" sz="2400" smtClean="0"/>
              <a:t>A program called Time Machine supplied with Mac OS X is a good example of synchronization software</a:t>
            </a:r>
          </a:p>
          <a:p>
            <a:pPr lvl="1"/>
            <a:r>
              <a:rPr lang="en-US" sz="2000" smtClean="0"/>
              <a:t>Synchronizes every hour</a:t>
            </a: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D0CB1E-448F-4808-9F5D-D5DAF203B6AB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Synchronization</a:t>
            </a:r>
          </a:p>
        </p:txBody>
      </p:sp>
      <p:sp>
        <p:nvSpPr>
          <p:cNvPr id="132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33C98-F40D-4FB6-88BA-7B4E030A6267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45" y="1511300"/>
            <a:ext cx="5193809" cy="46148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Backup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578850" cy="4614863"/>
          </a:xfrm>
        </p:spPr>
        <p:txBody>
          <a:bodyPr/>
          <a:lstStyle/>
          <a:p>
            <a:r>
              <a:rPr lang="en-US" sz="2400" dirty="0" smtClean="0"/>
              <a:t>Windows 8 includes a synchronization utility called File History</a:t>
            </a:r>
          </a:p>
        </p:txBody>
      </p:sp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C10A26-EC2E-40E1-895F-3DBF4B116C76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328" y="2016151"/>
            <a:ext cx="5652439" cy="42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full system backup includes a copy of every file stored on your computer’s hard drive</a:t>
            </a:r>
          </a:p>
          <a:p>
            <a:r>
              <a:rPr lang="en-US" sz="2800" dirty="0" smtClean="0"/>
              <a:t>A boot disk is a removable storage medium containing the operating system files needed to boot your computer without accessing the hard disk</a:t>
            </a:r>
          </a:p>
          <a:p>
            <a:r>
              <a:rPr lang="en-US" sz="2800" dirty="0" smtClean="0"/>
              <a:t>A recovery disk is a bootable CD, DVD, or other media that contains a complete copy of your computer’s hard disk as it existed when the computer was new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12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recovery partition is located on the computer’s hard disk and contains the necessary files to restore a computer to its original state</a:t>
            </a:r>
          </a:p>
          <a:p>
            <a:r>
              <a:rPr lang="en-US" sz="2800" dirty="0" smtClean="0"/>
              <a:t>The Windows Registry is an important group of files used by the Windows operating </a:t>
            </a:r>
            <a:r>
              <a:rPr lang="en-US" sz="2800" dirty="0" err="1" smtClean="0"/>
              <a:t>sytsem</a:t>
            </a:r>
            <a:r>
              <a:rPr lang="en-US" sz="2800" dirty="0" smtClean="0"/>
              <a:t> to store configuration information about all the devices and software installed on a computer system</a:t>
            </a:r>
          </a:p>
          <a:p>
            <a:r>
              <a:rPr lang="en-US" sz="2800" dirty="0" smtClean="0"/>
              <a:t>A restore point is a snapshot of your computer settings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6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Backup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39" y="1511300"/>
            <a:ext cx="5621421" cy="4614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Operating Systems and File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2F2262-7533-44FA-81D9-693AB26E487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26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Software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578850" cy="4614863"/>
          </a:xfrm>
        </p:spPr>
        <p:txBody>
          <a:bodyPr/>
          <a:lstStyle/>
          <a:p>
            <a:r>
              <a:rPr lang="en-US" sz="2400" dirty="0" smtClean="0"/>
              <a:t>Backup software is a set of utility programs designed to back up and restore some or all of the files on a computer’s primary storage device</a:t>
            </a:r>
          </a:p>
          <a:p>
            <a:r>
              <a:rPr lang="en-US" sz="2400" dirty="0" smtClean="0"/>
              <a:t>A backup made by copying all the files to a backup device is called a full backup</a:t>
            </a:r>
          </a:p>
          <a:p>
            <a:r>
              <a:rPr lang="en-US" sz="2400" dirty="0" smtClean="0"/>
              <a:t>A differential backup makes a backup of only those files that were added or changed since your last full backup session</a:t>
            </a:r>
          </a:p>
          <a:p>
            <a:r>
              <a:rPr lang="en-US" sz="2400" dirty="0" smtClean="0"/>
              <a:t>An incremental backup makes a backup of the files that were added or changed since the last backup—not necessarily the files that changed from the last full backup</a:t>
            </a:r>
          </a:p>
        </p:txBody>
      </p:sp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C10A26-EC2E-40E1-895F-3DBF4B116C76}" type="slidenum">
              <a:rPr lang="en-US">
                <a:cs typeface="Arial" charset="0"/>
              </a:rPr>
              <a:pPr/>
              <a:t>66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Software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701800"/>
            <a:ext cx="8750300" cy="4614863"/>
          </a:xfrm>
        </p:spPr>
        <p:txBody>
          <a:bodyPr/>
          <a:lstStyle/>
          <a:p>
            <a:r>
              <a:rPr lang="en-US" sz="2400" dirty="0" smtClean="0"/>
              <a:t>Restoring a computer usually entails several steps</a:t>
            </a:r>
          </a:p>
          <a:p>
            <a:r>
              <a:rPr lang="en-US" sz="2400" dirty="0" smtClean="0"/>
              <a:t>A bare-metal restore restores the computer in a single step</a:t>
            </a:r>
          </a:p>
          <a:p>
            <a:r>
              <a:rPr lang="en-US" sz="2400" dirty="0" smtClean="0"/>
              <a:t>A disk image is a bit-by-bit copy of the data from all sectors of a disk</a:t>
            </a:r>
          </a:p>
        </p:txBody>
      </p:sp>
      <p:sp>
        <p:nvSpPr>
          <p:cNvPr id="142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142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9CC9FD-376E-497B-B03D-538D1A29BB4B}" type="slidenum">
              <a:rPr lang="en-US">
                <a:cs typeface="Arial" charset="0"/>
              </a:rPr>
              <a:pPr/>
              <a:t>67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94" y="3134769"/>
            <a:ext cx="5676830" cy="29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Machines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76228-4E9A-4AC8-8612-3FC3B9AD3184}" type="slidenum">
              <a:rPr lang="en-US"/>
              <a:pPr>
                <a:defRPr/>
              </a:pPr>
              <a:t>68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2" y="1511300"/>
            <a:ext cx="3699916" cy="4614863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and Smartphone Backup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Handheld devices are usually backed up by synching them to a desktop or laptop computer</a:t>
            </a:r>
          </a:p>
          <a:p>
            <a:r>
              <a:rPr lang="en-US" sz="2400" dirty="0" smtClean="0"/>
              <a:t>Synching is usually initiated by tethering your handheld device to a full-size computer using a USB cable </a:t>
            </a:r>
          </a:p>
          <a:p>
            <a:r>
              <a:rPr lang="en-US" sz="2400" dirty="0" smtClean="0"/>
              <a:t>iPhones, iPods, and </a:t>
            </a:r>
            <a:r>
              <a:rPr lang="en-US" sz="2400" dirty="0" err="1" smtClean="0"/>
              <a:t>iPads</a:t>
            </a:r>
            <a:r>
              <a:rPr lang="en-US" sz="2400" dirty="0" smtClean="0"/>
              <a:t> synch with iTunes software, and you have the option to encrypt the backup to prevent your data from exposure if your computer falls victim to an unauthorized intrusion </a:t>
            </a:r>
          </a:p>
          <a:p>
            <a:r>
              <a:rPr lang="en-US" sz="2400" dirty="0" smtClean="0"/>
              <a:t>Many Android devices include backup software, usually accessible from the Settings icon</a:t>
            </a:r>
          </a:p>
        </p:txBody>
      </p:sp>
      <p:sp>
        <p:nvSpPr>
          <p:cNvPr id="146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4E99-6551-479D-BD6B-E8CEF28EE3D8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042100</a:t>
            </a:r>
            <a:r>
              <a:rPr lang="en-US" sz="2800" smtClean="0"/>
              <a:t> A computer handles many tasks simultaneously. Which one of the following refers to the processor’s ability to handle multiple tasks, rather than the operating system’s ability to do so?</a:t>
            </a:r>
          </a:p>
          <a:p>
            <a:pPr lvl="1"/>
            <a:r>
              <a:rPr lang="en-US" smtClean="0"/>
              <a:t>A.  Multi-core</a:t>
            </a:r>
          </a:p>
          <a:p>
            <a:pPr lvl="1"/>
            <a:r>
              <a:rPr lang="en-US" smtClean="0"/>
              <a:t>B.  Multitasking</a:t>
            </a:r>
          </a:p>
          <a:p>
            <a:pPr lvl="1"/>
            <a:r>
              <a:rPr lang="en-US" smtClean="0"/>
              <a:t>C.  Multithreading</a:t>
            </a:r>
          </a:p>
          <a:p>
            <a:pPr lvl="1"/>
            <a:r>
              <a:rPr lang="en-US" smtClean="0"/>
              <a:t>D.  Multiprocessing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91882-DF7E-4402-98C0-7DBBF7080134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and Smartphone Backup</a:t>
            </a:r>
            <a:endParaRPr lang="en-US" dirty="0" smtClean="0"/>
          </a:p>
        </p:txBody>
      </p:sp>
      <p:sp>
        <p:nvSpPr>
          <p:cNvPr id="147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B7B4F9-8B77-43D3-9776-F323AD20DB08}" type="slidenum">
              <a:rPr lang="en-US"/>
              <a:pPr>
                <a:defRPr/>
              </a:pPr>
              <a:t>70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1" y="2230317"/>
            <a:ext cx="5658537" cy="3176829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4848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A6A6A6"/>
                </a:solidFill>
              </a:rPr>
              <a:t>043100</a:t>
            </a:r>
            <a:r>
              <a:rPr lang="en-US" sz="2200" smtClean="0"/>
              <a:t>  Should a computer virus distribution sentence carry the same penalty as manslaughter?</a:t>
            </a:r>
          </a:p>
          <a:p>
            <a:pPr lvl="1"/>
            <a:r>
              <a:rPr lang="en-US" sz="2200" smtClean="0"/>
              <a:t>A. Yes		B. No		C.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043200</a:t>
            </a:r>
            <a:r>
              <a:rPr lang="en-US" sz="2200" smtClean="0"/>
              <a:t> Should it be a crime to steal a copy of computer data while leaving the original data in place and unaltered?</a:t>
            </a:r>
          </a:p>
          <a:p>
            <a:pPr lvl="1"/>
            <a:r>
              <a:rPr lang="en-US" sz="2200" smtClean="0"/>
              <a:t>A. Yes		B. No		C.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043300</a:t>
            </a:r>
            <a:r>
              <a:rPr lang="en-US" sz="2200" smtClean="0"/>
              <a:t> Should hackers be sent to jail if they cannot pay restitution to companies and individuals who lost money as the result of a prank?</a:t>
            </a:r>
          </a:p>
          <a:p>
            <a:pPr lvl="1"/>
            <a:r>
              <a:rPr lang="en-US" sz="2200" smtClean="0"/>
              <a:t>A. Yes		B. No		C. Not sure</a:t>
            </a:r>
          </a:p>
          <a:p>
            <a:r>
              <a:rPr lang="en-US" sz="2200" smtClean="0">
                <a:solidFill>
                  <a:srgbClr val="A6A6A6"/>
                </a:solidFill>
              </a:rPr>
              <a:t>043400</a:t>
            </a:r>
            <a:r>
              <a:rPr lang="en-US" sz="2200" smtClean="0"/>
              <a:t> Do you think that a hacker would make a good consultant on computer security?</a:t>
            </a:r>
          </a:p>
          <a:p>
            <a:pPr lvl="1"/>
            <a:r>
              <a:rPr lang="en-US" sz="2200" smtClean="0"/>
              <a:t>A. Yes		B. No		C. Not sure</a:t>
            </a:r>
          </a:p>
        </p:txBody>
      </p:sp>
      <p:sp>
        <p:nvSpPr>
          <p:cNvPr id="148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9F5531-E7FC-4E64-B955-6D98C2291E94}" type="slidenum">
              <a:rPr lang="en-US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1235075"/>
            <a:ext cx="7772400" cy="1470025"/>
          </a:xfrm>
        </p:spPr>
        <p:txBody>
          <a:bodyPr/>
          <a:lstStyle/>
          <a:p>
            <a:r>
              <a:rPr lang="en-US" sz="6000" smtClean="0"/>
              <a:t>Chapter 4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Tasks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operating system is a type of system software that acts as the master controller for all activities that take place within a computer system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294401-2DD3-4CDE-8930-202D4BA3098B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76" y="2486989"/>
            <a:ext cx="4943296" cy="363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Tasks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734709"/>
            <a:ext cx="4298950" cy="21680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12" y="2898222"/>
            <a:ext cx="4298950" cy="1836009"/>
          </a:xfrm>
        </p:spPr>
      </p:pic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4: Operating Systems and File Management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5329A4-317D-468F-8DAE-5CBD66158931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3111</Words>
  <Application>Microsoft Office PowerPoint</Application>
  <PresentationFormat>On-screen Show (4:3)</PresentationFormat>
  <Paragraphs>525</Paragraphs>
  <Slides>72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Arial Narrow</vt:lpstr>
      <vt:lpstr>Wingdings</vt:lpstr>
      <vt:lpstr>1_np10</vt:lpstr>
      <vt:lpstr>Chapter 4 Operating Systems and File Management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Operating System Basics</vt:lpstr>
      <vt:lpstr>Question</vt:lpstr>
      <vt:lpstr>Operating System Tasks</vt:lpstr>
      <vt:lpstr>Operating System Tasks</vt:lpstr>
      <vt:lpstr>Operating System Tasks</vt:lpstr>
      <vt:lpstr>Operating System Tasks</vt:lpstr>
      <vt:lpstr>The Boot Process</vt:lpstr>
      <vt:lpstr>The Boot Process</vt:lpstr>
      <vt:lpstr>User Interfaces</vt:lpstr>
      <vt:lpstr>User Interfaces</vt:lpstr>
      <vt:lpstr>User Interfaces</vt:lpstr>
      <vt:lpstr>User Interfaces</vt:lpstr>
      <vt:lpstr>User Interfaces</vt:lpstr>
      <vt:lpstr>User Interfaces</vt:lpstr>
      <vt:lpstr>Section B: Today’s Operating Systems</vt:lpstr>
      <vt:lpstr>Question</vt:lpstr>
      <vt:lpstr>Microsoft Windows</vt:lpstr>
      <vt:lpstr>Mac OS</vt:lpstr>
      <vt:lpstr>Mac OS</vt:lpstr>
      <vt:lpstr>Mac OS</vt:lpstr>
      <vt:lpstr>iOS</vt:lpstr>
      <vt:lpstr>Android</vt:lpstr>
      <vt:lpstr>UNIX and Linux</vt:lpstr>
      <vt:lpstr>UNIX and Linux</vt:lpstr>
      <vt:lpstr>BlackBerry OS</vt:lpstr>
      <vt:lpstr>Section C: File Basics</vt:lpstr>
      <vt:lpstr>Question</vt:lpstr>
      <vt:lpstr>File Names and Extensions</vt:lpstr>
      <vt:lpstr>File Directories and Folders</vt:lpstr>
      <vt:lpstr>File Directories and Folders</vt:lpstr>
      <vt:lpstr>File Directories and Folders</vt:lpstr>
      <vt:lpstr>File Formats</vt:lpstr>
      <vt:lpstr>File Formats</vt:lpstr>
      <vt:lpstr>File Formats</vt:lpstr>
      <vt:lpstr>Section D: File Management</vt:lpstr>
      <vt:lpstr>Question</vt:lpstr>
      <vt:lpstr>Application-Based File Management</vt:lpstr>
      <vt:lpstr>Application-Based File Management</vt:lpstr>
      <vt:lpstr>File Management Metaphors</vt:lpstr>
      <vt:lpstr>File Explorer</vt:lpstr>
      <vt:lpstr>File Explorer</vt:lpstr>
      <vt:lpstr>File Explorer</vt:lpstr>
      <vt:lpstr>File Management Tips</vt:lpstr>
      <vt:lpstr>File Management Tips</vt:lpstr>
      <vt:lpstr>Physical File Storage</vt:lpstr>
      <vt:lpstr>Physical File Storage</vt:lpstr>
      <vt:lpstr>Physical File Storage</vt:lpstr>
      <vt:lpstr>Physical File Storage</vt:lpstr>
      <vt:lpstr>Physical File Storage</vt:lpstr>
      <vt:lpstr>Section E: Backup Security</vt:lpstr>
      <vt:lpstr>Question</vt:lpstr>
      <vt:lpstr>Backup Basics</vt:lpstr>
      <vt:lpstr>Backup Basics</vt:lpstr>
      <vt:lpstr>File Copies</vt:lpstr>
      <vt:lpstr>Synchronization</vt:lpstr>
      <vt:lpstr>Synchronization</vt:lpstr>
      <vt:lpstr>Windows Backup</vt:lpstr>
      <vt:lpstr>Windows Backup</vt:lpstr>
      <vt:lpstr>Windows Backup</vt:lpstr>
      <vt:lpstr>Windows Backup</vt:lpstr>
      <vt:lpstr>Backup Software</vt:lpstr>
      <vt:lpstr>Backup Software</vt:lpstr>
      <vt:lpstr>Virtual Machines</vt:lpstr>
      <vt:lpstr>Tablet and Smartphone Backup</vt:lpstr>
      <vt:lpstr>Tablet and Smartphone Backup</vt:lpstr>
      <vt:lpstr>What Do You Think?</vt:lpstr>
      <vt:lpstr>Chapter 4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156</cp:revision>
  <dcterms:created xsi:type="dcterms:W3CDTF">2005-11-03T21:37:40Z</dcterms:created>
  <dcterms:modified xsi:type="dcterms:W3CDTF">2013-02-04T20:10:46Z</dcterms:modified>
</cp:coreProperties>
</file>