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364" r:id="rId4"/>
    <p:sldId id="365" r:id="rId5"/>
    <p:sldId id="366" r:id="rId6"/>
    <p:sldId id="269" r:id="rId7"/>
    <p:sldId id="367" r:id="rId8"/>
    <p:sldId id="316" r:id="rId9"/>
    <p:sldId id="326" r:id="rId10"/>
    <p:sldId id="318" r:id="rId11"/>
    <p:sldId id="319" r:id="rId12"/>
    <p:sldId id="323" r:id="rId13"/>
    <p:sldId id="321" r:id="rId14"/>
    <p:sldId id="322" r:id="rId15"/>
    <p:sldId id="325" r:id="rId16"/>
    <p:sldId id="327" r:id="rId17"/>
    <p:sldId id="379" r:id="rId18"/>
    <p:sldId id="380" r:id="rId19"/>
    <p:sldId id="258" r:id="rId20"/>
    <p:sldId id="368" r:id="rId21"/>
    <p:sldId id="329" r:id="rId22"/>
    <p:sldId id="330" r:id="rId23"/>
    <p:sldId id="331" r:id="rId24"/>
    <p:sldId id="332" r:id="rId25"/>
    <p:sldId id="333" r:id="rId26"/>
    <p:sldId id="270" r:id="rId27"/>
    <p:sldId id="369" r:id="rId28"/>
    <p:sldId id="335" r:id="rId29"/>
    <p:sldId id="336" r:id="rId30"/>
    <p:sldId id="374" r:id="rId31"/>
    <p:sldId id="375" r:id="rId32"/>
    <p:sldId id="376" r:id="rId33"/>
    <p:sldId id="345" r:id="rId34"/>
    <p:sldId id="373" r:id="rId35"/>
    <p:sldId id="340" r:id="rId36"/>
    <p:sldId id="341" r:id="rId37"/>
    <p:sldId id="344" r:id="rId38"/>
    <p:sldId id="271" r:id="rId39"/>
    <p:sldId id="370" r:id="rId40"/>
    <p:sldId id="346" r:id="rId41"/>
    <p:sldId id="382" r:id="rId42"/>
    <p:sldId id="347" r:id="rId43"/>
    <p:sldId id="353" r:id="rId44"/>
    <p:sldId id="354" r:id="rId45"/>
    <p:sldId id="348" r:id="rId46"/>
    <p:sldId id="377" r:id="rId47"/>
    <p:sldId id="315" r:id="rId48"/>
    <p:sldId id="371" r:id="rId49"/>
    <p:sldId id="356" r:id="rId50"/>
    <p:sldId id="357" r:id="rId51"/>
    <p:sldId id="358" r:id="rId52"/>
    <p:sldId id="360" r:id="rId53"/>
    <p:sldId id="378" r:id="rId54"/>
    <p:sldId id="362" r:id="rId55"/>
    <p:sldId id="359" r:id="rId56"/>
    <p:sldId id="381" r:id="rId57"/>
    <p:sldId id="372" r:id="rId58"/>
    <p:sldId id="272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31"/>
    <a:srgbClr val="4EB2E5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6" autoAdjust="0"/>
    <p:restoredTop sz="92784" autoAdjust="0"/>
  </p:normalViewPr>
  <p:slideViewPr>
    <p:cSldViewPr snapToGrid="0">
      <p:cViewPr varScale="1">
        <p:scale>
          <a:sx n="142" d="100"/>
          <a:sy n="142" d="100"/>
        </p:scale>
        <p:origin x="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4907C-8E4F-4D64-8B3C-6C089900B54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F66B-9653-4FBE-B291-EB668CDA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B96ED3-FC90-43DA-9E89-BBEE29B7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93A97-106F-4692-B2BE-BE76C9DA81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63A0C-5C68-4FDC-A56C-709818943D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2DD95-9D34-4086-BDC4-F84A6EACAAC0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7-4</a:t>
            </a:r>
          </a:p>
        </p:txBody>
      </p:sp>
    </p:spTree>
    <p:extLst>
      <p:ext uri="{BB962C8B-B14F-4D97-AF65-F5344CB8AC3E}">
        <p14:creationId xmlns:p14="http://schemas.microsoft.com/office/powerpoint/2010/main" val="71673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65EA7-F003-413F-8DD9-12F3CBDC0707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7-5</a:t>
            </a:r>
          </a:p>
        </p:txBody>
      </p:sp>
    </p:spTree>
    <p:extLst>
      <p:ext uri="{BB962C8B-B14F-4D97-AF65-F5344CB8AC3E}">
        <p14:creationId xmlns:p14="http://schemas.microsoft.com/office/powerpoint/2010/main" val="195546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AA255-9249-408C-8BE6-1936833783B1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7-7</a:t>
            </a:r>
          </a:p>
        </p:txBody>
      </p:sp>
    </p:spTree>
    <p:extLst>
      <p:ext uri="{BB962C8B-B14F-4D97-AF65-F5344CB8AC3E}">
        <p14:creationId xmlns:p14="http://schemas.microsoft.com/office/powerpoint/2010/main" val="75372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E9A15-5D37-4097-8015-DC3DAABB827E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7-8</a:t>
            </a:r>
          </a:p>
        </p:txBody>
      </p:sp>
    </p:spTree>
    <p:extLst>
      <p:ext uri="{BB962C8B-B14F-4D97-AF65-F5344CB8AC3E}">
        <p14:creationId xmlns:p14="http://schemas.microsoft.com/office/powerpoint/2010/main" val="415073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A894A-10F5-4904-ABD6-01AF6099830C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7-10</a:t>
            </a:r>
          </a:p>
        </p:txBody>
      </p:sp>
    </p:spTree>
    <p:extLst>
      <p:ext uri="{BB962C8B-B14F-4D97-AF65-F5344CB8AC3E}">
        <p14:creationId xmlns:p14="http://schemas.microsoft.com/office/powerpoint/2010/main" val="911582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7A042-2E7F-4DB7-9409-0DEA9743D763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7-11</a:t>
            </a:r>
          </a:p>
        </p:txBody>
      </p:sp>
    </p:spTree>
    <p:extLst>
      <p:ext uri="{BB962C8B-B14F-4D97-AF65-F5344CB8AC3E}">
        <p14:creationId xmlns:p14="http://schemas.microsoft.com/office/powerpoint/2010/main" val="144684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98BA0-68F5-4508-8421-CC5F0C63EA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0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20FC0-8354-4E81-8EDF-52C8D5F267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56D31-3DC5-4A86-AECD-06A8E75829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8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0D537-00BE-4253-BAE4-8331808B13CC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7-17</a:t>
            </a:r>
          </a:p>
        </p:txBody>
      </p:sp>
    </p:spTree>
    <p:extLst>
      <p:ext uri="{BB962C8B-B14F-4D97-AF65-F5344CB8AC3E}">
        <p14:creationId xmlns:p14="http://schemas.microsoft.com/office/powerpoint/2010/main" val="197533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0BCDB-E10F-448E-BCB6-969E4619A1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2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7D39B-D0D7-4708-9C01-E47930C099FC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7-22</a:t>
            </a:r>
          </a:p>
        </p:txBody>
      </p:sp>
    </p:spTree>
    <p:extLst>
      <p:ext uri="{BB962C8B-B14F-4D97-AF65-F5344CB8AC3E}">
        <p14:creationId xmlns:p14="http://schemas.microsoft.com/office/powerpoint/2010/main" val="389911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8CAA0-0643-4053-851C-48D06A118DF5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7-23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036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C86B-C0E1-4D0B-81B7-F0365F515428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7-27</a:t>
            </a:r>
          </a:p>
        </p:txBody>
      </p:sp>
    </p:spTree>
    <p:extLst>
      <p:ext uri="{BB962C8B-B14F-4D97-AF65-F5344CB8AC3E}">
        <p14:creationId xmlns:p14="http://schemas.microsoft.com/office/powerpoint/2010/main" val="1918629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D2A70-C2ED-47D2-981B-807DFE41A2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83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27A10-C7D0-4457-89FA-7FF350824B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8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908C8-37D1-4182-9813-0C03EDEACB48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7-28</a:t>
            </a:r>
          </a:p>
        </p:txBody>
      </p:sp>
    </p:spTree>
    <p:extLst>
      <p:ext uri="{BB962C8B-B14F-4D97-AF65-F5344CB8AC3E}">
        <p14:creationId xmlns:p14="http://schemas.microsoft.com/office/powerpoint/2010/main" val="547543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4AD3F-AD1E-4A12-B74F-46D71DB6228D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7-29</a:t>
            </a:r>
          </a:p>
        </p:txBody>
      </p:sp>
    </p:spTree>
    <p:extLst>
      <p:ext uri="{BB962C8B-B14F-4D97-AF65-F5344CB8AC3E}">
        <p14:creationId xmlns:p14="http://schemas.microsoft.com/office/powerpoint/2010/main" val="3034173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7-31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DD719-7A0D-42F8-94D5-AEF7333EAD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8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7-32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3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1720-C917-41BC-B0F0-E661F7E4559C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7-33</a:t>
            </a:r>
          </a:p>
        </p:txBody>
      </p:sp>
    </p:spTree>
    <p:extLst>
      <p:ext uri="{BB962C8B-B14F-4D97-AF65-F5344CB8AC3E}">
        <p14:creationId xmlns:p14="http://schemas.microsoft.com/office/powerpoint/2010/main" val="3320128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Figure 7-35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0FF92-493C-4924-842D-740A73CC87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2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7D5BD-C941-47EA-B616-F9CF715841F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85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5B30F-36A5-422E-BF5B-9D697A4A768B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7-36</a:t>
            </a:r>
          </a:p>
        </p:txBody>
      </p:sp>
    </p:spTree>
    <p:extLst>
      <p:ext uri="{BB962C8B-B14F-4D97-AF65-F5344CB8AC3E}">
        <p14:creationId xmlns:p14="http://schemas.microsoft.com/office/powerpoint/2010/main" val="2410053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C043-9F41-4D5E-A2E2-02C3A491EB6A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7-38</a:t>
            </a:r>
          </a:p>
        </p:txBody>
      </p:sp>
    </p:spTree>
    <p:extLst>
      <p:ext uri="{BB962C8B-B14F-4D97-AF65-F5344CB8AC3E}">
        <p14:creationId xmlns:p14="http://schemas.microsoft.com/office/powerpoint/2010/main" val="980497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EB22A-12B4-4C0C-8333-D002BD5739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3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CF4AF-009F-4DE2-83C7-A439C05533B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21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910D6-5D59-480A-ADD2-BFCC6B9FDBC7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7-38</a:t>
            </a:r>
          </a:p>
        </p:txBody>
      </p:sp>
    </p:spTree>
    <p:extLst>
      <p:ext uri="{BB962C8B-B14F-4D97-AF65-F5344CB8AC3E}">
        <p14:creationId xmlns:p14="http://schemas.microsoft.com/office/powerpoint/2010/main" val="3047850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F2DDF-FD3C-4158-982B-47BAB8094DDB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7-39</a:t>
            </a:r>
          </a:p>
        </p:txBody>
      </p:sp>
    </p:spTree>
    <p:extLst>
      <p:ext uri="{BB962C8B-B14F-4D97-AF65-F5344CB8AC3E}">
        <p14:creationId xmlns:p14="http://schemas.microsoft.com/office/powerpoint/2010/main" val="334431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A1470-5115-40FA-BFCC-A114800839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2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7-40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B4F9A-5C83-4E42-82BB-EE766EF5AF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3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873FB-2E3E-4C60-9A20-326E4700D555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7-43</a:t>
            </a:r>
          </a:p>
        </p:txBody>
      </p:sp>
    </p:spTree>
    <p:extLst>
      <p:ext uri="{BB962C8B-B14F-4D97-AF65-F5344CB8AC3E}">
        <p14:creationId xmlns:p14="http://schemas.microsoft.com/office/powerpoint/2010/main" val="564381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21A26-23A4-461F-955B-DA71929A2EA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4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7-46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2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4254B-6711-4CD8-A458-03CAD0BD970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A43BD-2F23-474B-B3CB-0036190DC6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21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10CE9-724E-4919-8C9B-34C6B782438F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7-47</a:t>
            </a:r>
          </a:p>
        </p:txBody>
      </p:sp>
    </p:spTree>
    <p:extLst>
      <p:ext uri="{BB962C8B-B14F-4D97-AF65-F5344CB8AC3E}">
        <p14:creationId xmlns:p14="http://schemas.microsoft.com/office/powerpoint/2010/main" val="1254802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D6683-7441-4731-AF98-455B62F8F9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3C17-FB87-44DD-8248-716CC1925DCA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7-50</a:t>
            </a:r>
          </a:p>
        </p:txBody>
      </p:sp>
    </p:spTree>
    <p:extLst>
      <p:ext uri="{BB962C8B-B14F-4D97-AF65-F5344CB8AC3E}">
        <p14:creationId xmlns:p14="http://schemas.microsoft.com/office/powerpoint/2010/main" val="3495710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4020E-1B30-492D-B09E-AE501087E08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679DF-D1C0-420F-A97A-ECB4E0F7F1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5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7-51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111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1A50E-72F6-4F3E-9CAA-3F723CF8678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73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7DBB1-8E40-4501-A8C9-298E8EA9131D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7-53</a:t>
            </a:r>
          </a:p>
        </p:txBody>
      </p:sp>
    </p:spTree>
    <p:extLst>
      <p:ext uri="{BB962C8B-B14F-4D97-AF65-F5344CB8AC3E}">
        <p14:creationId xmlns:p14="http://schemas.microsoft.com/office/powerpoint/2010/main" val="778775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7-54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6ED3-FC90-43DA-9E89-BBEE29B7B67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8E941-0710-47D2-B927-2F34627F75A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68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B91201-0219-4359-B9BA-64A0895365D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8A70A-BEC5-44FB-9166-818EBCD900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B2C50-0074-4BB2-A0D1-79691A471E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41797-835F-4CB3-8E60-435104EE71A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7-1</a:t>
            </a:r>
          </a:p>
        </p:txBody>
      </p:sp>
    </p:spTree>
    <p:extLst>
      <p:ext uri="{BB962C8B-B14F-4D97-AF65-F5344CB8AC3E}">
        <p14:creationId xmlns:p14="http://schemas.microsoft.com/office/powerpoint/2010/main" val="41831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FA7EE-0E1D-48BD-BD61-0E3EE11C8EF2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7-3</a:t>
            </a:r>
          </a:p>
        </p:txBody>
      </p:sp>
    </p:spTree>
    <p:extLst>
      <p:ext uri="{BB962C8B-B14F-4D97-AF65-F5344CB8AC3E}">
        <p14:creationId xmlns:p14="http://schemas.microsoft.com/office/powerpoint/2010/main" val="388779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B87D-CD8B-4CC1-8A79-083769B45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AFD2-2147-43D5-950E-90DB0E3B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8115-69E8-418C-B5B8-F17B2CBCB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C597-1AE5-4FCE-B838-AA9F34E5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7993-E8B8-4302-B279-36A209D3A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7333-C21D-4279-8D82-C217AC9C1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44DC-D6AF-4EF8-B6AD-E68B1B01B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9D0E-9572-441B-AFCA-751E2B48B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8818-24A8-4D1D-A6E6-B91C114C2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B27F-412B-489A-B4AD-8B238B0C9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1368-F97D-4644-9BAC-9565DC57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2B72-8533-47D3-BCC4-4BEB6F01E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6136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7: The Web and E-mail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707ACA64-1201-4695-970B-82BED298D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75" y="1287463"/>
            <a:ext cx="7772400" cy="1470025"/>
          </a:xfrm>
        </p:spPr>
        <p:txBody>
          <a:bodyPr/>
          <a:lstStyle/>
          <a:p>
            <a:r>
              <a:rPr lang="en-US" sz="6000" dirty="0" smtClean="0"/>
              <a:t>Chapter 7</a:t>
            </a:r>
            <a:br>
              <a:rPr lang="en-US" sz="6000" dirty="0" smtClean="0"/>
            </a:br>
            <a:r>
              <a:rPr lang="en-US" dirty="0" smtClean="0"/>
              <a:t>The Web and E-mail</a:t>
            </a:r>
            <a:endParaRPr lang="en-US" sz="6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Set of specifications for creating documents that a browser can display as a Web page</a:t>
            </a:r>
          </a:p>
          <a:p>
            <a:r>
              <a:rPr lang="en-US" sz="2800" dirty="0" smtClean="0"/>
              <a:t>Markup language</a:t>
            </a:r>
          </a:p>
          <a:p>
            <a:r>
              <a:rPr lang="en-US" sz="2800" dirty="0" smtClean="0"/>
              <a:t>HTML tags</a:t>
            </a:r>
          </a:p>
          <a:p>
            <a:r>
              <a:rPr lang="en-US" sz="2800" dirty="0" smtClean="0"/>
              <a:t>HTML 5</a:t>
            </a:r>
          </a:p>
          <a:p>
            <a:r>
              <a:rPr lang="en-US" sz="2800" dirty="0" smtClean="0"/>
              <a:t>XHTML</a:t>
            </a:r>
          </a:p>
          <a:p>
            <a:r>
              <a:rPr lang="en-US" sz="2800" dirty="0" smtClean="0"/>
              <a:t>Source document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4338F3-4C09-4C80-9B80-C604F7C6AFEB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78841-B753-4DFD-9B3C-BD9524825B23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1" y="1511300"/>
            <a:ext cx="3857198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93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683F9A-1761-4816-89B3-F104D68E727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3" y="1511300"/>
            <a:ext cx="5309634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Browsers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Popular browsers:</a:t>
            </a:r>
          </a:p>
          <a:p>
            <a:pPr lvl="1"/>
            <a:r>
              <a:rPr lang="en-US" dirty="0"/>
              <a:t>Mozilla </a:t>
            </a:r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Microsoft Internet Explorer</a:t>
            </a:r>
          </a:p>
          <a:p>
            <a:pPr lvl="1"/>
            <a:r>
              <a:rPr lang="en-US" dirty="0" smtClean="0"/>
              <a:t>Apple Safari</a:t>
            </a:r>
          </a:p>
          <a:p>
            <a:pPr lvl="1"/>
            <a:r>
              <a:rPr lang="en-US" dirty="0" smtClean="0"/>
              <a:t>Google Chrome</a:t>
            </a:r>
          </a:p>
          <a:p>
            <a:r>
              <a:rPr lang="en-US" dirty="0" smtClean="0"/>
              <a:t>It is a good idea to upgrade when a new version of your browser becomes available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FFCEA-BD70-4742-B43B-EFAA77A23233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2" y="1511300"/>
            <a:ext cx="3398906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Browsers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If your browser does not have built-in support for a file format required to display or play a Web page element, you can download the necessary software</a:t>
            </a:r>
          </a:p>
          <a:p>
            <a:pPr lvl="1"/>
            <a:r>
              <a:rPr lang="en-US" sz="2000" dirty="0" smtClean="0"/>
              <a:t>A plug-in is a program that extends a browser’s ability to work with file formats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92" y="1511300"/>
            <a:ext cx="3610866" cy="4614863"/>
          </a:xfrm>
        </p:spPr>
      </p:pic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5CE56C-9ACC-4E17-9915-03E7EB1734C6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Small chunk of data generated by a Web server and stored in a text file on computer’s hard disk</a:t>
            </a:r>
          </a:p>
          <a:p>
            <a:pPr lvl="1"/>
            <a:r>
              <a:rPr lang="en-US" sz="2400" dirty="0" smtClean="0"/>
              <a:t>Fix problems caused by HTTP’s stateless protocol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723E41-0B53-4080-9B09-97833069F7BA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06" y="3322684"/>
            <a:ext cx="5530488" cy="205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Page Authoring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6442075" cy="4614863"/>
          </a:xfrm>
        </p:spPr>
        <p:txBody>
          <a:bodyPr/>
          <a:lstStyle/>
          <a:p>
            <a:r>
              <a:rPr lang="en-US" sz="2800" dirty="0" smtClean="0"/>
              <a:t>HTML conversion utility</a:t>
            </a:r>
          </a:p>
          <a:p>
            <a:r>
              <a:rPr lang="en-US" sz="2800" dirty="0" smtClean="0"/>
              <a:t>Online Web page authoring tools</a:t>
            </a:r>
          </a:p>
          <a:p>
            <a:r>
              <a:rPr lang="en-US" sz="2800" dirty="0" smtClean="0"/>
              <a:t>Web authoring software</a:t>
            </a:r>
          </a:p>
          <a:p>
            <a:pPr lvl="1"/>
            <a:r>
              <a:rPr lang="en-US" sz="2400" dirty="0" smtClean="0"/>
              <a:t>Adobe Dreamweaver</a:t>
            </a:r>
          </a:p>
          <a:p>
            <a:r>
              <a:rPr lang="en-US" sz="2800" dirty="0" smtClean="0"/>
              <a:t>Text editor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AAF50F-54F1-41F6-A5AD-19D65E1145EC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82" y="3608481"/>
            <a:ext cx="4980330" cy="260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Interactive and dynamic Web sites are possible when programming and scripting technologies supplement native HTML features</a:t>
            </a:r>
          </a:p>
          <a:p>
            <a:r>
              <a:rPr lang="en-US" sz="2800" dirty="0" smtClean="0"/>
              <a:t>An HTML form uses the &lt;form&gt; tag to accept typed input</a:t>
            </a:r>
          </a:p>
          <a:p>
            <a:r>
              <a:rPr lang="en-US" sz="2800" dirty="0" smtClean="0"/>
              <a:t>Client-side and server-side processes</a:t>
            </a:r>
          </a:p>
          <a:p>
            <a:r>
              <a:rPr lang="en-US" sz="2800" dirty="0"/>
              <a:t>A computer scripting language called JavaScript is commonly used to add logic and other programmable elements to a Web page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7: The Web and E-mail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437993-E8B8-4302-B279-36A209D3AA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Web Pages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69" y="2651048"/>
            <a:ext cx="5597561" cy="233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7: The Web and E-mail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437993-E8B8-4302-B279-36A209D3AA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9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Search Engines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Search Engine Basics</a:t>
            </a:r>
          </a:p>
          <a:p>
            <a:r>
              <a:rPr lang="en-US" sz="2800" smtClean="0"/>
              <a:t>Formulating Searches</a:t>
            </a:r>
          </a:p>
          <a:p>
            <a:r>
              <a:rPr lang="en-US" sz="2800" smtClean="0"/>
              <a:t>Citing Web-based Source Material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17521B-F90A-4724-B734-3A5ABCCDF685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Web Technology</a:t>
            </a:r>
          </a:p>
          <a:p>
            <a:r>
              <a:rPr lang="en-US" sz="2400" smtClean="0"/>
              <a:t>Section B: Search Engines</a:t>
            </a:r>
          </a:p>
          <a:p>
            <a:r>
              <a:rPr lang="en-US" sz="2400" smtClean="0"/>
              <a:t>Section C: E-commerce</a:t>
            </a:r>
          </a:p>
          <a:p>
            <a:r>
              <a:rPr lang="en-US" sz="2400" smtClean="0"/>
              <a:t>Section D: E-mail</a:t>
            </a:r>
          </a:p>
          <a:p>
            <a:r>
              <a:rPr lang="en-US" sz="2400" smtClean="0"/>
              <a:t>Section E: Web and E-mail Security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4295A8-86F2-4259-8901-AB6A837E41CE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32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072200</a:t>
            </a:r>
            <a:r>
              <a:rPr lang="en-US" sz="2800" smtClean="0"/>
              <a:t> Search engines are a key Web technology. When you use a search engine, you can be confident that:</a:t>
            </a:r>
          </a:p>
          <a:p>
            <a:pPr lvl="1"/>
            <a:r>
              <a:rPr lang="en-US" smtClean="0"/>
              <a:t>A.  Your searches will remain confidential.</a:t>
            </a:r>
          </a:p>
          <a:p>
            <a:pPr lvl="1"/>
            <a:r>
              <a:rPr lang="en-US" smtClean="0"/>
              <a:t>B.  Information accessed by a search engine is in the public domain.</a:t>
            </a:r>
          </a:p>
          <a:p>
            <a:pPr lvl="1"/>
            <a:r>
              <a:rPr lang="en-US" smtClean="0"/>
              <a:t>C.  Search engine results are totally impartial.</a:t>
            </a:r>
          </a:p>
          <a:p>
            <a:pPr lvl="1"/>
            <a:r>
              <a:rPr lang="en-US" smtClean="0"/>
              <a:t>D.  You can usually narrow a search by adding more key words.</a:t>
            </a:r>
          </a:p>
          <a:p>
            <a:endParaRPr lang="en-US" sz="2800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4C0B55-E62D-48F8-ADDB-45E812DC129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Engine Basics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Web search engine is a program designed to help people locate information on the Web by formulating simple keyword queries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4A1DCC-48D1-442D-9D76-3548B7CB93D6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7" y="2887885"/>
            <a:ext cx="4610377" cy="336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Engine Basics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833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Web crawler is a computer program that is automated to methodically visit Web sites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search engine indexer is software that pulls keywords from a Web page and stores them in an index database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search engine’s query processor looks for your search terms in search engine’s indexed database and returns a list of relevant Web sites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Link popularity is measured by quality and quantity of links from one Web page to others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meta keyword is entered into a header section of a Web page when it is created and is supposed to describe the page contents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Keyword stuffing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4666BE-D65A-4671-B2FB-20C3D5BD58FC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Formulating Searches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699" y="1511300"/>
            <a:ext cx="8487541" cy="4614863"/>
          </a:xfrm>
        </p:spPr>
        <p:txBody>
          <a:bodyPr/>
          <a:lstStyle/>
          <a:p>
            <a:r>
              <a:rPr lang="en-US" dirty="0" smtClean="0"/>
              <a:t>Most search engines work with keyword queries in which you enter one or more words, called search terms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9AF677-7EC2-452E-802C-399C9C07BDBA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21" y="3244881"/>
            <a:ext cx="4298950" cy="241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Formulating Searches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A search operator is a word or symbol that describes a relationship between search terms and thereby helps you create a more focused query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43" y="1511300"/>
            <a:ext cx="3965364" cy="4614863"/>
          </a:xfrm>
        </p:spPr>
      </p:pic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5A3774-9F7F-4E35-9FAA-E66F1613FF28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Web-Based Source Material</a:t>
            </a:r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2390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C5C275-A497-4C01-B098-A6B947CB4AA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5" y="2108365"/>
            <a:ext cx="5725610" cy="342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E-commerce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E-commerce Basics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E-commerce Site Technology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Online Payment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81CD59-B5D8-484D-BC84-0C326AF57538}" type="slidenum">
              <a:rPr lang="en-US">
                <a:cs typeface="Arial" charset="0"/>
              </a:rPr>
              <a:pPr/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072300</a:t>
            </a:r>
            <a:r>
              <a:rPr lang="en-US" sz="2800" smtClean="0"/>
              <a:t> Online shoppers are justifiably worried that personal information and credit card numbers supplied in the course of an e-commerce transaction might be hijacked and used inappropriately. What technology can hackers use to hijack credit card numbers?</a:t>
            </a:r>
          </a:p>
          <a:p>
            <a:pPr lvl="1"/>
            <a:r>
              <a:rPr lang="en-US" smtClean="0"/>
              <a:t>A.  A packet sniffer</a:t>
            </a:r>
          </a:p>
          <a:p>
            <a:pPr lvl="1"/>
            <a:r>
              <a:rPr lang="en-US" smtClean="0"/>
              <a:t>B.  S-HTTP</a:t>
            </a:r>
          </a:p>
          <a:p>
            <a:pPr lvl="1"/>
            <a:r>
              <a:rPr lang="en-US" smtClean="0"/>
              <a:t>C.  HTML</a:t>
            </a:r>
          </a:p>
          <a:p>
            <a:pPr lvl="1"/>
            <a:r>
              <a:rPr lang="en-US" smtClean="0"/>
              <a:t>D.  SSL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F3790-0D10-4037-B282-B393A29B4D90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Basics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683375" cy="4614863"/>
          </a:xfrm>
        </p:spPr>
        <p:txBody>
          <a:bodyPr/>
          <a:lstStyle/>
          <a:p>
            <a:r>
              <a:rPr lang="en-US" sz="2800" dirty="0" smtClean="0"/>
              <a:t>Business transactions conducted electronically over a computer network</a:t>
            </a:r>
          </a:p>
          <a:p>
            <a:pPr lvl="1"/>
            <a:r>
              <a:rPr lang="en-US" sz="2400" dirty="0" smtClean="0"/>
              <a:t>B2C (business-to-consumer)</a:t>
            </a:r>
          </a:p>
          <a:p>
            <a:pPr lvl="1"/>
            <a:r>
              <a:rPr lang="en-US" sz="2400" dirty="0" smtClean="0"/>
              <a:t>C2C (consumer-to-consumer)</a:t>
            </a:r>
          </a:p>
          <a:p>
            <a:pPr lvl="1"/>
            <a:r>
              <a:rPr lang="en-US" sz="2400" dirty="0" smtClean="0"/>
              <a:t>B2B (business-to-business)</a:t>
            </a:r>
          </a:p>
          <a:p>
            <a:pPr lvl="1"/>
            <a:r>
              <a:rPr lang="en-US" sz="2400" dirty="0" smtClean="0"/>
              <a:t>B2G (business-to-government)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5B766B-6733-467F-ABC4-47FEFD10649C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71" y="4253957"/>
            <a:ext cx="5725610" cy="20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Basics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Enhances traditional business models</a:t>
            </a:r>
          </a:p>
          <a:p>
            <a:r>
              <a:rPr lang="en-US" sz="2800" dirty="0" smtClean="0"/>
              <a:t>Styles of online advertisements</a:t>
            </a:r>
          </a:p>
          <a:p>
            <a:pPr lvl="1"/>
            <a:r>
              <a:rPr lang="en-US" sz="2400" dirty="0" smtClean="0"/>
              <a:t>Banner ad</a:t>
            </a:r>
          </a:p>
          <a:p>
            <a:pPr lvl="1"/>
            <a:r>
              <a:rPr lang="en-US" sz="2400" dirty="0" smtClean="0"/>
              <a:t>Hover ad</a:t>
            </a:r>
          </a:p>
          <a:p>
            <a:pPr lvl="1"/>
            <a:r>
              <a:rPr lang="en-US" sz="2400" dirty="0" smtClean="0"/>
              <a:t>Pop-up ad</a:t>
            </a:r>
          </a:p>
          <a:p>
            <a:pPr lvl="2"/>
            <a:r>
              <a:rPr lang="en-US" sz="2000" dirty="0" smtClean="0"/>
              <a:t>Click-through rate</a:t>
            </a:r>
          </a:p>
          <a:p>
            <a:r>
              <a:rPr lang="en-US" sz="2800" dirty="0" smtClean="0"/>
              <a:t>Ad-blocking software prevents ads </a:t>
            </a:r>
            <a:br>
              <a:rPr lang="en-US" sz="2800" dirty="0" smtClean="0"/>
            </a:br>
            <a:r>
              <a:rPr lang="en-US" sz="2800" dirty="0" smtClean="0"/>
              <a:t>from appearing on screens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3E2E55-33CD-42EF-9B0C-ED44DF8BE9EF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59" y="2596182"/>
            <a:ext cx="1914634" cy="276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070100</a:t>
            </a:r>
            <a:r>
              <a:rPr lang="en-US" sz="2800" dirty="0" smtClean="0"/>
              <a:t> http://www.cnn.com is an example of a URL.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070200</a:t>
            </a:r>
            <a:r>
              <a:rPr lang="en-US" sz="2800" dirty="0" smtClean="0"/>
              <a:t> The Web uses WEP as its main protocol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070300</a:t>
            </a:r>
            <a:r>
              <a:rPr lang="en-US" sz="2800" dirty="0" smtClean="0"/>
              <a:t> If your browser can’t open PDF files, you can download the Adobe Reader plug-in.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070400</a:t>
            </a:r>
            <a:r>
              <a:rPr lang="en-US" sz="2800" dirty="0" smtClean="0"/>
              <a:t> The Web uses cookies because HTTP is stateless.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070500</a:t>
            </a:r>
            <a:r>
              <a:rPr lang="en-US" sz="2800" dirty="0" smtClean="0"/>
              <a:t> [/ left] is an example of an HTML tag. 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AB5979-9959-40C9-8B92-232AEDF198B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Site Technology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E-commerce offers some unique advantages over brick-and-mortar stores and mail-order catalogs</a:t>
            </a:r>
          </a:p>
          <a:p>
            <a:pPr lvl="1"/>
            <a:r>
              <a:rPr lang="en-US" sz="2400" dirty="0" smtClean="0"/>
              <a:t>Easily search for merchandise</a:t>
            </a:r>
          </a:p>
          <a:p>
            <a:pPr lvl="1"/>
            <a:r>
              <a:rPr lang="en-US" sz="2400" dirty="0" smtClean="0"/>
              <a:t>Easily compare prices and products</a:t>
            </a:r>
          </a:p>
          <a:p>
            <a:r>
              <a:rPr lang="en-US" sz="2800" dirty="0" smtClean="0"/>
              <a:t>Two popular models</a:t>
            </a:r>
          </a:p>
          <a:p>
            <a:pPr lvl="1"/>
            <a:r>
              <a:rPr lang="en-US" sz="2400" dirty="0" smtClean="0"/>
              <a:t>B2C</a:t>
            </a:r>
          </a:p>
          <a:p>
            <a:pPr lvl="1"/>
            <a:r>
              <a:rPr lang="en-US" sz="2400" dirty="0" smtClean="0"/>
              <a:t>C2C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0A425C-18B3-46E4-9C6D-91974F60049D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Site Technology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90FFE-8545-4C96-A4C9-BE3C3480887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8" y="2236414"/>
            <a:ext cx="5591464" cy="316463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Site Technology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709C-7923-4937-96E7-F88834EF186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8" y="2004707"/>
            <a:ext cx="5640244" cy="362804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Site Technology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At C2C auction and online classified advertising e-commerce sites, consumers offer goods and services to other consumers</a:t>
            </a:r>
          </a:p>
          <a:p>
            <a:r>
              <a:rPr lang="en-US" sz="2800" dirty="0" smtClean="0"/>
              <a:t>C2C sites are hosted by an e-commerce provider such as eBay or craigslist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C23194-DB0D-40E6-A9F8-9CF0026243EE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49" y="3837595"/>
            <a:ext cx="4373802" cy="241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 Site Technology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C2C sites uses e-mail forwarding to protect participants’ privacy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9EC766-1452-4132-A5A3-3986A632ED0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740912"/>
            <a:ext cx="5695122" cy="316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Payment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most popular ways to make online payments include submitting your credit card number directly to a merchant and using a third-party payment service such as PayPal</a:t>
            </a:r>
          </a:p>
          <a:p>
            <a:r>
              <a:rPr lang="en-US" sz="2800" smtClean="0"/>
              <a:t>Online shoppers are justifiably worried that personal information and credit card numbers supplied in the course of an e-commerce transaction might be hijacked and used inappropriately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533DDD-47E4-4A01-B3CD-6DCA06B428F0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Payment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secure connection encrypts the data transmitted between your computer and a Web site</a:t>
            </a:r>
          </a:p>
          <a:p>
            <a:pPr lvl="2"/>
            <a:r>
              <a:rPr lang="en-US" dirty="0" smtClean="0"/>
              <a:t>SSL (Secure Sockets Layer)</a:t>
            </a:r>
          </a:p>
          <a:p>
            <a:pPr lvl="2"/>
            <a:r>
              <a:rPr lang="en-US" dirty="0" smtClean="0"/>
              <a:t>TLS (Transport Layer Security)</a:t>
            </a:r>
          </a:p>
          <a:p>
            <a:pPr lvl="2"/>
            <a:r>
              <a:rPr lang="en-US" dirty="0" smtClean="0"/>
              <a:t>HTTPS (Hypertext Transfer Protocol Secure)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0836A7-F2A5-443F-8B12-863A96CE5517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07" y="3738283"/>
            <a:ext cx="3852458" cy="257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Payment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8256314" cy="4614863"/>
          </a:xfrm>
        </p:spPr>
        <p:txBody>
          <a:bodyPr/>
          <a:lstStyle/>
          <a:p>
            <a:r>
              <a:rPr lang="en-US" sz="2800" dirty="0" smtClean="0"/>
              <a:t>Person-to-person payments are an alternative to credit cards</a:t>
            </a:r>
          </a:p>
          <a:p>
            <a:pPr lvl="1"/>
            <a:r>
              <a:rPr lang="en-US" sz="2400" dirty="0" smtClean="0"/>
              <a:t>The payment service is the only entity that sees your credit card number</a:t>
            </a: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81FC46-49E6-4349-A491-AFAC95437568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6" y="3388658"/>
            <a:ext cx="5003347" cy="2663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E-mail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E-mail Overview</a:t>
            </a:r>
          </a:p>
          <a:p>
            <a:r>
              <a:rPr lang="en-US" sz="2800" smtClean="0"/>
              <a:t>Local E-mail</a:t>
            </a:r>
          </a:p>
          <a:p>
            <a:r>
              <a:rPr lang="en-US" sz="2800" smtClean="0"/>
              <a:t>Webmail</a:t>
            </a:r>
          </a:p>
          <a:p>
            <a:r>
              <a:rPr lang="en-US" sz="2800" smtClean="0"/>
              <a:t>E-mail Attachments</a:t>
            </a:r>
          </a:p>
          <a:p>
            <a:r>
              <a:rPr lang="en-US" sz="2800" smtClean="0"/>
              <a:t>Netiquette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E240D7-75AA-4BD0-84C7-3DE594D8D40C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8909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072400</a:t>
            </a:r>
            <a:r>
              <a:rPr lang="en-US" sz="2800" smtClean="0"/>
              <a:t> There are two main types of e-mail, each with advantages and disadvantages. If you are using Microsoft Mail, Mozilla Thunderbird, or a similar e-mail client, which type of mail does that software handle?</a:t>
            </a:r>
          </a:p>
          <a:p>
            <a:pPr lvl="1"/>
            <a:r>
              <a:rPr lang="en-US" smtClean="0"/>
              <a:t>A.  Webmail</a:t>
            </a:r>
          </a:p>
          <a:p>
            <a:pPr lvl="1"/>
            <a:r>
              <a:rPr lang="en-US" smtClean="0"/>
              <a:t>B.  Indexed mail</a:t>
            </a:r>
          </a:p>
          <a:p>
            <a:pPr lvl="1"/>
            <a:r>
              <a:rPr lang="en-US" smtClean="0"/>
              <a:t>C.  POP mail</a:t>
            </a:r>
          </a:p>
          <a:p>
            <a:pPr lvl="1"/>
            <a:r>
              <a:rPr lang="en-US" smtClean="0"/>
              <a:t>D.  HTTP mail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F02066-ABA0-4169-B8D4-7F4349193DDD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070600</a:t>
            </a:r>
            <a:r>
              <a:rPr lang="en-US" sz="2800" dirty="0" smtClean="0"/>
              <a:t> A Web designer who wants to create interactive pages can use scripts, </a:t>
            </a:r>
            <a:r>
              <a:rPr lang="en-US" sz="2800" dirty="0" err="1" smtClean="0"/>
              <a:t>JavasScript</a:t>
            </a:r>
            <a:r>
              <a:rPr lang="en-US" sz="2800" dirty="0" smtClean="0"/>
              <a:t> </a:t>
            </a:r>
            <a:r>
              <a:rPr lang="en-US" sz="2800" smtClean="0"/>
              <a:t>and HTML5.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070700</a:t>
            </a:r>
            <a:r>
              <a:rPr lang="en-US" sz="2800" dirty="0" smtClean="0"/>
              <a:t> A Web crawler is type of virus that affects cookies.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070800</a:t>
            </a:r>
            <a:r>
              <a:rPr lang="en-US" sz="2800" dirty="0" smtClean="0"/>
              <a:t> Keyword stuffing is a technique for collecting user IDs from Web site logins.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070900</a:t>
            </a:r>
            <a:r>
              <a:rPr lang="en-US" sz="2800" dirty="0" smtClean="0"/>
              <a:t> Most e-commerce shopping carts use cookies to keep track of the items you are purchasing.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B45BD1-C353-4599-B6B9-FA4606CCD50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Overview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278813" cy="4614863"/>
          </a:xfrm>
        </p:spPr>
        <p:txBody>
          <a:bodyPr/>
          <a:lstStyle/>
          <a:p>
            <a:r>
              <a:rPr lang="en-US" sz="2800" dirty="0" smtClean="0"/>
              <a:t>An e-mail message is an electronic document transmitted over a computer network</a:t>
            </a:r>
          </a:p>
          <a:p>
            <a:r>
              <a:rPr lang="en-US" sz="2800" dirty="0" smtClean="0"/>
              <a:t>The computers and software that provide e-mail services form an e-mail system</a:t>
            </a:r>
          </a:p>
          <a:p>
            <a:r>
              <a:rPr lang="en-US" sz="2800" dirty="0" smtClean="0"/>
              <a:t>An e-mail server acts as a central post office for a group of people</a:t>
            </a:r>
          </a:p>
          <a:p>
            <a:r>
              <a:rPr lang="en-US" sz="2800" dirty="0" smtClean="0"/>
              <a:t>A message header is divided into fields that contain the sender’s e-mail address, the recipient’s address, a subject line, and the date and time the message was written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E24AAC-4904-4432-8EEC-B43F18EF6502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Overview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8" y="2263853"/>
            <a:ext cx="5841464" cy="31097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7: The Web and E-mail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437993-E8B8-4302-B279-36A209D3AAD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6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E-Mail Overview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use an e-mail system, you need:</a:t>
            </a:r>
          </a:p>
          <a:p>
            <a:pPr lvl="1"/>
            <a:r>
              <a:rPr lang="en-US" sz="2400" dirty="0" smtClean="0"/>
              <a:t>Internet connection</a:t>
            </a:r>
          </a:p>
          <a:p>
            <a:pPr lvl="1"/>
            <a:r>
              <a:rPr lang="en-US" sz="2400" dirty="0" smtClean="0"/>
              <a:t>E-mail account</a:t>
            </a:r>
          </a:p>
          <a:p>
            <a:pPr lvl="1"/>
            <a:r>
              <a:rPr lang="en-US" sz="2400" dirty="0" smtClean="0"/>
              <a:t>E-mail software</a:t>
            </a:r>
          </a:p>
          <a:p>
            <a:pPr lvl="2"/>
            <a:r>
              <a:rPr lang="en-US" sz="2000" dirty="0" smtClean="0"/>
              <a:t>E-mail client </a:t>
            </a:r>
            <a:br>
              <a:rPr lang="en-US" sz="2000" dirty="0" smtClean="0"/>
            </a:br>
            <a:r>
              <a:rPr lang="en-US" sz="2000" dirty="0" smtClean="0"/>
              <a:t>software</a:t>
            </a:r>
          </a:p>
          <a:p>
            <a:pPr lvl="2"/>
            <a:r>
              <a:rPr lang="en-US" sz="2000" dirty="0" smtClean="0"/>
              <a:t>Webmail</a:t>
            </a: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EB3BEB-DDA2-46A0-94A7-65CE71851AFF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5270500" y="3532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84" y="3532188"/>
            <a:ext cx="5701220" cy="265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E-mail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you use local e-mail, an e-mail server stores your incoming messages until you launch your e-mail client and get your mail</a:t>
            </a:r>
          </a:p>
          <a:p>
            <a:pPr lvl="1"/>
            <a:r>
              <a:rPr lang="en-US" sz="2400" dirty="0" smtClean="0"/>
              <a:t>Based on store-and-forward technology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E-mail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POP3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IMAP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SMTP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8E6700-8727-42C4-B2BB-C9660A507B61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5" y="3808648"/>
            <a:ext cx="5264983" cy="24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Webmail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Webmail is typically a free service accessed using a browser</a:t>
            </a:r>
          </a:p>
        </p:txBody>
      </p:sp>
      <p:sp>
        <p:nvSpPr>
          <p:cNvPr id="972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559357-5C27-49E8-AF0E-9226D940B028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77" y="2091018"/>
            <a:ext cx="5234182" cy="416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E-Mail Attachments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E-mail attachments are files that travel with an e-mail message</a:t>
            </a:r>
          </a:p>
          <a:p>
            <a:pPr lvl="1"/>
            <a:r>
              <a:rPr lang="en-US" sz="2000" smtClean="0"/>
              <a:t>E-mail software converts e-mail attachments using a conversion process called MIME</a:t>
            </a:r>
          </a:p>
          <a:p>
            <a:r>
              <a:rPr lang="en-US" sz="2800" smtClean="0"/>
              <a:t>When working with attachments, keep the following points in mind:</a:t>
            </a:r>
          </a:p>
          <a:p>
            <a:pPr lvl="1"/>
            <a:r>
              <a:rPr lang="en-US" sz="2000" smtClean="0"/>
              <a:t>Don’t send huge attachments</a:t>
            </a:r>
          </a:p>
          <a:p>
            <a:pPr lvl="1"/>
            <a:r>
              <a:rPr lang="en-US" sz="2000" smtClean="0"/>
              <a:t>Explain all attachments</a:t>
            </a:r>
          </a:p>
          <a:p>
            <a:pPr lvl="1"/>
            <a:r>
              <a:rPr lang="en-US" sz="2000" smtClean="0"/>
              <a:t>Don’t open suspicious attachments</a:t>
            </a:r>
          </a:p>
          <a:p>
            <a:pPr lvl="1"/>
            <a:r>
              <a:rPr lang="en-US" sz="2000" smtClean="0"/>
              <a:t>You can save attachments</a:t>
            </a:r>
          </a:p>
          <a:p>
            <a:pPr lvl="1"/>
            <a:r>
              <a:rPr lang="en-US" sz="2000" smtClean="0"/>
              <a:t>You might have to download a plug-in or player</a:t>
            </a:r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0FD937-4DCD-43F7-8AC6-5C0E06AB16DC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Netiquette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CC638A-5B6F-4179-ADEC-4DCD4C41BAA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96" y="1678487"/>
            <a:ext cx="5231708" cy="428048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488950"/>
            <a:ext cx="8340725" cy="884238"/>
          </a:xfrm>
        </p:spPr>
        <p:txBody>
          <a:bodyPr/>
          <a:lstStyle/>
          <a:p>
            <a:r>
              <a:rPr lang="en-US" smtClean="0"/>
              <a:t>Section E: Web and E-mail Security</a:t>
            </a:r>
          </a:p>
        </p:txBody>
      </p:sp>
      <p:sp>
        <p:nvSpPr>
          <p:cNvPr id="10240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Cookie Exploits</a:t>
            </a:r>
          </a:p>
          <a:p>
            <a:r>
              <a:rPr lang="en-US" sz="2800" smtClean="0"/>
              <a:t>Spam</a:t>
            </a:r>
          </a:p>
          <a:p>
            <a:r>
              <a:rPr lang="en-US" sz="2800" smtClean="0"/>
              <a:t>Phishing</a:t>
            </a:r>
          </a:p>
          <a:p>
            <a:r>
              <a:rPr lang="en-US" sz="2800" smtClean="0"/>
              <a:t>Fake Sites</a:t>
            </a: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26B21B-A483-4101-A6DF-B1A58EB6044F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044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072500</a:t>
            </a:r>
            <a:r>
              <a:rPr lang="en-US" sz="2800" smtClean="0"/>
              <a:t> Cookies can be exploited by hackers and marketers. What is the best way to handle cookies on your computer to avoid exploits, but maintain adequate functionality for e-commerce and other Web activities?</a:t>
            </a:r>
          </a:p>
          <a:p>
            <a:pPr lvl="1"/>
            <a:r>
              <a:rPr lang="en-US" smtClean="0"/>
              <a:t>A.  Delete cookies often</a:t>
            </a:r>
          </a:p>
          <a:p>
            <a:pPr lvl="1"/>
            <a:r>
              <a:rPr lang="en-US" smtClean="0"/>
              <a:t>B.  Block third-party cookies</a:t>
            </a:r>
          </a:p>
          <a:p>
            <a:pPr lvl="1"/>
            <a:r>
              <a:rPr lang="en-US" smtClean="0"/>
              <a:t>C.  Block all cookies</a:t>
            </a:r>
          </a:p>
          <a:p>
            <a:pPr lvl="1"/>
            <a:r>
              <a:rPr lang="en-US" smtClean="0"/>
              <a:t>D.  Opt out of cookies</a:t>
            </a: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57EC30-055D-44A7-A85F-8B9AD205F4D1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 Exploits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ad-serving cookie can select and display ads that might interest you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2ADEBE-770C-45B6-B813-28CC2D5D2761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84" y="2547506"/>
            <a:ext cx="5670732" cy="367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071000</a:t>
            </a:r>
            <a:r>
              <a:rPr lang="en-US" sz="2800" dirty="0" smtClean="0"/>
              <a:t> Secure connections typically begin with https.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071100</a:t>
            </a:r>
            <a:r>
              <a:rPr lang="en-US" sz="2800" dirty="0" smtClean="0"/>
              <a:t> POP, IMAP, and SMTP are Web page protocols.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071200</a:t>
            </a:r>
            <a:r>
              <a:rPr lang="en-US" sz="2800" dirty="0" smtClean="0"/>
              <a:t> E-mail attachments are converted with MIME into ASCII code.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071300</a:t>
            </a:r>
            <a:r>
              <a:rPr lang="en-US" sz="2800" dirty="0" smtClean="0"/>
              <a:t> Blocking third-party cookies helps eliminate Web bugs. 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0135AB-DE04-431B-BFDB-B168BB19E8C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 Exploits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 Flash cookie, also called a local shared object, is the Flash equivalent of a conventional Web cookie</a:t>
            </a:r>
          </a:p>
          <a:p>
            <a:r>
              <a:rPr lang="en-US" sz="2800" smtClean="0"/>
              <a:t>A Web bug or clear GIF is typically a 1x1 pixel graphic embedded in a Web page or e-mail message. It is almost invisible due to its size and is designed to track who’s reading the Web page or e-mail message</a:t>
            </a:r>
          </a:p>
          <a:p>
            <a:r>
              <a:rPr lang="en-US" sz="2800" smtClean="0"/>
              <a:t>Antispyware is a type of security software designed to identify and neutralize Web bugs, ad-serving cookies, and other spyware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3D2706-8E31-429D-BF3D-DB8329046341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 Exploits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Individuals who prefer not to leave a trail of their Internet activities surf through an anonymous proxy service, which uses an intermediary, or proxy, server to relay Web page requests after masking the originating IP address</a:t>
            </a: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3C5062-9BFC-4CE7-B7F0-8A43A96E1E10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47" y="1541292"/>
            <a:ext cx="2859756" cy="4554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Spam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Spam is unwanted electronic junk mail about medical products, low-cost loans, and fake software upgrades that arrive in your online mailbox</a:t>
            </a:r>
          </a:p>
          <a:p>
            <a:r>
              <a:rPr lang="en-US" sz="2800" smtClean="0"/>
              <a:t>Spam has turned into another major hacking tool for cybercriminals</a:t>
            </a:r>
          </a:p>
          <a:p>
            <a:r>
              <a:rPr lang="en-US" sz="2800" smtClean="0"/>
              <a:t>A spam filter is a type of utility software that captures unsolicited e-mail messages before they reach your inbox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386E68-3865-4587-A961-3C31312F4179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Spam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CC84AC-0784-4C60-8F7D-4E773DDEB447}" type="slidenum">
              <a:rPr lang="en-US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8" y="1824829"/>
            <a:ext cx="5743903" cy="398780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Phishing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Phishing is an e-mail based scam designed to persuade you to reveal confidential information, such as your bank account number or Social Security number</a:t>
            </a:r>
          </a:p>
          <a:p>
            <a:r>
              <a:rPr lang="en-US" sz="2800" smtClean="0"/>
              <a:t>If you don’t want to become a phishing victim, be suspicious of e-mail messages that supposedly come from banks, ISPs, online payment services, operating system publishers, and online merchants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666947-10A8-4C78-A8E4-4B6CFEA28910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Sites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1938" y="1511300"/>
            <a:ext cx="4749800" cy="4614863"/>
          </a:xfrm>
        </p:spPr>
        <p:txBody>
          <a:bodyPr/>
          <a:lstStyle/>
          <a:p>
            <a:r>
              <a:rPr lang="en-US" sz="2400" dirty="0" smtClean="0"/>
              <a:t>A fake, or fraudulent, Web site looks legitimate, but has been created by a third party to be a very clever replica of a legitimate Web site</a:t>
            </a:r>
          </a:p>
          <a:p>
            <a:r>
              <a:rPr lang="en-US" sz="2400" dirty="0" smtClean="0"/>
              <a:t>Pharming is an exploit that redirects users to fake sites by poisoning a domain name server with a false IP address</a:t>
            </a:r>
          </a:p>
          <a:p>
            <a:r>
              <a:rPr lang="en-US" sz="2400" dirty="0" smtClean="0"/>
              <a:t>Pharming is more surreptitious and tougher to detect than most other hacker schemes</a:t>
            </a:r>
          </a:p>
        </p:txBody>
      </p:sp>
      <p:sp>
        <p:nvSpPr>
          <p:cNvPr id="1177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1177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119CB1-3977-4A0E-8B40-C20AECA1B186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688524"/>
            <a:ext cx="4298950" cy="2260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Sites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69" y="2532146"/>
            <a:ext cx="5347561" cy="257317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7: The Web and E-mail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7344DC-D6AF-4EF8-B6AD-E68B1B01B15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9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A6A6A6"/>
                </a:solidFill>
              </a:rPr>
              <a:t>073100</a:t>
            </a:r>
            <a:r>
              <a:rPr lang="en-US" sz="2200" smtClean="0"/>
              <a:t> Do you think most people believe that their e-mail is private?</a:t>
            </a:r>
          </a:p>
          <a:p>
            <a:pPr lvl="1"/>
            <a:r>
              <a:rPr lang="en-US" sz="2200" smtClean="0"/>
              <a:t>A.  Yes		B.  No		C. 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073200</a:t>
            </a:r>
            <a:r>
              <a:rPr lang="en-US" sz="2200" smtClean="0"/>
              <a:t> Do you agree with CalTech’s decision to expel the student who was accused of sending harassing e-mail to another student?</a:t>
            </a:r>
          </a:p>
          <a:p>
            <a:pPr lvl="1"/>
            <a:r>
              <a:rPr lang="en-US" sz="2200" smtClean="0"/>
              <a:t>A.  Yes		B.  No		C. 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073300</a:t>
            </a:r>
            <a:r>
              <a:rPr lang="en-US" sz="2200" smtClean="0"/>
              <a:t> Should the laws be changed to make it illegal for employers to monitor e-mail without court approval?</a:t>
            </a:r>
          </a:p>
          <a:p>
            <a:pPr lvl="1"/>
            <a:r>
              <a:rPr lang="en-US" sz="2200" smtClean="0"/>
              <a:t>A.  Yes		B.  No		C. 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073400</a:t>
            </a:r>
            <a:r>
              <a:rPr lang="en-US" sz="2200" smtClean="0"/>
              <a:t> Would you have different privacy expectations regarding an e-mail account at your place of work as opposed to an account you purchase from an e-mail service provider?</a:t>
            </a:r>
          </a:p>
          <a:p>
            <a:pPr lvl="1"/>
            <a:r>
              <a:rPr lang="en-US" sz="2200" smtClean="0"/>
              <a:t>A.  Yes		B.  No		C.  Not sure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E1C0-FA4A-4561-A79A-A303C8CAD333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1204913"/>
            <a:ext cx="7772400" cy="1470025"/>
          </a:xfrm>
        </p:spPr>
        <p:txBody>
          <a:bodyPr/>
          <a:lstStyle/>
          <a:p>
            <a:r>
              <a:rPr lang="en-US" sz="6000" smtClean="0"/>
              <a:t>Chapter 7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Web Technology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Web Basics</a:t>
            </a:r>
          </a:p>
          <a:p>
            <a:r>
              <a:rPr lang="en-US" sz="2800" dirty="0" smtClean="0"/>
              <a:t>HTML</a:t>
            </a:r>
          </a:p>
          <a:p>
            <a:r>
              <a:rPr lang="en-US" sz="2800" dirty="0" smtClean="0"/>
              <a:t>HTTP</a:t>
            </a:r>
          </a:p>
          <a:p>
            <a:r>
              <a:rPr lang="en-US" sz="2800" dirty="0" smtClean="0"/>
              <a:t>Web Browsers</a:t>
            </a:r>
          </a:p>
          <a:p>
            <a:r>
              <a:rPr lang="en-US" sz="2800" dirty="0" smtClean="0"/>
              <a:t>Cookies</a:t>
            </a:r>
          </a:p>
          <a:p>
            <a:r>
              <a:rPr lang="en-US" sz="2800" dirty="0" smtClean="0"/>
              <a:t>Web Page Authoring</a:t>
            </a:r>
          </a:p>
          <a:p>
            <a:r>
              <a:rPr lang="en-US" sz="2800" dirty="0" smtClean="0"/>
              <a:t>Interactive Web Pages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5F2426-68B2-47C6-934A-5A66D1267AE2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072100</a:t>
            </a:r>
            <a:r>
              <a:rPr lang="en-US" sz="2400" dirty="0" smtClean="0"/>
              <a:t> The Web requires many technologies. Which one of the following statements is accurate about these technologies?</a:t>
            </a:r>
          </a:p>
          <a:p>
            <a:pPr lvl="1"/>
            <a:r>
              <a:rPr lang="en-US" sz="2400" dirty="0" smtClean="0"/>
              <a:t>A.  </a:t>
            </a:r>
            <a:r>
              <a:rPr lang="en-US" sz="2400" smtClean="0"/>
              <a:t>HTML, XHTML, and Ajax extend basic Web scripts so that Web designers can create pages with videos and interactive questions.</a:t>
            </a:r>
          </a:p>
          <a:p>
            <a:pPr lvl="1"/>
            <a:r>
              <a:rPr lang="en-US" sz="2400" dirty="0" smtClean="0"/>
              <a:t>B.  Explorer, Safari, Firefox, and Chrome are examples of Web browsers.</a:t>
            </a:r>
          </a:p>
          <a:p>
            <a:pPr lvl="1"/>
            <a:r>
              <a:rPr lang="en-US" sz="2400" dirty="0" smtClean="0"/>
              <a:t>C.  Cookies and HTML codes are stateless Web protocols.</a:t>
            </a:r>
          </a:p>
          <a:p>
            <a:pPr lvl="1"/>
            <a:r>
              <a:rPr lang="en-US" sz="2400" dirty="0" smtClean="0"/>
              <a:t>D.  Text editors like ActiveX and Notepad can be used to create HTML documents.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8414FC-6639-4F51-836D-536CC995D44A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Basics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151438" cy="4614863"/>
          </a:xfrm>
        </p:spPr>
        <p:txBody>
          <a:bodyPr/>
          <a:lstStyle/>
          <a:p>
            <a:r>
              <a:rPr lang="en-US" sz="2800" smtClean="0"/>
              <a:t>The Web is a collection of document, image, video, and sound files</a:t>
            </a:r>
          </a:p>
          <a:p>
            <a:pPr lvl="1"/>
            <a:r>
              <a:rPr lang="en-US" sz="2400" smtClean="0"/>
              <a:t>Web 2.0</a:t>
            </a:r>
          </a:p>
          <a:p>
            <a:pPr lvl="1"/>
            <a:r>
              <a:rPr lang="en-US" sz="2400" smtClean="0"/>
              <a:t>Web 3.0</a:t>
            </a:r>
          </a:p>
          <a:p>
            <a:r>
              <a:rPr lang="en-US" sz="2800" smtClean="0"/>
              <a:t>A Web site contains a collection of related information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DEAE1A-B45A-47F0-8C02-AB57477FBFC7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63" y="2300438"/>
            <a:ext cx="2567073" cy="303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Basics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Web server accepts requests from browsers</a:t>
            </a:r>
          </a:p>
          <a:p>
            <a:r>
              <a:rPr lang="en-US" sz="2800" dirty="0" smtClean="0"/>
              <a:t>A Web page is the product or output of one or more Web-based files displayed in a format similar to a page in a book</a:t>
            </a:r>
          </a:p>
          <a:p>
            <a:r>
              <a:rPr lang="en-US" sz="2800" dirty="0" smtClean="0"/>
              <a:t>A Web browser is client software that displays Web page elements and handles links between pages</a:t>
            </a:r>
          </a:p>
          <a:p>
            <a:r>
              <a:rPr lang="en-US" sz="2800" dirty="0" smtClean="0"/>
              <a:t>Every Web page has a unique address called a URL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7: The Web and E-mail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6ABE2A-1033-45E0-B420-CA87CA7ABA38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46" y="4838730"/>
            <a:ext cx="4315972" cy="141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2417</Words>
  <Application>Microsoft Office PowerPoint</Application>
  <PresentationFormat>On-screen Show (4:3)</PresentationFormat>
  <Paragraphs>438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Arial Narrow</vt:lpstr>
      <vt:lpstr>Wingdings</vt:lpstr>
      <vt:lpstr>1_np10</vt:lpstr>
      <vt:lpstr>Chapter 7 The Web and E-mail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Web Technology</vt:lpstr>
      <vt:lpstr>Question</vt:lpstr>
      <vt:lpstr>Web Basics</vt:lpstr>
      <vt:lpstr>Web Basics</vt:lpstr>
      <vt:lpstr>HTML</vt:lpstr>
      <vt:lpstr>HTML</vt:lpstr>
      <vt:lpstr>HTTP</vt:lpstr>
      <vt:lpstr>Web Browsers</vt:lpstr>
      <vt:lpstr>Web Browsers</vt:lpstr>
      <vt:lpstr>Cookies</vt:lpstr>
      <vt:lpstr>Web Page Authoring</vt:lpstr>
      <vt:lpstr>Interactive Web Pages</vt:lpstr>
      <vt:lpstr>Interactive Web Pages</vt:lpstr>
      <vt:lpstr>Section B: Search Engines</vt:lpstr>
      <vt:lpstr>Question</vt:lpstr>
      <vt:lpstr>Search Engine Basics</vt:lpstr>
      <vt:lpstr>Search Engine Basics</vt:lpstr>
      <vt:lpstr>Formulating Searches</vt:lpstr>
      <vt:lpstr>Formulating Searches</vt:lpstr>
      <vt:lpstr>Using Web-Based Source Material</vt:lpstr>
      <vt:lpstr>Section C: E-commerce</vt:lpstr>
      <vt:lpstr>Question</vt:lpstr>
      <vt:lpstr>E-commerce Basics</vt:lpstr>
      <vt:lpstr>E-commerce Basics</vt:lpstr>
      <vt:lpstr>E-commerce Site Technology</vt:lpstr>
      <vt:lpstr>E-commerce Site Technology</vt:lpstr>
      <vt:lpstr>E-commerce Site Technology</vt:lpstr>
      <vt:lpstr>E-commerce Site Technology</vt:lpstr>
      <vt:lpstr>E-commerce Site Technology</vt:lpstr>
      <vt:lpstr>Online Payment</vt:lpstr>
      <vt:lpstr>Online Payment</vt:lpstr>
      <vt:lpstr>Online Payment</vt:lpstr>
      <vt:lpstr>Section D: E-mail</vt:lpstr>
      <vt:lpstr>Question</vt:lpstr>
      <vt:lpstr>E-Mail Overview</vt:lpstr>
      <vt:lpstr>E-Mail Overview</vt:lpstr>
      <vt:lpstr>E-Mail Overview</vt:lpstr>
      <vt:lpstr>Local E-mail</vt:lpstr>
      <vt:lpstr>Webmail</vt:lpstr>
      <vt:lpstr>E-Mail Attachments</vt:lpstr>
      <vt:lpstr>Netiquette</vt:lpstr>
      <vt:lpstr>Section E: Web and E-mail Security</vt:lpstr>
      <vt:lpstr>Question</vt:lpstr>
      <vt:lpstr>Cookie Exploits</vt:lpstr>
      <vt:lpstr>Cookie Exploits</vt:lpstr>
      <vt:lpstr>Cookie Exploits</vt:lpstr>
      <vt:lpstr>Spam</vt:lpstr>
      <vt:lpstr>Spam</vt:lpstr>
      <vt:lpstr>Phishing</vt:lpstr>
      <vt:lpstr>Fake Sites</vt:lpstr>
      <vt:lpstr>Fake Sites</vt:lpstr>
      <vt:lpstr>What Do You Think?</vt:lpstr>
      <vt:lpstr>Chapter 7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164</cp:revision>
  <dcterms:created xsi:type="dcterms:W3CDTF">2005-11-03T21:37:40Z</dcterms:created>
  <dcterms:modified xsi:type="dcterms:W3CDTF">2013-02-04T20:03:16Z</dcterms:modified>
</cp:coreProperties>
</file>