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320" r:id="rId4"/>
    <p:sldId id="321" r:id="rId5"/>
    <p:sldId id="269" r:id="rId6"/>
    <p:sldId id="32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8" r:id="rId19"/>
    <p:sldId id="323" r:id="rId20"/>
    <p:sldId id="284" r:id="rId21"/>
    <p:sldId id="286" r:id="rId22"/>
    <p:sldId id="287" r:id="rId23"/>
    <p:sldId id="288" r:id="rId24"/>
    <p:sldId id="289" r:id="rId25"/>
    <p:sldId id="310" r:id="rId26"/>
    <p:sldId id="290" r:id="rId27"/>
    <p:sldId id="291" r:id="rId28"/>
    <p:sldId id="311" r:id="rId29"/>
    <p:sldId id="312" r:id="rId30"/>
    <p:sldId id="313" r:id="rId31"/>
    <p:sldId id="270" r:id="rId32"/>
    <p:sldId id="32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71" r:id="rId41"/>
    <p:sldId id="325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4" r:id="rId51"/>
    <p:sldId id="326" r:id="rId52"/>
    <p:sldId id="315" r:id="rId53"/>
    <p:sldId id="316" r:id="rId54"/>
    <p:sldId id="317" r:id="rId55"/>
    <p:sldId id="318" r:id="rId56"/>
    <p:sldId id="319" r:id="rId57"/>
    <p:sldId id="327" r:id="rId58"/>
    <p:sldId id="272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31"/>
    <a:srgbClr val="4EB2E5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2" autoAdjust="0"/>
    <p:restoredTop sz="91543" autoAdjust="0"/>
  </p:normalViewPr>
  <p:slideViewPr>
    <p:cSldViewPr snapToGrid="0">
      <p:cViewPr varScale="1">
        <p:scale>
          <a:sx n="140" d="100"/>
          <a:sy n="14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9609-78EC-4E6E-89ED-2AAEBDD6F72D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EE5E-8B3D-4158-BCE1-B09EBADF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2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008FA0-F105-4E5D-BB39-C58C864AE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D7DCD-294A-4832-8412-DA04E2D8E5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E322B-3F29-4E6F-AC14-E4E31EFEA3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D0614-3AA1-464E-AC70-77AF65C5D5CB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10-6</a:t>
            </a:r>
          </a:p>
        </p:txBody>
      </p:sp>
    </p:spTree>
    <p:extLst>
      <p:ext uri="{BB962C8B-B14F-4D97-AF65-F5344CB8AC3E}">
        <p14:creationId xmlns:p14="http://schemas.microsoft.com/office/powerpoint/2010/main" val="63774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B5981-382E-41E0-811E-BB48E6080D7F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10-7</a:t>
            </a:r>
          </a:p>
        </p:txBody>
      </p:sp>
    </p:spTree>
    <p:extLst>
      <p:ext uri="{BB962C8B-B14F-4D97-AF65-F5344CB8AC3E}">
        <p14:creationId xmlns:p14="http://schemas.microsoft.com/office/powerpoint/2010/main" val="1642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034AF-12C1-42A2-AFC6-A7BD15F191FF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10-9</a:t>
            </a:r>
          </a:p>
        </p:txBody>
      </p:sp>
    </p:spTree>
    <p:extLst>
      <p:ext uri="{BB962C8B-B14F-4D97-AF65-F5344CB8AC3E}">
        <p14:creationId xmlns:p14="http://schemas.microsoft.com/office/powerpoint/2010/main" val="301393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B8FAB-1896-4AFE-B997-958E6FCE66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15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B8230-68D8-4EC3-AF65-D6DAEB379F2A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10-10</a:t>
            </a:r>
          </a:p>
        </p:txBody>
      </p:sp>
    </p:spTree>
    <p:extLst>
      <p:ext uri="{BB962C8B-B14F-4D97-AF65-F5344CB8AC3E}">
        <p14:creationId xmlns:p14="http://schemas.microsoft.com/office/powerpoint/2010/main" val="1172614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6A5ED-562A-4B7B-BA2A-6E75A1A356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4C543-1BFC-44F5-9DC7-E55D822C409C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10-12</a:t>
            </a:r>
          </a:p>
        </p:txBody>
      </p:sp>
    </p:spTree>
    <p:extLst>
      <p:ext uri="{BB962C8B-B14F-4D97-AF65-F5344CB8AC3E}">
        <p14:creationId xmlns:p14="http://schemas.microsoft.com/office/powerpoint/2010/main" val="251886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730B7-15B4-4A7D-98B8-8431E72A77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19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6C094-BAF1-4791-824B-BD1C59CA21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33A2D-3149-42CD-85C1-017C2CC53A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7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0062B-EA29-4879-B093-86DC84641D6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10-14</a:t>
            </a:r>
          </a:p>
        </p:txBody>
      </p:sp>
    </p:spTree>
    <p:extLst>
      <p:ext uri="{BB962C8B-B14F-4D97-AF65-F5344CB8AC3E}">
        <p14:creationId xmlns:p14="http://schemas.microsoft.com/office/powerpoint/2010/main" val="1993251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E07D6-231E-4E97-B77A-8165AC9483DD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54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41990-DA68-426E-B61F-5D6505488684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10-16</a:t>
            </a:r>
          </a:p>
        </p:txBody>
      </p:sp>
    </p:spTree>
    <p:extLst>
      <p:ext uri="{BB962C8B-B14F-4D97-AF65-F5344CB8AC3E}">
        <p14:creationId xmlns:p14="http://schemas.microsoft.com/office/powerpoint/2010/main" val="752153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D786E-3830-4E9D-957F-FE6C3C253473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10-18</a:t>
            </a:r>
          </a:p>
        </p:txBody>
      </p:sp>
    </p:spTree>
    <p:extLst>
      <p:ext uri="{BB962C8B-B14F-4D97-AF65-F5344CB8AC3E}">
        <p14:creationId xmlns:p14="http://schemas.microsoft.com/office/powerpoint/2010/main" val="1104707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E1883-1F5A-4021-9948-537E8CE8B7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0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2B71-53C1-4328-87F3-72292D0D8F52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10-19 and 10-20, and 10-21</a:t>
            </a:r>
          </a:p>
        </p:txBody>
      </p:sp>
    </p:spTree>
    <p:extLst>
      <p:ext uri="{BB962C8B-B14F-4D97-AF65-F5344CB8AC3E}">
        <p14:creationId xmlns:p14="http://schemas.microsoft.com/office/powerpoint/2010/main" val="1918836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40BFA-8213-4BBB-A65D-93E60537F7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12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363D6-6B51-431A-B8C7-F3E472FC9B5F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10-24</a:t>
            </a:r>
          </a:p>
        </p:txBody>
      </p:sp>
    </p:spTree>
    <p:extLst>
      <p:ext uri="{BB962C8B-B14F-4D97-AF65-F5344CB8AC3E}">
        <p14:creationId xmlns:p14="http://schemas.microsoft.com/office/powerpoint/2010/main" val="1471226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C7624-6F84-4B83-B761-C1957FEB5D21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10-25</a:t>
            </a:r>
          </a:p>
        </p:txBody>
      </p:sp>
    </p:spTree>
    <p:extLst>
      <p:ext uri="{BB962C8B-B14F-4D97-AF65-F5344CB8AC3E}">
        <p14:creationId xmlns:p14="http://schemas.microsoft.com/office/powerpoint/2010/main" val="3434846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5ABC5-026F-4979-AACE-74A2110A63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F4711-2117-41E9-B5C1-F34E23CFC3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DBECC-099E-4EAA-A066-D47DA10D04FD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10-29</a:t>
            </a:r>
          </a:p>
        </p:txBody>
      </p:sp>
    </p:spTree>
    <p:extLst>
      <p:ext uri="{BB962C8B-B14F-4D97-AF65-F5344CB8AC3E}">
        <p14:creationId xmlns:p14="http://schemas.microsoft.com/office/powerpoint/2010/main" val="2339423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FDC34-E0AD-400D-883A-C2842879EE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8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FC68AA-7502-4E8E-AA69-1C0864D95C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7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CB136-74B7-4457-BABA-7D975F7D374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10-30</a:t>
            </a:r>
          </a:p>
        </p:txBody>
      </p:sp>
    </p:spTree>
    <p:extLst>
      <p:ext uri="{BB962C8B-B14F-4D97-AF65-F5344CB8AC3E}">
        <p14:creationId xmlns:p14="http://schemas.microsoft.com/office/powerpoint/2010/main" val="6051860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87970-0120-4BB7-BA61-C3CBC6794CAD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10-31</a:t>
            </a:r>
          </a:p>
        </p:txBody>
      </p:sp>
    </p:spTree>
    <p:extLst>
      <p:ext uri="{BB962C8B-B14F-4D97-AF65-F5344CB8AC3E}">
        <p14:creationId xmlns:p14="http://schemas.microsoft.com/office/powerpoint/2010/main" val="9258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A102-A744-441B-A8A7-159D6CAF5EB1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10-32</a:t>
            </a:r>
          </a:p>
        </p:txBody>
      </p:sp>
    </p:spTree>
    <p:extLst>
      <p:ext uri="{BB962C8B-B14F-4D97-AF65-F5344CB8AC3E}">
        <p14:creationId xmlns:p14="http://schemas.microsoft.com/office/powerpoint/2010/main" val="4033347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9DC38-21E0-41F8-9E12-DC3F55EBA5A2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10-33</a:t>
            </a:r>
          </a:p>
        </p:txBody>
      </p:sp>
    </p:spTree>
    <p:extLst>
      <p:ext uri="{BB962C8B-B14F-4D97-AF65-F5344CB8AC3E}">
        <p14:creationId xmlns:p14="http://schemas.microsoft.com/office/powerpoint/2010/main" val="734164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A8C21-F81D-4F71-A09E-F6051BDE7E07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10-34</a:t>
            </a:r>
          </a:p>
        </p:txBody>
      </p:sp>
    </p:spTree>
    <p:extLst>
      <p:ext uri="{BB962C8B-B14F-4D97-AF65-F5344CB8AC3E}">
        <p14:creationId xmlns:p14="http://schemas.microsoft.com/office/powerpoint/2010/main" val="2913518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DD7E7-87CA-47EC-AC1F-D0A47F465C4F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10-35</a:t>
            </a:r>
          </a:p>
        </p:txBody>
      </p:sp>
    </p:spTree>
    <p:extLst>
      <p:ext uri="{BB962C8B-B14F-4D97-AF65-F5344CB8AC3E}">
        <p14:creationId xmlns:p14="http://schemas.microsoft.com/office/powerpoint/2010/main" val="1129331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91F60-171D-42BF-AAA9-68FF4904AD2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CD20F-5898-42C3-B4A4-49DA216F6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3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0F20B-BC5D-4F89-BC56-4A0877B4AB8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2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105DC-C90B-4D43-9459-393EC960144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98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F377A-35B2-4526-946C-9B266462DEA3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10-37</a:t>
            </a:r>
          </a:p>
        </p:txBody>
      </p:sp>
    </p:spTree>
    <p:extLst>
      <p:ext uri="{BB962C8B-B14F-4D97-AF65-F5344CB8AC3E}">
        <p14:creationId xmlns:p14="http://schemas.microsoft.com/office/powerpoint/2010/main" val="162340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8CA2D-6918-4695-ACA2-FCC6819B227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6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CDDD8-1570-4899-82F6-2FAB0B3B7CB0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10-38</a:t>
            </a:r>
          </a:p>
        </p:txBody>
      </p:sp>
    </p:spTree>
    <p:extLst>
      <p:ext uri="{BB962C8B-B14F-4D97-AF65-F5344CB8AC3E}">
        <p14:creationId xmlns:p14="http://schemas.microsoft.com/office/powerpoint/2010/main" val="1595004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F21DC-34A4-4DFF-89A3-F004825758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2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4850D-1ED7-4358-8947-73B3C52B543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3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DEA28-4539-4B96-B6B2-DD7028D654C8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10-41</a:t>
            </a:r>
          </a:p>
        </p:txBody>
      </p:sp>
    </p:spTree>
    <p:extLst>
      <p:ext uri="{BB962C8B-B14F-4D97-AF65-F5344CB8AC3E}">
        <p14:creationId xmlns:p14="http://schemas.microsoft.com/office/powerpoint/2010/main" val="549384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FE36A-4FBC-4758-A601-EA0D9C2FD49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26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09C24-BD89-46D1-875E-D91ECF5C0C97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10-44</a:t>
            </a:r>
          </a:p>
        </p:txBody>
      </p:sp>
    </p:spTree>
    <p:extLst>
      <p:ext uri="{BB962C8B-B14F-4D97-AF65-F5344CB8AC3E}">
        <p14:creationId xmlns:p14="http://schemas.microsoft.com/office/powerpoint/2010/main" val="422497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8B3CC-D665-418A-96FA-7F27C6E037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50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D2F71-8E48-402A-875E-CB64BE1D459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3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B5CBC-4CA2-4E3F-BD32-1FB5BBD5F29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50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AA3FB-21F3-4C71-B96E-88F1CAD7833E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10-45</a:t>
            </a:r>
          </a:p>
        </p:txBody>
      </p:sp>
    </p:spTree>
    <p:extLst>
      <p:ext uri="{BB962C8B-B14F-4D97-AF65-F5344CB8AC3E}">
        <p14:creationId xmlns:p14="http://schemas.microsoft.com/office/powerpoint/2010/main" val="37579465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24C17-769A-44B7-A7C8-56C2855C92D8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10-46</a:t>
            </a:r>
          </a:p>
        </p:txBody>
      </p:sp>
    </p:spTree>
    <p:extLst>
      <p:ext uri="{BB962C8B-B14F-4D97-AF65-F5344CB8AC3E}">
        <p14:creationId xmlns:p14="http://schemas.microsoft.com/office/powerpoint/2010/main" val="6109614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B81C5-1EF3-4935-8099-99804D0D0CC6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10-48</a:t>
            </a:r>
          </a:p>
        </p:txBody>
      </p:sp>
    </p:spTree>
    <p:extLst>
      <p:ext uri="{BB962C8B-B14F-4D97-AF65-F5344CB8AC3E}">
        <p14:creationId xmlns:p14="http://schemas.microsoft.com/office/powerpoint/2010/main" val="13763539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82612-4B22-4FC1-A36D-1699A459110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32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990C2-8412-4219-91A6-9FBB493D7F15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10-49</a:t>
            </a:r>
          </a:p>
        </p:txBody>
      </p:sp>
    </p:spTree>
    <p:extLst>
      <p:ext uri="{BB962C8B-B14F-4D97-AF65-F5344CB8AC3E}">
        <p14:creationId xmlns:p14="http://schemas.microsoft.com/office/powerpoint/2010/main" val="3860676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DC33A-AD66-4F2F-8158-FE52C58ADC0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0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3D3BF-1064-43DA-8F80-8A930351D00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3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9F7E33-AA9F-40C9-8EA5-3FB1A4FD8C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0A60D-97BB-419A-95F8-62A1AF534FE4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10-1</a:t>
            </a:r>
          </a:p>
        </p:txBody>
      </p:sp>
    </p:spTree>
    <p:extLst>
      <p:ext uri="{BB962C8B-B14F-4D97-AF65-F5344CB8AC3E}">
        <p14:creationId xmlns:p14="http://schemas.microsoft.com/office/powerpoint/2010/main" val="273335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1A31-D4F7-4EAF-9012-EE4B153AE250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10-2</a:t>
            </a:r>
          </a:p>
        </p:txBody>
      </p:sp>
    </p:spTree>
    <p:extLst>
      <p:ext uri="{BB962C8B-B14F-4D97-AF65-F5344CB8AC3E}">
        <p14:creationId xmlns:p14="http://schemas.microsoft.com/office/powerpoint/2010/main" val="203658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4EBCE-A05C-4030-9E23-53FFF888C1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37B7-6A6E-4BBA-87E8-F9BBE557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B02F-AD9F-4766-AD68-6BAF8E03D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45BD-7F3E-4B3A-937F-E15E971A9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4823-E651-4C44-9AA8-D0E42FD3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585788"/>
            <a:ext cx="34766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4685"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0334-746A-4453-AF8E-6CDBFFF9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D4C1-A4E1-42D5-A838-BF3955E8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04DC-7C0C-4498-9819-5FDDC9CAB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4750-D082-4529-97D7-D0C03AA2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5CB7-FDE4-489F-BCED-1E5A791F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35-6364-4392-A28B-3CA1C6A18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E968-2824-4C15-836B-F0B3C8EC4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1181-97C9-478E-9258-389341FE3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6136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10: Information Systems Analysis and Design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110A289A-CACD-4685-B60C-5C310939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45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75" y="996950"/>
            <a:ext cx="7772400" cy="1470025"/>
          </a:xfrm>
        </p:spPr>
        <p:txBody>
          <a:bodyPr/>
          <a:lstStyle/>
          <a:p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Chapter 10</a:t>
            </a:r>
            <a:br>
              <a:rPr lang="en-US" sz="6000" smtClean="0"/>
            </a:br>
            <a:r>
              <a:rPr lang="en-US" smtClean="0"/>
              <a:t>Information Systems Analysis and Design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Processing Systems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 a way to collect, process, store, display, modify, or cancel transactions</a:t>
            </a:r>
          </a:p>
          <a:p>
            <a:pPr lvl="1"/>
            <a:r>
              <a:rPr lang="en-US" sz="2400" smtClean="0"/>
              <a:t>Payroll, accounting, airline reservations, inventory, point of sale and cellular phone billing</a:t>
            </a:r>
          </a:p>
          <a:p>
            <a:r>
              <a:rPr lang="en-US" sz="2800" smtClean="0"/>
              <a:t>Batch processing vs. online processing</a:t>
            </a:r>
          </a:p>
          <a:p>
            <a:pPr lvl="1"/>
            <a:r>
              <a:rPr lang="en-US" sz="2400" smtClean="0"/>
              <a:t>OLTP system</a:t>
            </a:r>
          </a:p>
          <a:p>
            <a:pPr lvl="2"/>
            <a:r>
              <a:rPr lang="en-US" smtClean="0"/>
              <a:t>Commit or rollback strategy</a:t>
            </a:r>
          </a:p>
          <a:p>
            <a:r>
              <a:rPr lang="en-US" sz="2800" smtClean="0"/>
              <a:t>Detail reports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D481D5-E2E3-4AA3-805A-2FD909737836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Processing Systems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3D4E8A-BF9F-47E5-A7FF-8BA05B5DFA8B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64" y="1888853"/>
            <a:ext cx="5573171" cy="3859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Information Systems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C3A1FA-14B1-4227-A25D-5162D0BC2A9F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91" y="2654097"/>
            <a:ext cx="5707317" cy="2329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Information Systems</a:t>
            </a: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82DAC5-7C80-45FF-834F-31F3E61D65E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23" y="2260804"/>
            <a:ext cx="5865854" cy="3115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Support Systems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Helps people make decisions by directly manipulating data, analyzing data from external sources, generating statistical projections, and creating data models of various scenarios</a:t>
            </a:r>
          </a:p>
          <a:p>
            <a:pPr lvl="1"/>
            <a:r>
              <a:rPr lang="en-US" sz="2400" dirty="0" smtClean="0"/>
              <a:t>Executive information system</a:t>
            </a:r>
          </a:p>
          <a:p>
            <a:r>
              <a:rPr lang="en-US" sz="2800" dirty="0" smtClean="0"/>
              <a:t>DSSs design decision models and make decision queries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F58B2A-560E-4411-919A-85BD9DE48622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Support Systems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B56386-6A83-4026-B492-B1F1159E689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94" y="2513853"/>
            <a:ext cx="5719512" cy="2609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 Systems and Neural Networks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Expert systems are designed to analyze data and produce a recommendation, diagnosis, or decision based on a set of facts and rules</a:t>
            </a:r>
          </a:p>
          <a:p>
            <a:pPr lvl="1"/>
            <a:r>
              <a:rPr lang="en-US" sz="2400" smtClean="0"/>
              <a:t>Knowledge base</a:t>
            </a:r>
          </a:p>
          <a:p>
            <a:pPr lvl="2"/>
            <a:r>
              <a:rPr lang="en-US" sz="2000" smtClean="0"/>
              <a:t>Inference engine</a:t>
            </a:r>
          </a:p>
          <a:p>
            <a:pPr lvl="2"/>
            <a:r>
              <a:rPr lang="en-US" sz="2000" smtClean="0"/>
              <a:t>Knowledge engineering</a:t>
            </a:r>
          </a:p>
          <a:p>
            <a:pPr lvl="1"/>
            <a:r>
              <a:rPr lang="en-US" sz="2400" smtClean="0"/>
              <a:t>Expert system shell</a:t>
            </a:r>
          </a:p>
          <a:p>
            <a:pPr lvl="1"/>
            <a:r>
              <a:rPr lang="en-US" sz="2400" smtClean="0"/>
              <a:t>Fuzzy logic</a:t>
            </a:r>
          </a:p>
          <a:p>
            <a:r>
              <a:rPr lang="en-US" sz="2800" smtClean="0"/>
              <a:t>Neural networks use computer circuitry to simulate how a brain may process info, learn, and remember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21003-D0C8-4F40-95C4-491C8112918B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 and Neural Networks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957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CCC4B-E24A-4420-B0B4-A8F54925EA5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30" y="2772999"/>
            <a:ext cx="5652439" cy="2091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Systems Analysis</a:t>
            </a:r>
          </a:p>
        </p:txBody>
      </p:sp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System Development Life Cycle</a:t>
            </a:r>
          </a:p>
          <a:p>
            <a:r>
              <a:rPr lang="en-US" sz="2800" smtClean="0"/>
              <a:t>Planning Phase</a:t>
            </a:r>
          </a:p>
          <a:p>
            <a:r>
              <a:rPr lang="en-US" sz="2800" smtClean="0"/>
              <a:t>Analysis Phase</a:t>
            </a:r>
          </a:p>
          <a:p>
            <a:r>
              <a:rPr lang="en-US" sz="2800" smtClean="0"/>
              <a:t>Documentation Tools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E41BEC-1BFF-4FFB-89ED-CFD1FB45F045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102200</a:t>
            </a:r>
            <a:r>
              <a:rPr lang="en-US" sz="2400" dirty="0" smtClean="0"/>
              <a:t> If you are participating as a member of a team on a project to upgrade an information system, what can you expect the team to accomplish first?</a:t>
            </a:r>
          </a:p>
          <a:p>
            <a:pPr lvl="1"/>
            <a:r>
              <a:rPr lang="en-US" sz="2400" dirty="0" smtClean="0"/>
              <a:t>A.  Complete the systems analysis and design according to the systems development life cycle.</a:t>
            </a:r>
          </a:p>
          <a:p>
            <a:pPr lvl="1"/>
            <a:r>
              <a:rPr lang="en-US" sz="2400" dirty="0" smtClean="0"/>
              <a:t>B.  Complete the planning phase to devise a Project Development Plan.</a:t>
            </a:r>
          </a:p>
          <a:p>
            <a:pPr lvl="1"/>
            <a:r>
              <a:rPr lang="en-US" sz="2400" dirty="0" smtClean="0"/>
              <a:t>C.  Complete the analysis phase to produce the Systems Requirement document.</a:t>
            </a:r>
          </a:p>
          <a:p>
            <a:pPr lvl="1"/>
            <a:r>
              <a:rPr lang="en-US" sz="2400" dirty="0" smtClean="0"/>
              <a:t>D.  Complete the documentation of the current system using DFDs or object-oriented documentation tools.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7FB6E8-C2DA-4320-9A94-1612729F85FC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Information Systems</a:t>
            </a:r>
          </a:p>
          <a:p>
            <a:r>
              <a:rPr lang="en-US" sz="2400" smtClean="0"/>
              <a:t>Section B: Systems Analysis</a:t>
            </a:r>
          </a:p>
          <a:p>
            <a:r>
              <a:rPr lang="en-US" sz="2400" smtClean="0"/>
              <a:t>Section C: System Design</a:t>
            </a:r>
          </a:p>
          <a:p>
            <a:r>
              <a:rPr lang="en-US" sz="2400" smtClean="0"/>
              <a:t>Section D: Implementation and Maintenance</a:t>
            </a:r>
          </a:p>
          <a:p>
            <a:r>
              <a:rPr lang="en-US" sz="2400" smtClean="0"/>
              <a:t>Section E: Corporate Data Security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466A54-3A5F-407C-A3E2-29BB2C95E1CC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Development Life Cycle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Systems analysis and design is a discipline that focuses on developing information systems according to the phases of an SDLC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6C0690-BA77-4E73-AF17-BADB410C120F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13" y="3307836"/>
            <a:ext cx="5317073" cy="226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Phase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Assemble the project team</a:t>
            </a:r>
          </a:p>
          <a:p>
            <a:r>
              <a:rPr lang="en-US" sz="2800" smtClean="0"/>
              <a:t>Justify the project</a:t>
            </a:r>
          </a:p>
          <a:p>
            <a:r>
              <a:rPr lang="en-US" sz="2800" smtClean="0"/>
              <a:t>Choose a development methodology</a:t>
            </a:r>
          </a:p>
          <a:p>
            <a:r>
              <a:rPr lang="en-US" sz="2800" smtClean="0"/>
              <a:t>Develop a project schedule</a:t>
            </a:r>
          </a:p>
          <a:p>
            <a:r>
              <a:rPr lang="en-US" sz="2800" smtClean="0"/>
              <a:t>Produce a Project Development Plan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7701CF-8302-41AD-AA60-E455C7CFFCB8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Phase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Justification for new system usually emerges from a serious problem with the current system, a threat to the organization’s success, or an opportunity to improve an organization’s products or services through technology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79D1B1-0619-433E-95E2-FCEAEF9A5672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24" y="3972210"/>
            <a:ext cx="5689025" cy="19024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Phase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organization must be able to:</a:t>
            </a:r>
          </a:p>
          <a:p>
            <a:pPr lvl="1"/>
            <a:r>
              <a:rPr lang="en-US" sz="2400" dirty="0" smtClean="0"/>
              <a:t>Make improvements</a:t>
            </a:r>
          </a:p>
          <a:p>
            <a:pPr lvl="1"/>
            <a:r>
              <a:rPr lang="en-US" sz="2400" dirty="0" smtClean="0"/>
              <a:t>Change the industry</a:t>
            </a:r>
          </a:p>
          <a:p>
            <a:pPr lvl="1"/>
            <a:r>
              <a:rPr lang="en-US" sz="2400" dirty="0" smtClean="0"/>
              <a:t>Create new products</a:t>
            </a:r>
          </a:p>
          <a:p>
            <a:r>
              <a:rPr lang="en-US" sz="2800" dirty="0" smtClean="0"/>
              <a:t>The PIECES framework helps classify problems in an information system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8AC868-BCF0-4164-B898-23AEB8E76168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90" y="4089363"/>
            <a:ext cx="4517642" cy="2036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Phase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Development methodologies</a:t>
            </a:r>
          </a:p>
          <a:p>
            <a:pPr lvl="1"/>
            <a:r>
              <a:rPr lang="en-US" sz="2400" smtClean="0"/>
              <a:t>Structured methodology</a:t>
            </a:r>
          </a:p>
          <a:p>
            <a:pPr lvl="1"/>
            <a:r>
              <a:rPr lang="en-US" sz="2400" smtClean="0"/>
              <a:t>Information engineering methodology</a:t>
            </a:r>
          </a:p>
          <a:p>
            <a:pPr lvl="1"/>
            <a:r>
              <a:rPr lang="en-US" sz="2400" smtClean="0"/>
              <a:t>Object-oriented methodology</a:t>
            </a:r>
          </a:p>
          <a:p>
            <a:r>
              <a:rPr lang="en-US" sz="2800" smtClean="0"/>
              <a:t>PERT (Program Evaluation and Review Technique)</a:t>
            </a:r>
          </a:p>
          <a:p>
            <a:r>
              <a:rPr lang="en-US" sz="2800" smtClean="0"/>
              <a:t>WBS (Work Breakdown Structure)</a:t>
            </a:r>
          </a:p>
          <a:p>
            <a:r>
              <a:rPr lang="en-US" sz="2800" smtClean="0"/>
              <a:t>Gantt chart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D4996F-DB28-4FB8-BA75-D06BE54F6177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Phase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F97DB9-F45C-4650-BB0A-9515D760F248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1" y="2181458"/>
            <a:ext cx="4474319" cy="343805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9" y="1618418"/>
            <a:ext cx="4290193" cy="137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15" y="3288756"/>
            <a:ext cx="2817995" cy="28243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Phase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Produce a list of requirements for a new or revised information system</a:t>
            </a:r>
          </a:p>
          <a:p>
            <a:r>
              <a:rPr lang="en-US" sz="2800" smtClean="0"/>
              <a:t>Analysis phase activities:</a:t>
            </a:r>
          </a:p>
          <a:p>
            <a:pPr lvl="1"/>
            <a:r>
              <a:rPr lang="en-US" sz="2400" smtClean="0"/>
              <a:t>Study the current system</a:t>
            </a:r>
          </a:p>
          <a:p>
            <a:pPr lvl="1"/>
            <a:r>
              <a:rPr lang="en-US" sz="2400" smtClean="0"/>
              <a:t>Determine system requirements</a:t>
            </a:r>
          </a:p>
          <a:p>
            <a:pPr lvl="1"/>
            <a:r>
              <a:rPr lang="en-US" sz="2400" smtClean="0"/>
              <a:t>Write System Requirements Report</a:t>
            </a:r>
          </a:p>
          <a:p>
            <a:r>
              <a:rPr lang="en-US" sz="2800" smtClean="0"/>
              <a:t>System requirements are the criteria for successfully solving problems identified in an information system</a:t>
            </a:r>
          </a:p>
          <a:p>
            <a:pPr lvl="1"/>
            <a:r>
              <a:rPr lang="en-US" sz="2400" smtClean="0"/>
              <a:t>Success factors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CFB371-0EF6-4875-A1DF-2408FD98276A}" type="slidenum">
              <a:rPr lang="en-US">
                <a:cs typeface="Arial" charset="0"/>
              </a:rPr>
              <a:pPr/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 Tools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core documentation tool for project teams using structured methodology is the data flow diagram (DFD)</a:t>
            </a:r>
          </a:p>
          <a:p>
            <a:pPr lvl="1"/>
            <a:r>
              <a:rPr lang="en-US" sz="2400" dirty="0" smtClean="0"/>
              <a:t>External entity</a:t>
            </a:r>
          </a:p>
          <a:p>
            <a:pPr lvl="1"/>
            <a:r>
              <a:rPr lang="en-US" sz="2400" dirty="0" smtClean="0"/>
              <a:t>Data store</a:t>
            </a:r>
          </a:p>
          <a:p>
            <a:pPr lvl="1"/>
            <a:r>
              <a:rPr lang="en-US" sz="2400" dirty="0" smtClean="0"/>
              <a:t>Process</a:t>
            </a:r>
          </a:p>
          <a:p>
            <a:pPr lvl="1"/>
            <a:r>
              <a:rPr lang="en-US" sz="2400" dirty="0" smtClean="0"/>
              <a:t>Data flow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84B243-84A3-4D2E-94A6-AAB70B57E058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59" y="3720444"/>
            <a:ext cx="5445122" cy="16280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 Tools</a:t>
            </a:r>
          </a:p>
        </p:txBody>
      </p:sp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3209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B2FE0-4086-4B25-91AB-CBFBD8A04E7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8" y="1590073"/>
            <a:ext cx="5743903" cy="445731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 Tools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Current standard for object-oriented documentation is referred to as UML (Unified Modeling Language)</a:t>
            </a:r>
          </a:p>
          <a:p>
            <a:r>
              <a:rPr lang="en-US" sz="2800" smtClean="0"/>
              <a:t>A use case diagram documents the users of an information system and the functions they perform</a:t>
            </a:r>
          </a:p>
          <a:p>
            <a:pPr lvl="1"/>
            <a:r>
              <a:rPr lang="en-US" sz="2400" smtClean="0"/>
              <a:t>Actors</a:t>
            </a:r>
          </a:p>
          <a:p>
            <a:r>
              <a:rPr lang="en-US" sz="2800" smtClean="0"/>
              <a:t>A class diagram provides the name of each object, a list of each object’s attributes, a list of methods, and an indication of the cardinality between objects</a:t>
            </a:r>
          </a:p>
          <a:p>
            <a:r>
              <a:rPr lang="en-US" sz="2800" smtClean="0"/>
              <a:t>A sequence diagram depicts the detailed sequence of interactions that take place for a use case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6617E8-685B-4ADF-93B2-E991B3DBBA5D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smtClean="0">
                <a:solidFill>
                  <a:srgbClr val="A6A6A6"/>
                </a:solidFill>
              </a:rPr>
              <a:t>100100</a:t>
            </a:r>
            <a:r>
              <a:rPr lang="en-US" sz="2300" smtClean="0"/>
              <a:t> Tactical and operational planning define long term goals for an organization. </a:t>
            </a:r>
          </a:p>
          <a:p>
            <a:r>
              <a:rPr lang="en-US" sz="2300" smtClean="0">
                <a:solidFill>
                  <a:srgbClr val="A6A6A6"/>
                </a:solidFill>
              </a:rPr>
              <a:t>100200</a:t>
            </a:r>
            <a:r>
              <a:rPr lang="en-US" sz="2300" smtClean="0"/>
              <a:t> When managers encounter unstructured problems, a transaction processing system can usually supply the answers. </a:t>
            </a:r>
          </a:p>
          <a:p>
            <a:r>
              <a:rPr lang="en-US" sz="2300" smtClean="0">
                <a:solidFill>
                  <a:srgbClr val="A6A6A6"/>
                </a:solidFill>
              </a:rPr>
              <a:t>100300</a:t>
            </a:r>
            <a:r>
              <a:rPr lang="en-US" sz="2300" smtClean="0"/>
              <a:t> An OLTP system processes transactions in real time as they are entered. </a:t>
            </a:r>
          </a:p>
          <a:p>
            <a:r>
              <a:rPr lang="en-US" sz="2300" smtClean="0">
                <a:solidFill>
                  <a:srgbClr val="A6A6A6"/>
                </a:solidFill>
              </a:rPr>
              <a:t>100400</a:t>
            </a:r>
            <a:r>
              <a:rPr lang="en-US" sz="2300" smtClean="0"/>
              <a:t> An ad hoc report is a customized report that provides information not available in regularly scheduled reports. </a:t>
            </a:r>
          </a:p>
          <a:p>
            <a:r>
              <a:rPr lang="en-US" sz="2300" smtClean="0">
                <a:solidFill>
                  <a:srgbClr val="A6A6A6"/>
                </a:solidFill>
              </a:rPr>
              <a:t>100500</a:t>
            </a:r>
            <a:r>
              <a:rPr lang="en-US" sz="2300" smtClean="0"/>
              <a:t> An expert system uses a knowledge base and inference engine. </a:t>
            </a:r>
          </a:p>
          <a:p>
            <a:r>
              <a:rPr lang="en-US" sz="2300" smtClean="0">
                <a:solidFill>
                  <a:srgbClr val="A6A6A6"/>
                </a:solidFill>
              </a:rPr>
              <a:t>100600</a:t>
            </a:r>
            <a:r>
              <a:rPr lang="en-US" sz="2300" smtClean="0"/>
              <a:t> An SDLC provides a general outline of how an information system evolves. 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096AC6-4578-48DC-9F8A-304D26D510D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 Tools</a:t>
            </a:r>
          </a:p>
        </p:txBody>
      </p:sp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3619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95ABD4-9685-491D-9132-12067071389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1" y="1511300"/>
            <a:ext cx="4336858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System Design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Design Phase</a:t>
            </a:r>
          </a:p>
          <a:p>
            <a:r>
              <a:rPr lang="en-US" sz="2800" smtClean="0"/>
              <a:t>Evaluation and Selection</a:t>
            </a:r>
          </a:p>
          <a:p>
            <a:r>
              <a:rPr lang="en-US" sz="2800" smtClean="0"/>
              <a:t>Application Specifications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38B464-E9CB-4D59-BE75-EBDC25370D01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102300</a:t>
            </a:r>
            <a:r>
              <a:rPr lang="en-US" sz="2400" dirty="0" smtClean="0"/>
              <a:t> Suppose you’ve just heard through the office grapevine that your company is going to be getting a turnkey computer system. What can you expect?</a:t>
            </a:r>
          </a:p>
          <a:p>
            <a:pPr lvl="1"/>
            <a:r>
              <a:rPr lang="en-US" sz="2400" dirty="0" smtClean="0"/>
              <a:t>A.  The system won’t be operation for quite a long time because lots of programming and setup will be required.</a:t>
            </a:r>
          </a:p>
          <a:p>
            <a:pPr lvl="1"/>
            <a:r>
              <a:rPr lang="en-US" sz="2400" dirty="0" smtClean="0"/>
              <a:t>B.  You’ll be getting the same system used by business competitors.</a:t>
            </a:r>
          </a:p>
          <a:p>
            <a:pPr lvl="1"/>
            <a:r>
              <a:rPr lang="en-US" sz="2400" dirty="0" smtClean="0"/>
              <a:t>C.  You might be asked to join a project team to carry out system analysis and design.</a:t>
            </a:r>
          </a:p>
          <a:p>
            <a:pPr lvl="1"/>
            <a:r>
              <a:rPr lang="en-US" sz="2400" dirty="0" smtClean="0"/>
              <a:t>D.  You might have to change some procedures to match the new information system.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22AAAB-5828-4C01-B229-5F1F7EED7EB6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Phase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The project team must figure out how the new system will fulfill the requirements specified in the System Requirements Report</a:t>
            </a:r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829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7C2820-8AB8-4707-AE9E-655E79CB3A98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69" y="1934585"/>
            <a:ext cx="2219512" cy="3768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Phase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project team has to consider the overall architecture based on:</a:t>
            </a:r>
          </a:p>
          <a:p>
            <a:pPr lvl="1"/>
            <a:r>
              <a:rPr lang="en-US" sz="2400" dirty="0" smtClean="0"/>
              <a:t>Level of automation</a:t>
            </a:r>
          </a:p>
          <a:p>
            <a:pPr lvl="1"/>
            <a:r>
              <a:rPr lang="en-US" sz="2400" dirty="0" smtClean="0"/>
              <a:t>Processing methodology</a:t>
            </a:r>
          </a:p>
          <a:p>
            <a:pPr lvl="2"/>
            <a:r>
              <a:rPr lang="en-US" sz="2000" dirty="0" smtClean="0"/>
              <a:t>Centralized processing</a:t>
            </a:r>
          </a:p>
          <a:p>
            <a:pPr lvl="2"/>
            <a:r>
              <a:rPr lang="en-US" sz="2000" dirty="0" smtClean="0"/>
              <a:t>Distributed processing</a:t>
            </a:r>
          </a:p>
          <a:p>
            <a:pPr lvl="1"/>
            <a:r>
              <a:rPr lang="en-US" sz="2400" dirty="0" smtClean="0"/>
              <a:t>Network technology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64E0FD-8953-4A79-8C67-F0D573A73BD1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0" y="4080681"/>
            <a:ext cx="4750127" cy="21375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Phase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Software alternatives</a:t>
            </a:r>
          </a:p>
          <a:p>
            <a:pPr lvl="1"/>
            <a:r>
              <a:rPr lang="en-US" dirty="0" smtClean="0"/>
              <a:t>Programming tools</a:t>
            </a:r>
          </a:p>
          <a:p>
            <a:pPr lvl="1"/>
            <a:r>
              <a:rPr lang="en-US" dirty="0" smtClean="0"/>
              <a:t>Application development tools</a:t>
            </a:r>
          </a:p>
          <a:p>
            <a:pPr lvl="1"/>
            <a:r>
              <a:rPr lang="en-US" dirty="0" smtClean="0"/>
              <a:t>Application software</a:t>
            </a:r>
          </a:p>
          <a:p>
            <a:pPr lvl="1"/>
            <a:r>
              <a:rPr lang="en-US" dirty="0" smtClean="0"/>
              <a:t>Turnkey systems</a:t>
            </a: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AE5CD5-C92B-4988-A905-81509FBCB61C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0" y="1511300"/>
            <a:ext cx="1039290" cy="46148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and Selection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Decision support worksheet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ABB771-6829-4AC7-A1CF-D72CAB4E742F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0" y="2457935"/>
            <a:ext cx="5725610" cy="340243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and Selection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request for proposal (RFP) describes the information system problem and the requirements for the solution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595348-4716-4F46-8F3E-14A78DC9253D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7" y="3062051"/>
            <a:ext cx="5664634" cy="28902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and Selection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request for quotation (RFQ) is a request for a formal price quotation on a list of hardware and software</a:t>
            </a: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79744-4190-4ECA-9024-EDD9A94D02A7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2957666"/>
            <a:ext cx="5615854" cy="308536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Specifications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Describe the way the information system’s software should interact with users, store data, process data, and format reports</a:t>
            </a:r>
          </a:p>
          <a:p>
            <a:r>
              <a:rPr lang="en-US" sz="2800" smtClean="0"/>
              <a:t>Feature creep refers to the failure to constrain change</a:t>
            </a:r>
          </a:p>
          <a:p>
            <a:r>
              <a:rPr lang="en-US" sz="2800" smtClean="0"/>
              <a:t>Changes should be managed formally, including written change requests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468B6E-7A39-4E5B-89E0-0929B2F22D5C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100700</a:t>
            </a:r>
            <a:r>
              <a:rPr lang="en-US" sz="2400" dirty="0" smtClean="0"/>
              <a:t> System requirements are also called success factors.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100800</a:t>
            </a:r>
            <a:r>
              <a:rPr lang="en-US" sz="2400" dirty="0" smtClean="0"/>
              <a:t> DFDs and UML are used to document information systems.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100900</a:t>
            </a:r>
            <a:r>
              <a:rPr lang="en-US" sz="2400" dirty="0" smtClean="0"/>
              <a:t> Unit testing is a process that tests all the hardware and software components of an information system to make sure it performs according to specifications.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101000</a:t>
            </a:r>
            <a:r>
              <a:rPr lang="en-US" sz="2400" dirty="0" smtClean="0"/>
              <a:t> Throughput refers to the amount of data processed in a particular time interval.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101100</a:t>
            </a:r>
            <a:r>
              <a:rPr lang="en-US" sz="2400" dirty="0" smtClean="0"/>
              <a:t> MTBF refers to the average time between failures of a hardware component. </a:t>
            </a:r>
            <a:endParaRPr lang="en-US" sz="2400" dirty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5D238-CAA7-467A-AB78-D16EAB6EB18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Implementation and Maintenance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Implementation Phase</a:t>
            </a:r>
          </a:p>
          <a:p>
            <a:r>
              <a:rPr lang="en-US" sz="2800" smtClean="0"/>
              <a:t>Development and Testing</a:t>
            </a:r>
          </a:p>
          <a:p>
            <a:r>
              <a:rPr lang="en-US" sz="2800" smtClean="0"/>
              <a:t>Documentation and Training</a:t>
            </a:r>
          </a:p>
          <a:p>
            <a:r>
              <a:rPr lang="en-US" sz="2800" smtClean="0"/>
              <a:t>Conversion and Cutover</a:t>
            </a:r>
          </a:p>
          <a:p>
            <a:r>
              <a:rPr lang="en-US" sz="2800" smtClean="0"/>
              <a:t>Maintenance Phase</a:t>
            </a:r>
          </a:p>
        </p:txBody>
      </p:sp>
      <p:sp>
        <p:nvSpPr>
          <p:cNvPr id="972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514834-5E6A-4C7C-89D7-8C1E133F9149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102400</a:t>
            </a:r>
            <a:r>
              <a:rPr lang="en-US" sz="2400" smtClean="0"/>
              <a:t> Suppose you’re the system administrator for a large corporate information system that was installed about a year ago. What is most likely your biggest concern?</a:t>
            </a:r>
          </a:p>
          <a:p>
            <a:pPr lvl="1"/>
            <a:r>
              <a:rPr lang="en-US" sz="2400" smtClean="0"/>
              <a:t>A.  Feature creep</a:t>
            </a:r>
          </a:p>
          <a:p>
            <a:pPr lvl="1"/>
            <a:r>
              <a:rPr lang="en-US" sz="2400" smtClean="0"/>
              <a:t>B.  Quality of service</a:t>
            </a:r>
          </a:p>
          <a:p>
            <a:pPr lvl="1"/>
            <a:r>
              <a:rPr lang="en-US" sz="2400" smtClean="0"/>
              <a:t>C.  Pilot conversion</a:t>
            </a:r>
          </a:p>
          <a:p>
            <a:pPr lvl="1"/>
            <a:r>
              <a:rPr lang="en-US" sz="2400" smtClean="0"/>
              <a:t>D.  Application specifications</a:t>
            </a:r>
          </a:p>
          <a:p>
            <a:endParaRPr lang="en-US" sz="2400" smtClean="0"/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67AFA6-02FA-4D9C-806A-301A5CA019D1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Phase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Project team supervises the tasks necessary to construct the new information system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13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C7F345-7EE2-45AA-ADF5-F128B5F99721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64" y="1894951"/>
            <a:ext cx="2195122" cy="384756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and Testing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Software customization is the process of modifying a commercial application to reflect an organization’s needs</a:t>
            </a:r>
          </a:p>
          <a:p>
            <a:r>
              <a:rPr lang="en-US" sz="2800" smtClean="0"/>
              <a:t>Application testing is performed in three ways:</a:t>
            </a:r>
          </a:p>
          <a:p>
            <a:pPr lvl="1"/>
            <a:r>
              <a:rPr lang="en-US" sz="2400" smtClean="0"/>
              <a:t>Unit testing</a:t>
            </a:r>
          </a:p>
          <a:p>
            <a:pPr lvl="1"/>
            <a:r>
              <a:rPr lang="en-US" sz="2400" smtClean="0"/>
              <a:t>Integration testing</a:t>
            </a:r>
          </a:p>
          <a:p>
            <a:pPr lvl="2"/>
            <a:r>
              <a:rPr lang="en-US" sz="2000" smtClean="0"/>
              <a:t>Test area</a:t>
            </a:r>
          </a:p>
          <a:p>
            <a:pPr lvl="1"/>
            <a:r>
              <a:rPr lang="en-US" sz="2400" smtClean="0"/>
              <a:t>System testing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9420D5-3E3C-4C72-A8D5-BA0B17F71D69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and Testing</a:t>
            </a:r>
          </a:p>
        </p:txBody>
      </p:sp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6486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3F3519-64C6-4D18-9F29-A8D428DED0F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0" y="2272999"/>
            <a:ext cx="5701220" cy="309146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 and Training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System documentation</a:t>
            </a:r>
          </a:p>
          <a:p>
            <a:pPr lvl="1"/>
            <a:r>
              <a:rPr lang="en-US" sz="2400" smtClean="0"/>
              <a:t>Describes a system’s features, hardware architecture, and programming</a:t>
            </a:r>
          </a:p>
          <a:p>
            <a:r>
              <a:rPr lang="en-US" sz="2800" smtClean="0"/>
              <a:t>User documentation</a:t>
            </a:r>
          </a:p>
          <a:p>
            <a:pPr lvl="1"/>
            <a:r>
              <a:rPr lang="en-US" sz="2400" smtClean="0"/>
              <a:t>Describes how to interact with the system to accomplish specific tasks</a:t>
            </a:r>
          </a:p>
          <a:p>
            <a:pPr lvl="1"/>
            <a:r>
              <a:rPr lang="en-US" sz="2400" smtClean="0"/>
              <a:t>Procedure handbook</a:t>
            </a:r>
          </a:p>
          <a:p>
            <a:pPr lvl="2"/>
            <a:r>
              <a:rPr lang="en-US" sz="2000" smtClean="0"/>
              <a:t>Contains step-by-step instructions for performing specific tasks</a:t>
            </a:r>
          </a:p>
        </p:txBody>
      </p:sp>
      <p:sp>
        <p:nvSpPr>
          <p:cNvPr id="1075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75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5BA383-9C90-4EC7-8BA1-AB888C337684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Conversion and Cutover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System conversion</a:t>
            </a:r>
          </a:p>
          <a:p>
            <a:pPr lvl="1"/>
            <a:r>
              <a:rPr lang="en-US" sz="2400" smtClean="0"/>
              <a:t>Deactivating an old information system and activating a new one</a:t>
            </a:r>
          </a:p>
          <a:p>
            <a:pPr lvl="1"/>
            <a:r>
              <a:rPr lang="en-US" sz="2400" smtClean="0"/>
              <a:t>Several conversion strategies:</a:t>
            </a:r>
          </a:p>
          <a:p>
            <a:pPr lvl="2"/>
            <a:r>
              <a:rPr lang="en-US" sz="2000" smtClean="0"/>
              <a:t>Direct conversion</a:t>
            </a:r>
          </a:p>
          <a:p>
            <a:pPr lvl="2"/>
            <a:r>
              <a:rPr lang="en-US" sz="2000" smtClean="0"/>
              <a:t>Parallel conversion</a:t>
            </a:r>
          </a:p>
          <a:p>
            <a:pPr lvl="2"/>
            <a:r>
              <a:rPr lang="en-US" sz="2000" smtClean="0"/>
              <a:t>Phased conversion</a:t>
            </a:r>
          </a:p>
          <a:p>
            <a:pPr lvl="2"/>
            <a:r>
              <a:rPr lang="en-US" sz="2000" smtClean="0"/>
              <a:t>Pilot conversion</a:t>
            </a:r>
          </a:p>
          <a:p>
            <a:r>
              <a:rPr lang="en-US" sz="2400" smtClean="0"/>
              <a:t>Acceptance testing is designed to verify that the new information system works as required</a:t>
            </a:r>
          </a:p>
        </p:txBody>
      </p:sp>
      <p:sp>
        <p:nvSpPr>
          <p:cNvPr id="1095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095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E52C1D-141E-4015-9A8A-88EAABD0704F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Phase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4784725" cy="4614863"/>
          </a:xfrm>
        </p:spPr>
        <p:txBody>
          <a:bodyPr/>
          <a:lstStyle/>
          <a:p>
            <a:r>
              <a:rPr lang="en-US" smtClean="0"/>
              <a:t>Involves day-to-day operation of the system, making modifications to improve performance, and correcting problems</a:t>
            </a:r>
          </a:p>
          <a:p>
            <a:r>
              <a:rPr lang="en-US" smtClean="0"/>
              <a:t>The term quality of service (QoS) refers to the level of performance a computer system provides</a:t>
            </a:r>
          </a:p>
        </p:txBody>
      </p:sp>
      <p:sp>
        <p:nvSpPr>
          <p:cNvPr id="11162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116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051282-50C3-44EF-A07E-318537F6DFBB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0" y="2205926"/>
            <a:ext cx="2024390" cy="322561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Phase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computer operator is responsible for operating the computer on a day-to-day basis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systems programmer installs new versions of the operating system and modifies settings to maximize performance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help desk is staffed by technical support specialists who are familiar with the information system’s software</a:t>
            </a:r>
          </a:p>
        </p:txBody>
      </p:sp>
      <p:sp>
        <p:nvSpPr>
          <p:cNvPr id="1136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36CD33-1E35-4F65-9C38-D893B3947E3D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Phase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Maintenance phase costs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DA9EF2-993D-45C0-A9A5-A536C6963C11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9" y="2467372"/>
            <a:ext cx="5542683" cy="2524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</a:t>
            </a:r>
            <a:br>
              <a:rPr lang="en-US" smtClean="0"/>
            </a:br>
            <a:r>
              <a:rPr lang="en-US" smtClean="0"/>
              <a:t>Information Systems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Information Systems in Organizations</a:t>
            </a:r>
          </a:p>
          <a:p>
            <a:r>
              <a:rPr lang="en-US" sz="2800" smtClean="0"/>
              <a:t>Transaction Processing Systems</a:t>
            </a:r>
          </a:p>
          <a:p>
            <a:r>
              <a:rPr lang="en-US" sz="2800" smtClean="0"/>
              <a:t>Management Information Systems</a:t>
            </a:r>
          </a:p>
          <a:p>
            <a:r>
              <a:rPr lang="en-US" sz="2800" smtClean="0"/>
              <a:t>Decision Support Systems</a:t>
            </a:r>
          </a:p>
          <a:p>
            <a:r>
              <a:rPr lang="en-US" sz="2800" smtClean="0"/>
              <a:t>Expert Systems and Neural Networks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3E7F84-B026-440C-9535-F8A7445A5BAD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Corporate Data Security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Information System Data Vulnerabilities</a:t>
            </a:r>
          </a:p>
          <a:p>
            <a:r>
              <a:rPr lang="en-US" sz="2800" smtClean="0"/>
              <a:t>Information System Data Security</a:t>
            </a:r>
          </a:p>
          <a:p>
            <a:r>
              <a:rPr lang="en-US" sz="2800" smtClean="0"/>
              <a:t>Corporate Identity Theft</a:t>
            </a:r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2E58A1-5455-4623-A80C-08A58921E6F0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102500</a:t>
            </a:r>
            <a:r>
              <a:rPr lang="en-US" sz="2400" smtClean="0"/>
              <a:t> How easy it is to create a fake site that looks like one for a legitimate business?</a:t>
            </a:r>
          </a:p>
          <a:p>
            <a:pPr lvl="1"/>
            <a:r>
              <a:rPr lang="en-US" sz="2400" smtClean="0"/>
              <a:t>A.  It is very difficult because of all the corporate logos and other art work at legitimate sites.</a:t>
            </a:r>
          </a:p>
          <a:p>
            <a:pPr lvl="1"/>
            <a:r>
              <a:rPr lang="en-US" sz="2400" smtClean="0"/>
              <a:t>B.  It is very difficult because real Web sites use HTML and HTTPS for security.</a:t>
            </a:r>
          </a:p>
          <a:p>
            <a:pPr lvl="1"/>
            <a:r>
              <a:rPr lang="en-US" sz="2400" smtClean="0"/>
              <a:t>C.  It is quite easy to change the URL of a legitimate site and then put a fake site in its place.</a:t>
            </a:r>
          </a:p>
          <a:p>
            <a:pPr lvl="1"/>
            <a:r>
              <a:rPr lang="en-US" sz="2400" smtClean="0"/>
              <a:t>D.  It is easy to cut and paste graphics from a legitimate site to make a fake site at a URL that is similar but not the same as the real site.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CFB2CF-EE24-4433-BD63-F4D29898B939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System Data Vulnerabilities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Threats to a corporate information system can affect thousands of people</a:t>
            </a:r>
          </a:p>
          <a:p>
            <a:pPr lvl="1"/>
            <a:r>
              <a:rPr lang="en-US" sz="2400" dirty="0" smtClean="0"/>
              <a:t>Natural disasters</a:t>
            </a:r>
          </a:p>
          <a:p>
            <a:pPr lvl="1"/>
            <a:r>
              <a:rPr lang="en-US" sz="2400" dirty="0" smtClean="0"/>
              <a:t>Power outages</a:t>
            </a:r>
          </a:p>
          <a:p>
            <a:pPr lvl="1"/>
            <a:r>
              <a:rPr lang="en-US" sz="2400" dirty="0" smtClean="0"/>
              <a:t>Equipment failures</a:t>
            </a:r>
          </a:p>
          <a:p>
            <a:pPr lvl="1"/>
            <a:r>
              <a:rPr lang="en-US" sz="2400" dirty="0" smtClean="0"/>
              <a:t>Human errors</a:t>
            </a:r>
          </a:p>
          <a:p>
            <a:pPr lvl="1"/>
            <a:r>
              <a:rPr lang="en-US" sz="2400" dirty="0" smtClean="0"/>
              <a:t>Software failures</a:t>
            </a:r>
          </a:p>
          <a:p>
            <a:pPr lvl="1"/>
            <a:r>
              <a:rPr lang="en-US" sz="2400" dirty="0" smtClean="0"/>
              <a:t>Security breaches</a:t>
            </a:r>
          </a:p>
          <a:p>
            <a:pPr lvl="1"/>
            <a:r>
              <a:rPr lang="en-US" sz="2400" dirty="0" smtClean="0"/>
              <a:t>Acts of war</a:t>
            </a:r>
          </a:p>
          <a:p>
            <a:pPr lvl="1"/>
            <a:r>
              <a:rPr lang="en-US" sz="2400" dirty="0" smtClean="0"/>
              <a:t>Malware</a:t>
            </a:r>
          </a:p>
        </p:txBody>
      </p:sp>
      <p:sp>
        <p:nvSpPr>
          <p:cNvPr id="1218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218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B06EFB-E116-499A-B1EC-BCD023CA7ABF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0" y="3348641"/>
            <a:ext cx="4769893" cy="215023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System Data Security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computer system can be completely risk-free, but several proactive measures can protect information systems from threats</a:t>
            </a:r>
          </a:p>
          <a:p>
            <a:pPr lvl="1"/>
            <a:r>
              <a:rPr lang="en-US" sz="2400" dirty="0" smtClean="0"/>
              <a:t>Deterrents</a:t>
            </a:r>
          </a:p>
          <a:p>
            <a:pPr lvl="1"/>
            <a:r>
              <a:rPr lang="en-US" sz="2400" dirty="0" smtClean="0"/>
              <a:t>Preventative countermeasures</a:t>
            </a:r>
          </a:p>
          <a:p>
            <a:pPr lvl="1"/>
            <a:r>
              <a:rPr lang="en-US" sz="2400" dirty="0" smtClean="0"/>
              <a:t>Corrective procedures</a:t>
            </a:r>
          </a:p>
          <a:p>
            <a:pPr lvl="1"/>
            <a:r>
              <a:rPr lang="en-US" sz="2400" dirty="0" smtClean="0"/>
              <a:t>Detection activities</a:t>
            </a:r>
          </a:p>
        </p:txBody>
      </p:sp>
      <p:sp>
        <p:nvSpPr>
          <p:cNvPr id="1239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EC9286-E3BF-489C-ABF1-DEA350DF254A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09" y="3474271"/>
            <a:ext cx="3473210" cy="277968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System Data Security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567539" cy="4614863"/>
          </a:xfrm>
        </p:spPr>
        <p:txBody>
          <a:bodyPr/>
          <a:lstStyle/>
          <a:p>
            <a:r>
              <a:rPr lang="en-US" sz="2800" dirty="0" smtClean="0"/>
              <a:t>A data center is a specialized facility designed to hold and protect computer systems and data</a:t>
            </a:r>
          </a:p>
          <a:p>
            <a:r>
              <a:rPr lang="en-US" sz="2800" dirty="0" smtClean="0"/>
              <a:t>A disaster recovery plan is a step-by-step plan that describes the methods used to secure data against disaster and sets guidelines for how an organization will recover lost data if and when a disaster occurs</a:t>
            </a:r>
          </a:p>
        </p:txBody>
      </p:sp>
      <p:sp>
        <p:nvSpPr>
          <p:cNvPr id="1259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259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44EDE0-17D1-46B5-AA13-E847835CDC0C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65" y="2233608"/>
            <a:ext cx="1719512" cy="307317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Corporate Identity Theft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When a company’s brand is used without authorization, the company has become a victim of identity theft</a:t>
            </a:r>
          </a:p>
          <a:p>
            <a:r>
              <a:rPr lang="en-US" sz="2800" smtClean="0"/>
              <a:t>The Internet makes it easy to steal corporate identities and use them for phishing scams and fake Web sites</a:t>
            </a:r>
          </a:p>
          <a:p>
            <a:r>
              <a:rPr lang="en-US" sz="2800" smtClean="0"/>
              <a:t>Savvy consumers are on the lookout for phishing attacks and avoid clicking links embedded in e-mail messages</a:t>
            </a:r>
          </a:p>
        </p:txBody>
      </p:sp>
      <p:sp>
        <p:nvSpPr>
          <p:cNvPr id="1280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280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BD30A8-CD64-4B4F-89F7-092A331E6BF8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Corporate Identity Theft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Guidelines help corporations deal with identity theft</a:t>
            </a:r>
          </a:p>
        </p:txBody>
      </p:sp>
      <p:sp>
        <p:nvSpPr>
          <p:cNvPr id="130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7043C5-4682-4255-BD28-9D527D6B5D7A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7" y="2466929"/>
            <a:ext cx="5768293" cy="315243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103100</a:t>
            </a:r>
            <a:r>
              <a:rPr lang="en-US" sz="2400" smtClean="0"/>
              <a:t> Would you prefer online voting to voting at a polling place?</a:t>
            </a:r>
          </a:p>
          <a:p>
            <a:pPr lvl="1"/>
            <a:r>
              <a:rPr lang="en-US" sz="2400" smtClean="0"/>
              <a:t>A.  Yes		B.  No		C.  Not sure</a:t>
            </a:r>
          </a:p>
          <a:p>
            <a:r>
              <a:rPr lang="en-US" sz="2400" smtClean="0">
                <a:solidFill>
                  <a:srgbClr val="A6A6A6"/>
                </a:solidFill>
              </a:rPr>
              <a:t>103200</a:t>
            </a:r>
            <a:r>
              <a:rPr lang="en-US" sz="2400" smtClean="0"/>
              <a:t> Do you think online voters would disproportionately vote for Republicans?</a:t>
            </a:r>
          </a:p>
          <a:p>
            <a:pPr lvl="1"/>
            <a:r>
              <a:rPr lang="en-US" sz="2400" smtClean="0"/>
              <a:t>A.  Yes		B.  No		C.  Not sure</a:t>
            </a:r>
          </a:p>
          <a:p>
            <a:r>
              <a:rPr lang="en-US" sz="2400" smtClean="0">
                <a:solidFill>
                  <a:srgbClr val="A6A6A6"/>
                </a:solidFill>
              </a:rPr>
              <a:t>103300</a:t>
            </a:r>
            <a:r>
              <a:rPr lang="en-US" sz="2400" smtClean="0"/>
              <a:t> Should online voting be available only to specific groups, such as elderly voters and military personnel stationed abroad, who currently have trouble reaching polling places?</a:t>
            </a:r>
          </a:p>
          <a:p>
            <a:pPr lvl="1"/>
            <a:r>
              <a:rPr lang="en-US" sz="2400" smtClean="0"/>
              <a:t>A.  Yes		B.  No		C.  Not sure</a:t>
            </a:r>
          </a:p>
        </p:txBody>
      </p:sp>
      <p:sp>
        <p:nvSpPr>
          <p:cNvPr id="132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1ED657-F636-4D43-A96A-E66A6645B6B6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1111250"/>
            <a:ext cx="7772400" cy="1470025"/>
          </a:xfrm>
        </p:spPr>
        <p:txBody>
          <a:bodyPr/>
          <a:lstStyle/>
          <a:p>
            <a:r>
              <a:rPr lang="en-US" sz="5800" smtClean="0"/>
              <a:t>Chapter 10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102100</a:t>
            </a:r>
            <a:r>
              <a:rPr lang="en-US" sz="2400" smtClean="0"/>
              <a:t> Information systems are classified based on the type of information they collect and provide. What types of information systems are you as an average consumer likely to interact with?</a:t>
            </a:r>
          </a:p>
          <a:p>
            <a:pPr lvl="1"/>
            <a:r>
              <a:rPr lang="en-US" sz="2400" smtClean="0"/>
              <a:t>A.  Transaction processing systems and expert systems</a:t>
            </a:r>
          </a:p>
          <a:p>
            <a:pPr lvl="1"/>
            <a:r>
              <a:rPr lang="en-US" sz="2400" smtClean="0"/>
              <a:t>B.  Management information systems and transaction processing systems</a:t>
            </a:r>
          </a:p>
          <a:p>
            <a:pPr lvl="1"/>
            <a:r>
              <a:rPr lang="en-US" sz="2400" smtClean="0"/>
              <a:t>C.  Decision support systems and executive information systems</a:t>
            </a:r>
          </a:p>
          <a:p>
            <a:pPr lvl="1"/>
            <a:r>
              <a:rPr lang="en-US" sz="2400" smtClean="0"/>
              <a:t>D.  Expert systems and neural networks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B8B0EF-F75B-447E-A380-04D6478AC73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Systems in Organizations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959333" cy="4614863"/>
          </a:xfrm>
        </p:spPr>
        <p:txBody>
          <a:bodyPr/>
          <a:lstStyle/>
          <a:p>
            <a:r>
              <a:rPr lang="en-US" sz="2800" dirty="0" smtClean="0"/>
              <a:t>An information system collects, stores, and processes data to provide useful, accurate, and timely information</a:t>
            </a:r>
          </a:p>
          <a:p>
            <a:r>
              <a:rPr lang="en-US" sz="2800" dirty="0" smtClean="0"/>
              <a:t>An organization is a group of people working together to accomplish a goal</a:t>
            </a:r>
          </a:p>
          <a:p>
            <a:pPr lvl="1"/>
            <a:r>
              <a:rPr lang="en-US" sz="2400" dirty="0" smtClean="0"/>
              <a:t>Business</a:t>
            </a:r>
          </a:p>
          <a:p>
            <a:pPr lvl="1"/>
            <a:r>
              <a:rPr lang="en-US" sz="2400" dirty="0" smtClean="0"/>
              <a:t>Nonprofit organization</a:t>
            </a:r>
          </a:p>
          <a:p>
            <a:pPr lvl="1"/>
            <a:r>
              <a:rPr lang="en-US" sz="2400" dirty="0" smtClean="0"/>
              <a:t>Mission</a:t>
            </a:r>
          </a:p>
          <a:p>
            <a:pPr lvl="2"/>
            <a:r>
              <a:rPr lang="en-US" sz="2000" dirty="0" smtClean="0"/>
              <a:t>Mission statement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350720-5827-4E3F-B0E8-768E0ABE1BD2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63" y="2115403"/>
            <a:ext cx="1713415" cy="3737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Organizational charts depict the hierarchy of employees in an organization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AD5689-DF95-44AD-8457-2BF21EB0732E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rgbClr val="970E76"/>
                </a:solidFill>
              </a:rPr>
              <a:t>Information Systems in Organizations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56" y="2720722"/>
            <a:ext cx="5731708" cy="32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Information systems can:</a:t>
            </a:r>
          </a:p>
          <a:p>
            <a:pPr lvl="1"/>
            <a:r>
              <a:rPr lang="en-US" sz="2400" smtClean="0"/>
              <a:t>Automate routine tasks</a:t>
            </a:r>
          </a:p>
          <a:p>
            <a:pPr lvl="1"/>
            <a:r>
              <a:rPr lang="en-US" sz="2400" smtClean="0"/>
              <a:t>Make decisions in response to problems</a:t>
            </a:r>
          </a:p>
          <a:p>
            <a:pPr lvl="2"/>
            <a:r>
              <a:rPr lang="en-US" sz="2000" smtClean="0"/>
              <a:t>Structured problem</a:t>
            </a:r>
          </a:p>
          <a:p>
            <a:pPr lvl="2"/>
            <a:r>
              <a:rPr lang="en-US" sz="2000" smtClean="0"/>
              <a:t>Semi-structured problem</a:t>
            </a:r>
          </a:p>
          <a:p>
            <a:pPr lvl="2"/>
            <a:r>
              <a:rPr lang="en-US" sz="2000" smtClean="0"/>
              <a:t>Unstructured problem</a:t>
            </a:r>
          </a:p>
          <a:p>
            <a:pPr lvl="1"/>
            <a:r>
              <a:rPr lang="en-US" sz="2400" smtClean="0"/>
              <a:t>Collect and store internal or external information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10: Information Systems Analysis and Design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52AD37-E0F2-4868-8212-60349711B236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rgbClr val="970E76"/>
                </a:solidFill>
              </a:rPr>
              <a:t>Information Systems in Organizations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2444</Words>
  <Application>Microsoft Office PowerPoint</Application>
  <PresentationFormat>On-screen Show (4:3)</PresentationFormat>
  <Paragraphs>454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Arial Narrow</vt:lpstr>
      <vt:lpstr>Wingdings</vt:lpstr>
      <vt:lpstr>Wingdings 2</vt:lpstr>
      <vt:lpstr>1_np10</vt:lpstr>
      <vt:lpstr> Chapter 10 Information Systems Analysis and Design</vt:lpstr>
      <vt:lpstr>Chapter Contents</vt:lpstr>
      <vt:lpstr>FastPoll True/False Questions Answer A for True and B for False</vt:lpstr>
      <vt:lpstr>FastPoll True/False Questions Answer A for True and B for False</vt:lpstr>
      <vt:lpstr>Section A:  Information Systems</vt:lpstr>
      <vt:lpstr>Question</vt:lpstr>
      <vt:lpstr>Information Systems in Organizations</vt:lpstr>
      <vt:lpstr>PowerPoint Presentation</vt:lpstr>
      <vt:lpstr>PowerPoint Presentation</vt:lpstr>
      <vt:lpstr>Transaction Processing Systems</vt:lpstr>
      <vt:lpstr>Transaction Processing Systems</vt:lpstr>
      <vt:lpstr>Management Information Systems</vt:lpstr>
      <vt:lpstr>Management Information Systems</vt:lpstr>
      <vt:lpstr>Decision Support Systems</vt:lpstr>
      <vt:lpstr>Decision Support Systems</vt:lpstr>
      <vt:lpstr>Expert Systems and Neural Networks</vt:lpstr>
      <vt:lpstr>Expert Systems and Neural Networks</vt:lpstr>
      <vt:lpstr>Section B: Systems Analysis</vt:lpstr>
      <vt:lpstr>Question</vt:lpstr>
      <vt:lpstr>System Development Life Cycle</vt:lpstr>
      <vt:lpstr>Planning Phase</vt:lpstr>
      <vt:lpstr>Planning Phase</vt:lpstr>
      <vt:lpstr>Planning Phase</vt:lpstr>
      <vt:lpstr>Planning Phase</vt:lpstr>
      <vt:lpstr>Planning Phase</vt:lpstr>
      <vt:lpstr>Analysis Phase</vt:lpstr>
      <vt:lpstr>Documentation Tools</vt:lpstr>
      <vt:lpstr>Documentation Tools</vt:lpstr>
      <vt:lpstr>Documentation Tools</vt:lpstr>
      <vt:lpstr>Documentation Tools</vt:lpstr>
      <vt:lpstr>Section C: System Design</vt:lpstr>
      <vt:lpstr>Question</vt:lpstr>
      <vt:lpstr>Design Phase</vt:lpstr>
      <vt:lpstr>Design Phase</vt:lpstr>
      <vt:lpstr>Design Phase</vt:lpstr>
      <vt:lpstr>Evaluation and Selection</vt:lpstr>
      <vt:lpstr>Evaluation and Selection</vt:lpstr>
      <vt:lpstr>Evaluation and Selection</vt:lpstr>
      <vt:lpstr>Application Specifications</vt:lpstr>
      <vt:lpstr>Section D: Implementation and Maintenance</vt:lpstr>
      <vt:lpstr>Question</vt:lpstr>
      <vt:lpstr>Implementation Phase</vt:lpstr>
      <vt:lpstr>Development and Testing</vt:lpstr>
      <vt:lpstr>Development and Testing</vt:lpstr>
      <vt:lpstr>Documentation and Training</vt:lpstr>
      <vt:lpstr>Conversion and Cutover</vt:lpstr>
      <vt:lpstr>Maintenance Phase</vt:lpstr>
      <vt:lpstr>Maintenance Phase</vt:lpstr>
      <vt:lpstr>Maintenance Phase</vt:lpstr>
      <vt:lpstr>Section E: Corporate Data Security</vt:lpstr>
      <vt:lpstr>Question</vt:lpstr>
      <vt:lpstr>Information System Data Vulnerabilities</vt:lpstr>
      <vt:lpstr>Information System Data Security</vt:lpstr>
      <vt:lpstr>Information System Data Security</vt:lpstr>
      <vt:lpstr>Corporate Identity Theft</vt:lpstr>
      <vt:lpstr>Corporate Identity Theft</vt:lpstr>
      <vt:lpstr>What Do You Think?</vt:lpstr>
      <vt:lpstr>Chapter 10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110</cp:revision>
  <dcterms:created xsi:type="dcterms:W3CDTF">2005-11-03T21:37:40Z</dcterms:created>
  <dcterms:modified xsi:type="dcterms:W3CDTF">2013-02-04T19:51:33Z</dcterms:modified>
</cp:coreProperties>
</file>