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2E5"/>
    <a:srgbClr val="B9D531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3" autoAdjust="0"/>
    <p:restoredTop sz="91543" autoAdjust="0"/>
  </p:normalViewPr>
  <p:slideViewPr>
    <p:cSldViewPr snapToGrid="0">
      <p:cViewPr varScale="1">
        <p:scale>
          <a:sx n="140" d="100"/>
          <a:sy n="140" d="100"/>
        </p:scale>
        <p:origin x="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524F2-A26E-4691-9CE8-1140DBD193D1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D865-E4CE-4AA2-9C3E-035C826C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4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C5F1EF-FD8C-4625-AB73-49A06A992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297C2-EEB6-4666-A75D-869E1A6B1A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7495A-E204-43B8-8A5C-191F46BEF5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44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00D1D-86C1-4339-8C4F-4FFC8DF9B4CB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11-4</a:t>
            </a:r>
          </a:p>
        </p:txBody>
      </p:sp>
    </p:spTree>
    <p:extLst>
      <p:ext uri="{BB962C8B-B14F-4D97-AF65-F5344CB8AC3E}">
        <p14:creationId xmlns:p14="http://schemas.microsoft.com/office/powerpoint/2010/main" val="139248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DB966-9D32-4B27-892C-CF64815C23D6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11-5</a:t>
            </a:r>
          </a:p>
        </p:txBody>
      </p:sp>
    </p:spTree>
    <p:extLst>
      <p:ext uri="{BB962C8B-B14F-4D97-AF65-F5344CB8AC3E}">
        <p14:creationId xmlns:p14="http://schemas.microsoft.com/office/powerpoint/2010/main" val="548445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DEDC1-DEF6-4C0A-AC26-D01686227564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11-6</a:t>
            </a:r>
          </a:p>
        </p:txBody>
      </p:sp>
    </p:spTree>
    <p:extLst>
      <p:ext uri="{BB962C8B-B14F-4D97-AF65-F5344CB8AC3E}">
        <p14:creationId xmlns:p14="http://schemas.microsoft.com/office/powerpoint/2010/main" val="1226761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A9878-9669-456B-8006-8B53A9D7101B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11-7</a:t>
            </a:r>
          </a:p>
        </p:txBody>
      </p:sp>
    </p:spTree>
    <p:extLst>
      <p:ext uri="{BB962C8B-B14F-4D97-AF65-F5344CB8AC3E}">
        <p14:creationId xmlns:p14="http://schemas.microsoft.com/office/powerpoint/2010/main" val="3372078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72E6A-8963-4958-9B08-6C4378EBA94C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11-8</a:t>
            </a:r>
          </a:p>
        </p:txBody>
      </p:sp>
    </p:spTree>
    <p:extLst>
      <p:ext uri="{BB962C8B-B14F-4D97-AF65-F5344CB8AC3E}">
        <p14:creationId xmlns:p14="http://schemas.microsoft.com/office/powerpoint/2010/main" val="3766151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1DAB7-E415-4B14-8DD8-C84DB7F26FFA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4183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06652-5251-4CAA-A491-F7D10C11CD8E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11-9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1323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AE1-60E4-4914-916B-F6F09ECBCF5C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11-10</a:t>
            </a:r>
          </a:p>
        </p:txBody>
      </p:sp>
    </p:spTree>
    <p:extLst>
      <p:ext uri="{BB962C8B-B14F-4D97-AF65-F5344CB8AC3E}">
        <p14:creationId xmlns:p14="http://schemas.microsoft.com/office/powerpoint/2010/main" val="1880076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7ADB3-2AFC-4221-859B-D91CD68CB23E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11-11</a:t>
            </a:r>
          </a:p>
        </p:txBody>
      </p:sp>
    </p:spTree>
    <p:extLst>
      <p:ext uri="{BB962C8B-B14F-4D97-AF65-F5344CB8AC3E}">
        <p14:creationId xmlns:p14="http://schemas.microsoft.com/office/powerpoint/2010/main" val="366255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9B3F07-78B3-48AE-AC3B-B19B10C637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84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92ADD-01F4-4899-AA27-052A5B6E9724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11-12</a:t>
            </a:r>
          </a:p>
        </p:txBody>
      </p:sp>
    </p:spTree>
    <p:extLst>
      <p:ext uri="{BB962C8B-B14F-4D97-AF65-F5344CB8AC3E}">
        <p14:creationId xmlns:p14="http://schemas.microsoft.com/office/powerpoint/2010/main" val="2738375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C215E-72EE-4F02-B8C6-77693BC48399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11-14</a:t>
            </a:r>
          </a:p>
        </p:txBody>
      </p:sp>
    </p:spTree>
    <p:extLst>
      <p:ext uri="{BB962C8B-B14F-4D97-AF65-F5344CB8AC3E}">
        <p14:creationId xmlns:p14="http://schemas.microsoft.com/office/powerpoint/2010/main" val="16888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00091-1450-4EA1-A23A-5C4FCAC6B8A1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11-15</a:t>
            </a:r>
          </a:p>
        </p:txBody>
      </p:sp>
    </p:spTree>
    <p:extLst>
      <p:ext uri="{BB962C8B-B14F-4D97-AF65-F5344CB8AC3E}">
        <p14:creationId xmlns:p14="http://schemas.microsoft.com/office/powerpoint/2010/main" val="163867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E1DA5-17E3-4315-8137-0814D22C6340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11-16</a:t>
            </a:r>
          </a:p>
        </p:txBody>
      </p:sp>
    </p:spTree>
    <p:extLst>
      <p:ext uri="{BB962C8B-B14F-4D97-AF65-F5344CB8AC3E}">
        <p14:creationId xmlns:p14="http://schemas.microsoft.com/office/powerpoint/2010/main" val="511032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7A56E-1533-498B-B9CB-5F3813FBAF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41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ADDB0-122E-4476-B96B-A4C90EBD6F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32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F51A0-CE35-415C-B07B-D75E1F7EAFCB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11-17</a:t>
            </a:r>
          </a:p>
        </p:txBody>
      </p:sp>
    </p:spTree>
    <p:extLst>
      <p:ext uri="{BB962C8B-B14F-4D97-AF65-F5344CB8AC3E}">
        <p14:creationId xmlns:p14="http://schemas.microsoft.com/office/powerpoint/2010/main" val="250529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07F42-AAD4-46F6-BCC1-C388F0237E72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11-18</a:t>
            </a:r>
          </a:p>
        </p:txBody>
      </p:sp>
    </p:spTree>
    <p:extLst>
      <p:ext uri="{BB962C8B-B14F-4D97-AF65-F5344CB8AC3E}">
        <p14:creationId xmlns:p14="http://schemas.microsoft.com/office/powerpoint/2010/main" val="1974536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F60A8-DFB7-4F39-99A8-ED0F6A0ACC08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11-19</a:t>
            </a:r>
          </a:p>
        </p:txBody>
      </p:sp>
    </p:spTree>
    <p:extLst>
      <p:ext uri="{BB962C8B-B14F-4D97-AF65-F5344CB8AC3E}">
        <p14:creationId xmlns:p14="http://schemas.microsoft.com/office/powerpoint/2010/main" val="2061354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257CF-D0E4-4C17-9FD0-AFBFDA36F0B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7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0F96E-2116-4193-B2F1-074E9585FC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59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9C562-429C-449D-B9B7-4F58F8E7EEA2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11-21</a:t>
            </a:r>
          </a:p>
        </p:txBody>
      </p:sp>
    </p:spTree>
    <p:extLst>
      <p:ext uri="{BB962C8B-B14F-4D97-AF65-F5344CB8AC3E}">
        <p14:creationId xmlns:p14="http://schemas.microsoft.com/office/powerpoint/2010/main" val="3635802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5C6A0-9589-43EC-AAA4-6474E1C76851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11-22</a:t>
            </a:r>
          </a:p>
        </p:txBody>
      </p:sp>
    </p:spTree>
    <p:extLst>
      <p:ext uri="{BB962C8B-B14F-4D97-AF65-F5344CB8AC3E}">
        <p14:creationId xmlns:p14="http://schemas.microsoft.com/office/powerpoint/2010/main" val="2868084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EB50D-F219-4D54-A751-B3907BCFE699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11-23</a:t>
            </a:r>
          </a:p>
        </p:txBody>
      </p:sp>
    </p:spTree>
    <p:extLst>
      <p:ext uri="{BB962C8B-B14F-4D97-AF65-F5344CB8AC3E}">
        <p14:creationId xmlns:p14="http://schemas.microsoft.com/office/powerpoint/2010/main" val="5936228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CA5EC-EBB9-4AE0-B7FB-00E17B72DC9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5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D209E-EC95-4BF3-84BD-F2E320E23CFF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11-24</a:t>
            </a:r>
          </a:p>
        </p:txBody>
      </p:sp>
    </p:spTree>
    <p:extLst>
      <p:ext uri="{BB962C8B-B14F-4D97-AF65-F5344CB8AC3E}">
        <p14:creationId xmlns:p14="http://schemas.microsoft.com/office/powerpoint/2010/main" val="20655791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A2E85-EB3F-4646-9842-32C7366D3762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11-25</a:t>
            </a:r>
          </a:p>
        </p:txBody>
      </p:sp>
    </p:spTree>
    <p:extLst>
      <p:ext uri="{BB962C8B-B14F-4D97-AF65-F5344CB8AC3E}">
        <p14:creationId xmlns:p14="http://schemas.microsoft.com/office/powerpoint/2010/main" val="3464221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C3CF1-1481-48FA-9776-20ACFD1C9748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11-26</a:t>
            </a:r>
          </a:p>
        </p:txBody>
      </p:sp>
    </p:spTree>
    <p:extLst>
      <p:ext uri="{BB962C8B-B14F-4D97-AF65-F5344CB8AC3E}">
        <p14:creationId xmlns:p14="http://schemas.microsoft.com/office/powerpoint/2010/main" val="16136854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0AA46-30CB-4166-B7AA-F3D234DD086C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11-27</a:t>
            </a:r>
          </a:p>
        </p:txBody>
      </p:sp>
    </p:spTree>
    <p:extLst>
      <p:ext uri="{BB962C8B-B14F-4D97-AF65-F5344CB8AC3E}">
        <p14:creationId xmlns:p14="http://schemas.microsoft.com/office/powerpoint/2010/main" val="24905002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806AC-2D28-43E4-ABFB-9C5AACADD03F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11-28</a:t>
            </a:r>
          </a:p>
        </p:txBody>
      </p:sp>
    </p:spTree>
    <p:extLst>
      <p:ext uri="{BB962C8B-B14F-4D97-AF65-F5344CB8AC3E}">
        <p14:creationId xmlns:p14="http://schemas.microsoft.com/office/powerpoint/2010/main" val="664311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A1596-DCF7-402B-BA58-A763BA37D14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6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A3114-BA7C-483F-96A0-56A742346E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23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524B7-0153-4A07-8B4C-244A260601D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17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79BDCF-EF39-4973-B2E0-4C45695B5E1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784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F70D8-C439-4FA8-99E7-6E043939206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65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858E5-9216-45A4-B5DC-17B5DE6264D7}" type="slidenum">
              <a:rPr lang="en-US" smtClean="0">
                <a:cs typeface="Arial" charset="0"/>
              </a:rPr>
              <a:pPr/>
              <a:t>43</a:t>
            </a:fld>
            <a:endParaRPr lang="en-US" smtClean="0">
              <a:cs typeface="Arial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11-33</a:t>
            </a:r>
          </a:p>
        </p:txBody>
      </p:sp>
    </p:spTree>
    <p:extLst>
      <p:ext uri="{BB962C8B-B14F-4D97-AF65-F5344CB8AC3E}">
        <p14:creationId xmlns:p14="http://schemas.microsoft.com/office/powerpoint/2010/main" val="36954134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06819-1289-48D8-A453-ABCEBFB0DEB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267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A7961-50AD-4238-B32B-324F1E36E69D}" type="slidenum">
              <a:rPr lang="en-US" smtClean="0">
                <a:cs typeface="Arial" charset="0"/>
              </a:rPr>
              <a:pPr/>
              <a:t>45</a:t>
            </a:fld>
            <a:endParaRPr lang="en-US" smtClean="0">
              <a:cs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11-38</a:t>
            </a:r>
          </a:p>
        </p:txBody>
      </p:sp>
    </p:spTree>
    <p:extLst>
      <p:ext uri="{BB962C8B-B14F-4D97-AF65-F5344CB8AC3E}">
        <p14:creationId xmlns:p14="http://schemas.microsoft.com/office/powerpoint/2010/main" val="26304801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0A125-8203-46FD-8DC1-30D9A2621B2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82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E7915-CB95-4F90-A75D-D92FF03CA995}" type="slidenum">
              <a:rPr lang="en-US" smtClean="0">
                <a:cs typeface="Arial" charset="0"/>
              </a:rPr>
              <a:pPr/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11-40</a:t>
            </a:r>
          </a:p>
        </p:txBody>
      </p:sp>
    </p:spTree>
    <p:extLst>
      <p:ext uri="{BB962C8B-B14F-4D97-AF65-F5344CB8AC3E}">
        <p14:creationId xmlns:p14="http://schemas.microsoft.com/office/powerpoint/2010/main" val="36577285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790F93-05CE-4A40-A60E-2FD8A5DE147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98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2A2EE1-5A9B-45A7-BAAE-0D7B3354D9B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4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E8BC1-7CFF-43B2-8BF4-BE9B6ABCE6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14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58002-8A85-4AE2-9EA7-DF2B524FD663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11-42</a:t>
            </a:r>
          </a:p>
        </p:txBody>
      </p:sp>
    </p:spTree>
    <p:extLst>
      <p:ext uri="{BB962C8B-B14F-4D97-AF65-F5344CB8AC3E}">
        <p14:creationId xmlns:p14="http://schemas.microsoft.com/office/powerpoint/2010/main" val="27157411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4533C-1C31-4514-8225-F45E9ED7C6C5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11-43</a:t>
            </a:r>
          </a:p>
        </p:txBody>
      </p:sp>
    </p:spTree>
    <p:extLst>
      <p:ext uri="{BB962C8B-B14F-4D97-AF65-F5344CB8AC3E}">
        <p14:creationId xmlns:p14="http://schemas.microsoft.com/office/powerpoint/2010/main" val="23490085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01ABF-0EF6-467C-A418-1181A85B982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83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35C197-1264-4893-AF0E-B6B75286AAC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34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9F359-022D-4BD1-8432-15AE12BD452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488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A3637-9333-47DF-B6F9-32F7A5951F7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40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69109-DEDB-46C1-8FC9-3AC5552B377F}" type="slidenum">
              <a:rPr lang="en-US" smtClean="0">
                <a:cs typeface="Arial" charset="0"/>
              </a:rPr>
              <a:pPr/>
              <a:t>56</a:t>
            </a:fld>
            <a:endParaRPr lang="en-US" smtClean="0">
              <a:cs typeface="Arial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11-45</a:t>
            </a:r>
          </a:p>
        </p:txBody>
      </p:sp>
    </p:spTree>
    <p:extLst>
      <p:ext uri="{BB962C8B-B14F-4D97-AF65-F5344CB8AC3E}">
        <p14:creationId xmlns:p14="http://schemas.microsoft.com/office/powerpoint/2010/main" val="26403373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52659-1E56-49E3-906A-D24A9FD9F4AF}" type="slidenum">
              <a:rPr lang="en-US" smtClean="0">
                <a:cs typeface="Arial" charset="0"/>
              </a:rPr>
              <a:pPr/>
              <a:t>57</a:t>
            </a:fld>
            <a:endParaRPr lang="en-US" smtClean="0">
              <a:cs typeface="Arial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11-46</a:t>
            </a:r>
          </a:p>
        </p:txBody>
      </p:sp>
    </p:spTree>
    <p:extLst>
      <p:ext uri="{BB962C8B-B14F-4D97-AF65-F5344CB8AC3E}">
        <p14:creationId xmlns:p14="http://schemas.microsoft.com/office/powerpoint/2010/main" val="3755769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D96BE-94A4-4A38-8886-F17524216FDB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11-47</a:t>
            </a:r>
          </a:p>
        </p:txBody>
      </p:sp>
    </p:spTree>
    <p:extLst>
      <p:ext uri="{BB962C8B-B14F-4D97-AF65-F5344CB8AC3E}">
        <p14:creationId xmlns:p14="http://schemas.microsoft.com/office/powerpoint/2010/main" val="11144544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F9DB08-B99C-4811-A858-8D30C53E709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72865-CB65-41E6-8083-EAA2D5582E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27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42B33-4654-44D8-B33A-24BF56697B1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8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8E543-ACD5-4913-B4A4-717E06070DC9}" type="slidenum">
              <a:rPr lang="en-US" smtClean="0">
                <a:cs typeface="Arial" charset="0"/>
              </a:rPr>
              <a:pPr/>
              <a:t>61</a:t>
            </a:fld>
            <a:endParaRPr lang="en-US" smtClean="0">
              <a:cs typeface="Arial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11-50</a:t>
            </a:r>
          </a:p>
        </p:txBody>
      </p:sp>
    </p:spTree>
    <p:extLst>
      <p:ext uri="{BB962C8B-B14F-4D97-AF65-F5344CB8AC3E}">
        <p14:creationId xmlns:p14="http://schemas.microsoft.com/office/powerpoint/2010/main" val="16504320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Figure 11-51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51D60-9AD1-4564-A786-6F7844165B8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789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2011B-D9E9-40CB-B349-4E222BCC31C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685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ADBBE-D9DC-4ED1-9B79-D779CE9252D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83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2B58A9-80A5-42B2-84DD-2BD55A9E790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354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46966B-1DA8-46FC-BD55-8B428574210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505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4C4F0-38ED-4C8A-97D9-1C67A50AF9D2}" type="slidenum">
              <a:rPr lang="en-US" smtClean="0">
                <a:cs typeface="Arial" charset="0"/>
              </a:rPr>
              <a:pPr/>
              <a:t>67</a:t>
            </a:fld>
            <a:endParaRPr lang="en-US" smtClean="0">
              <a:cs typeface="Arial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11-53</a:t>
            </a:r>
          </a:p>
        </p:txBody>
      </p:sp>
    </p:spTree>
    <p:extLst>
      <p:ext uri="{BB962C8B-B14F-4D97-AF65-F5344CB8AC3E}">
        <p14:creationId xmlns:p14="http://schemas.microsoft.com/office/powerpoint/2010/main" val="16766467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9653A-DDEC-441C-8E25-C0F6294A07B3}" type="slidenum">
              <a:rPr lang="en-US" smtClean="0">
                <a:cs typeface="Arial" charset="0"/>
              </a:rPr>
              <a:pPr/>
              <a:t>68</a:t>
            </a:fld>
            <a:endParaRPr lang="en-US" smtClean="0">
              <a:cs typeface="Arial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11-54</a:t>
            </a:r>
          </a:p>
        </p:txBody>
      </p:sp>
    </p:spTree>
    <p:extLst>
      <p:ext uri="{BB962C8B-B14F-4D97-AF65-F5344CB8AC3E}">
        <p14:creationId xmlns:p14="http://schemas.microsoft.com/office/powerpoint/2010/main" val="12975326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8F84F6-932E-4195-81CE-81CB312121D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1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82DA83-2B78-4EB3-AFB1-DD6A2AFFD9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003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E5F2C-8770-4C99-A01A-919AD92CCD9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2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8BDF0-C392-4001-9B0E-07B56419CFD6}" type="slidenum">
              <a:rPr lang="en-US" smtClean="0">
                <a:cs typeface="Arial" charset="0"/>
              </a:rPr>
              <a:pPr/>
              <a:t>71</a:t>
            </a:fld>
            <a:endParaRPr lang="en-US" smtClean="0">
              <a:cs typeface="Arial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Figures 11-56 and 11-57</a:t>
            </a:r>
          </a:p>
        </p:txBody>
      </p:sp>
    </p:spTree>
    <p:extLst>
      <p:ext uri="{BB962C8B-B14F-4D97-AF65-F5344CB8AC3E}">
        <p14:creationId xmlns:p14="http://schemas.microsoft.com/office/powerpoint/2010/main" val="2024163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39449-DFA5-4B33-B551-FBD0EB5EC833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4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CC251-ABAA-45C2-96E3-9ED75DA3076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B70CE-C7D5-4210-8C0C-F4CF1417A517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11-1</a:t>
            </a:r>
          </a:p>
        </p:txBody>
      </p:sp>
    </p:spTree>
    <p:extLst>
      <p:ext uri="{BB962C8B-B14F-4D97-AF65-F5344CB8AC3E}">
        <p14:creationId xmlns:p14="http://schemas.microsoft.com/office/powerpoint/2010/main" val="3887572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7A551-C4F5-406C-9C03-96BD33C4BA47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11-3</a:t>
            </a:r>
          </a:p>
        </p:txBody>
      </p:sp>
    </p:spTree>
    <p:extLst>
      <p:ext uri="{BB962C8B-B14F-4D97-AF65-F5344CB8AC3E}">
        <p14:creationId xmlns:p14="http://schemas.microsoft.com/office/powerpoint/2010/main" val="210116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CB034"/>
          </a:solidFill>
          <a:ln>
            <a:solidFill>
              <a:srgbClr val="FC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Computer Concepts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2014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t="46503" r="662"/>
          <a:stretch/>
        </p:blipFill>
        <p:spPr>
          <a:xfrm>
            <a:off x="0" y="4324865"/>
            <a:ext cx="9168714" cy="1863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687CF-7E33-4BDD-9B8C-7BCB61AE9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57C2-3D2E-4437-888D-1F2D49B1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CD2C-F200-45B8-B87C-09AA5F2E8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76F6-AE4F-4BAA-B8A9-DF2E0460D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4450" y="0"/>
            <a:ext cx="2749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585788"/>
            <a:ext cx="34766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34685"/>
          <a:stretch>
            <a:fillRect/>
          </a:stretch>
        </p:blipFill>
        <p:spPr bwMode="auto">
          <a:xfrm>
            <a:off x="0" y="544830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416175"/>
            <a:ext cx="7772400" cy="14700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4300"/>
            <a:ext cx="6400800" cy="1450975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60C452"/>
          </a:solidFill>
          <a:ln>
            <a:solidFill>
              <a:srgbClr val="60C4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/>
          <p:nvPr userDrawn="1"/>
        </p:nvSpPr>
        <p:spPr>
          <a:xfrm>
            <a:off x="0" y="304800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60C452"/>
                </a:solidFill>
                <a:latin typeface="Century" pitchFamily="18" charset="0"/>
              </a:rPr>
              <a:t>Computer Concepts 2012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497" t="35939" r="3885"/>
          <a:stretch>
            <a:fillRect/>
          </a:stretch>
        </p:blipFill>
        <p:spPr bwMode="auto">
          <a:xfrm>
            <a:off x="0" y="43434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1216025"/>
            <a:ext cx="7772400" cy="14700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0F74-C2B1-4AF1-87B9-49BBE19E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B53-29BE-4957-A1D4-A6041D7BE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BF4E9-B328-4A35-A1B7-705BC695F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80D2-C5FF-4C03-B911-FBE96EB1C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66BC4-2018-4787-ABA4-698EA76AB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10B4F-D0D8-4965-AA5A-F4B03D762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CB97-477B-4816-AAD7-8F84E3E6D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1293-003E-465A-901F-7392909CE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B9D531"/>
          </a:solidFill>
          <a:ln>
            <a:solidFill>
              <a:srgbClr val="B9D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6136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11: Databases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07D6DA02-E7E6-4836-B244-5D038AC9D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8" r:id="rId14"/>
    <p:sldLayoutId id="2147483749" r:id="rId1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r>
              <a:rPr lang="en-US" sz="6000" smtClean="0"/>
              <a:t>Chapter 11</a:t>
            </a:r>
            <a:br>
              <a:rPr lang="en-US" sz="6000" smtClean="0"/>
            </a:br>
            <a:r>
              <a:rPr lang="en-US" smtClean="0"/>
              <a:t>Databases</a:t>
            </a:r>
            <a:endParaRPr lang="en-US" sz="6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Basics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mining refers to the process of analyzing existing database information to discover previously unknown and potentially useful information, including relationships and patterns</a:t>
            </a:r>
          </a:p>
          <a:p>
            <a:pPr lvl="1"/>
            <a:r>
              <a:rPr lang="en-US" sz="2400" dirty="0" smtClean="0"/>
              <a:t>Data warehouse</a:t>
            </a:r>
          </a:p>
          <a:p>
            <a:pPr lvl="1"/>
            <a:r>
              <a:rPr lang="en-US" sz="2400" dirty="0" smtClean="0"/>
              <a:t>Predictive analytics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67B7AC-1A64-4B46-AD5D-141DE5880436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Basics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OLAP (online analytical processing) allows decision makers to quickly get answers to complex queries</a:t>
            </a:r>
          </a:p>
          <a:p>
            <a:pPr lvl="1"/>
            <a:r>
              <a:rPr lang="en-US" sz="2400" dirty="0" smtClean="0"/>
              <a:t>Executive dashboard software</a:t>
            </a:r>
          </a:p>
          <a:p>
            <a:pPr lvl="1"/>
            <a:r>
              <a:rPr lang="en-US" sz="2400" dirty="0" smtClean="0"/>
              <a:t>Big data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43457C-AA08-4E3F-A840-24AFB1C04BF2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31" y="3077382"/>
            <a:ext cx="4262195" cy="30487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unstructured file has a unique structure and contains different kinds of data</a:t>
            </a:r>
          </a:p>
          <a:p>
            <a:r>
              <a:rPr lang="en-US" sz="2800" dirty="0" smtClean="0"/>
              <a:t>A structured file uses a uniform format to store data</a:t>
            </a:r>
          </a:p>
          <a:p>
            <a:r>
              <a:rPr lang="en-US" sz="2800" dirty="0" smtClean="0"/>
              <a:t>The underlying structure of a database is referred </a:t>
            </a:r>
            <a:br>
              <a:rPr lang="en-US" sz="2800" dirty="0" smtClean="0"/>
            </a:br>
            <a:r>
              <a:rPr lang="en-US" sz="2800" dirty="0" smtClean="0"/>
              <a:t>to as a database model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EC5D22-B3EE-4614-81AC-7ECFF0BBDE13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02" y="4120300"/>
            <a:ext cx="1615854" cy="18109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simplest model for storing data is a flat file that consists of a single, two-dimensional table of data elements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FF967A-F898-49DF-AA17-3E1A43D992E3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90" y="2552131"/>
            <a:ext cx="4378258" cy="3447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field contains the smallest unit of meaningful information</a:t>
            </a:r>
          </a:p>
          <a:p>
            <a:r>
              <a:rPr lang="en-US" sz="2800" dirty="0" smtClean="0"/>
              <a:t>Each field has a unique field name</a:t>
            </a:r>
          </a:p>
          <a:p>
            <a:r>
              <a:rPr lang="en-US" sz="2800" dirty="0" smtClean="0"/>
              <a:t>Variable-length field vs. fixed-length field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383B26-635C-4F53-96F6-918AE4C4863F}" type="slidenum">
              <a:rPr lang="en-US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11" y="3924873"/>
            <a:ext cx="5554878" cy="17378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record is a collection of data fields</a:t>
            </a:r>
          </a:p>
          <a:p>
            <a:r>
              <a:rPr lang="en-US" sz="2800" dirty="0" smtClean="0"/>
              <a:t>The template for a record is referred to as a record type</a:t>
            </a:r>
          </a:p>
          <a:p>
            <a:r>
              <a:rPr lang="en-US" sz="2800" dirty="0" smtClean="0"/>
              <a:t>A record that contains data is referred to as a record occurrence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493F71-F45B-47B7-828B-A4DD10BAF176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72" y="4212912"/>
            <a:ext cx="5609756" cy="1189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 relationship is an association between data that is stored in different record types</a:t>
            </a:r>
          </a:p>
          <a:p>
            <a:pPr lvl="1"/>
            <a:r>
              <a:rPr lang="en-US" sz="2400" smtClean="0"/>
              <a:t>Cardinality</a:t>
            </a:r>
          </a:p>
          <a:p>
            <a:pPr lvl="2"/>
            <a:r>
              <a:rPr lang="en-US" sz="2000" smtClean="0"/>
              <a:t>One-to-many relationship</a:t>
            </a:r>
          </a:p>
          <a:p>
            <a:pPr lvl="2"/>
            <a:r>
              <a:rPr lang="en-US" sz="2000" smtClean="0"/>
              <a:t>Many-to-many relationship</a:t>
            </a:r>
          </a:p>
          <a:p>
            <a:pPr lvl="2"/>
            <a:r>
              <a:rPr lang="en-US" sz="2000" smtClean="0"/>
              <a:t>One-to-one relationship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1FFBF8-A61F-43C4-93FF-3DDEB9DFA5CC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3700" y="1511300"/>
            <a:ext cx="4518025" cy="4614863"/>
          </a:xfrm>
        </p:spPr>
        <p:txBody>
          <a:bodyPr/>
          <a:lstStyle/>
          <a:p>
            <a:r>
              <a:rPr lang="en-US" smtClean="0"/>
              <a:t>Cardinality refers to the number of associations that can exist between two record types</a:t>
            </a:r>
          </a:p>
          <a:p>
            <a:r>
              <a:rPr lang="en-US" smtClean="0"/>
              <a:t>The relationship between record types can be depicted graphically with an entity-relationship diagram</a:t>
            </a: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60E856-681A-4CA3-9AFC-65983EA956B5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86" y="1511300"/>
            <a:ext cx="1305077" cy="46148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hierarchical database allows one-to-one and one-to-many relationships, linked in a hierarchical structure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E15275-A142-45D4-925B-E9C9BAE7910D}" type="slidenum">
              <a:rPr lang="en-US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85" y="3195318"/>
            <a:ext cx="5493903" cy="237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network database uses a mesh-like structure to offer the additional capacity to define many-to-many relationships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35281D-01F1-43DF-9896-061C76B5A630}" type="slidenum">
              <a:rPr lang="en-US">
                <a:cs typeface="Arial" charset="0"/>
              </a:rPr>
              <a:pPr/>
              <a:t>19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20" y="3223924"/>
            <a:ext cx="5603659" cy="2457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Contents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Section A: File and Database Concepts</a:t>
            </a:r>
          </a:p>
          <a:p>
            <a:r>
              <a:rPr lang="en-US" sz="2400" smtClean="0"/>
              <a:t>Section B: Data Management Tools</a:t>
            </a:r>
          </a:p>
          <a:p>
            <a:r>
              <a:rPr lang="en-US" sz="2400" smtClean="0"/>
              <a:t>Section C: Database Design</a:t>
            </a:r>
          </a:p>
          <a:p>
            <a:r>
              <a:rPr lang="en-US" sz="2400" smtClean="0"/>
              <a:t>Section D: SQL</a:t>
            </a:r>
          </a:p>
          <a:p>
            <a:r>
              <a:rPr lang="en-US" sz="2400" smtClean="0"/>
              <a:t>Section E: Database Security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97595F-F5C7-482F-8295-F2F73817DB99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relational database stores data in a collection of related tables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2113F4-8B83-4F48-800A-EBA89277EB47}" type="slidenum">
              <a:rPr lang="en-US">
                <a:cs typeface="Arial" charset="0"/>
              </a:rPr>
              <a:pPr/>
              <a:t>20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57" y="2034189"/>
            <a:ext cx="5501468" cy="41508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dimensional database organizes relationships over three or more dimensions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1EBC22-992A-42C1-AF46-4C73E6634D77}" type="slidenum">
              <a:rPr lang="en-US">
                <a:cs typeface="Arial" charset="0"/>
              </a:rPr>
              <a:pPr/>
              <a:t>21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18" y="3191104"/>
            <a:ext cx="5341464" cy="225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Models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object database</a:t>
            </a:r>
            <a:r>
              <a:rPr lang="en-US" sz="2800" b="1" dirty="0" smtClean="0"/>
              <a:t> </a:t>
            </a:r>
            <a:r>
              <a:rPr lang="en-US" sz="2800" dirty="0" smtClean="0"/>
              <a:t>stores data as objects, which can be grouped into classes and defined by attributes and methods</a:t>
            </a:r>
          </a:p>
          <a:p>
            <a:endParaRPr lang="en-US" sz="2800" dirty="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430D97-0D06-46A3-9C04-639AE464CAF6}" type="slidenum">
              <a:rPr lang="en-US">
                <a:cs typeface="Arial" charset="0"/>
              </a:rPr>
              <a:pPr/>
              <a:t>22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55" y="2628876"/>
            <a:ext cx="4366300" cy="35893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Database Models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393701" y="1511300"/>
            <a:ext cx="6559550" cy="4614863"/>
          </a:xfrm>
        </p:spPr>
        <p:txBody>
          <a:bodyPr/>
          <a:lstStyle/>
          <a:p>
            <a:r>
              <a:rPr lang="en-US" sz="2800" dirty="0" smtClean="0"/>
              <a:t>The term object-relational database is used to describe a variety of technologies that combine object-oriented and relational concepts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B04508-1167-409D-B8B8-873E024B78BC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98114"/>
            <a:ext cx="1810976" cy="51280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B: Data </a:t>
            </a:r>
            <a:br>
              <a:rPr lang="en-US" smtClean="0"/>
            </a:br>
            <a:r>
              <a:rPr lang="en-US" smtClean="0"/>
              <a:t>Management Tools</a:t>
            </a:r>
          </a:p>
        </p:txBody>
      </p:sp>
      <p:sp>
        <p:nvSpPr>
          <p:cNvPr id="6553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Data Management Software</a:t>
            </a:r>
          </a:p>
          <a:p>
            <a:r>
              <a:rPr lang="en-US" sz="2800" smtClean="0"/>
              <a:t>Database Management Systems</a:t>
            </a:r>
          </a:p>
          <a:p>
            <a:r>
              <a:rPr lang="en-US" sz="2800" smtClean="0"/>
              <a:t>Databases and the Web</a:t>
            </a:r>
          </a:p>
          <a:p>
            <a:r>
              <a:rPr lang="en-US" sz="2800" smtClean="0"/>
              <a:t>XML</a:t>
            </a:r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5C4D3E-7D17-4BE0-B672-8E5799277587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969696"/>
                </a:solidFill>
              </a:rPr>
              <a:t>112200</a:t>
            </a:r>
            <a:r>
              <a:rPr lang="en-US" sz="2800" smtClean="0"/>
              <a:t> Most people have purchased merchandise from Amazon.com and similar online stores. What technology do these sites use to describe merchandise and handle customer shopping carts?</a:t>
            </a:r>
          </a:p>
          <a:p>
            <a:pPr lvl="1"/>
            <a:r>
              <a:rPr lang="en-US" smtClean="0"/>
              <a:t>A. Static Web publishing</a:t>
            </a:r>
          </a:p>
          <a:p>
            <a:pPr lvl="1"/>
            <a:r>
              <a:rPr lang="en-US" smtClean="0"/>
              <a:t>B. Spreadsheet data management </a:t>
            </a:r>
          </a:p>
          <a:p>
            <a:pPr lvl="1"/>
            <a:r>
              <a:rPr lang="en-US" smtClean="0"/>
              <a:t>C. Server-side programming</a:t>
            </a:r>
          </a:p>
          <a:p>
            <a:pPr lvl="1"/>
            <a:r>
              <a:rPr lang="en-US" smtClean="0"/>
              <a:t>D. E-commerce client software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623F6D-3EA1-46B8-83A0-896CAFB8D883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Management Software</a:t>
            </a:r>
          </a:p>
        </p:txBody>
      </p:sp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2800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FFFBBB-4CA1-4567-BD37-1A99ADD8D56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40" y="2364463"/>
            <a:ext cx="5701220" cy="2908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Management Software</a:t>
            </a:r>
          </a:p>
        </p:txBody>
      </p:sp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3005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5FCC9-31CF-4E4F-95DD-1770BB2EEF6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9" y="1511300"/>
            <a:ext cx="5657502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Management Software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 is possible to enter data as ASCII text file</a:t>
            </a:r>
          </a:p>
          <a:p>
            <a:r>
              <a:rPr lang="en-US" sz="2800" dirty="0" smtClean="0"/>
              <a:t>Custom data management software</a:t>
            </a:r>
          </a:p>
          <a:p>
            <a:r>
              <a:rPr lang="en-US" sz="2800" dirty="0" smtClean="0"/>
              <a:t>Data dependence vs. data independence</a:t>
            </a:r>
          </a:p>
        </p:txBody>
      </p:sp>
      <p:sp>
        <p:nvSpPr>
          <p:cNvPr id="737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854745F-3FF4-4685-823D-DA75BFC32E08}" type="slidenum">
              <a:rPr lang="en-US">
                <a:cs typeface="Arial" charset="0"/>
              </a:rPr>
              <a:pPr/>
              <a:t>28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20" y="3030156"/>
            <a:ext cx="4282979" cy="318808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Management Systems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623381"/>
            <a:ext cx="8750300" cy="4271963"/>
          </a:xfrm>
        </p:spPr>
        <p:txBody>
          <a:bodyPr/>
          <a:lstStyle/>
          <a:p>
            <a:r>
              <a:rPr lang="en-US" sz="2800" smtClean="0"/>
              <a:t>Software designed to manage data stored in a database</a:t>
            </a:r>
          </a:p>
          <a:p>
            <a:pPr lvl="1"/>
            <a:r>
              <a:rPr lang="en-US" sz="2400" smtClean="0"/>
              <a:t>XML DBMS</a:t>
            </a:r>
          </a:p>
          <a:p>
            <a:pPr lvl="1"/>
            <a:r>
              <a:rPr lang="en-US" sz="2400" smtClean="0"/>
              <a:t>OODBMS</a:t>
            </a:r>
          </a:p>
          <a:p>
            <a:pPr lvl="1"/>
            <a:r>
              <a:rPr lang="en-US" sz="2400" smtClean="0"/>
              <a:t>RDBMS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A63FC4-CC89-4397-A86C-765EC4E7B0AD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110100</a:t>
            </a:r>
            <a:r>
              <a:rPr lang="en-US" sz="2800" dirty="0" smtClean="0"/>
              <a:t> Predictive data entry produces data warehouses and OLAPs.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110200</a:t>
            </a:r>
            <a:r>
              <a:rPr lang="en-US" sz="2800" dirty="0" smtClean="0"/>
              <a:t> The simplest model for storing data is a flat file.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110300</a:t>
            </a:r>
            <a:r>
              <a:rPr lang="en-US" sz="2800" dirty="0" smtClean="0"/>
              <a:t> A fixed-length field contains field names and record types.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110400</a:t>
            </a:r>
            <a:r>
              <a:rPr lang="en-US" sz="2800" dirty="0" smtClean="0"/>
              <a:t> An ERD shows relationships and cardinality.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110500</a:t>
            </a:r>
            <a:r>
              <a:rPr lang="en-US" sz="2800" dirty="0" smtClean="0"/>
              <a:t> The most popular business database model is based on a relational database.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406EDF-D4A5-4E53-B13B-5E718779317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Management Systems</a:t>
            </a:r>
          </a:p>
        </p:txBody>
      </p:sp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3619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E1CF8B-ADEF-4C30-B4FA-058766F5EC0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89" y="2108365"/>
            <a:ext cx="5695122" cy="3420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Management Systems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Database client software allows any remote computer or network workstation to access data in a database</a:t>
            </a:r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A1F637-E060-4FF6-866F-14C250F31EDE}" type="slidenum">
              <a:rPr lang="en-US">
                <a:cs typeface="Arial" charset="0"/>
              </a:rPr>
              <a:pPr/>
              <a:t>31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24" y="3583225"/>
            <a:ext cx="5439025" cy="17804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Management Systems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Multiple users can interact with the same database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5BDDEB-168A-44C2-AF75-334696B84422}" type="slidenum">
              <a:rPr lang="en-US">
                <a:cs typeface="Arial" charset="0"/>
              </a:rPr>
              <a:pPr/>
              <a:t>32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20" y="2939485"/>
            <a:ext cx="5103659" cy="242682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Databases and the Web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Web allows access to many databases</a:t>
            </a:r>
          </a:p>
          <a:p>
            <a:pPr lvl="1"/>
            <a:r>
              <a:rPr lang="en-US" sz="2400" dirty="0" smtClean="0"/>
              <a:t>Static Web publishing</a:t>
            </a:r>
          </a:p>
          <a:p>
            <a:pPr lvl="1"/>
            <a:r>
              <a:rPr lang="en-US" sz="2400" dirty="0" smtClean="0"/>
              <a:t>Dynamic Web publishing</a:t>
            </a:r>
          </a:p>
          <a:p>
            <a:pPr lvl="2"/>
            <a:r>
              <a:rPr lang="en-US" dirty="0" smtClean="0"/>
              <a:t>Server-side program</a:t>
            </a: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4FD9F1-8E25-466E-80F0-DE0F16542458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Databases and the Web</a:t>
            </a:r>
          </a:p>
        </p:txBody>
      </p:sp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4438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D317BE-D2EE-4157-B4AE-BFF49C1BAC4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89" y="2108365"/>
            <a:ext cx="5695122" cy="3420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Databases and the Web</a:t>
            </a:r>
          </a:p>
        </p:txBody>
      </p:sp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464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79F663-44C9-495B-8EC3-6D2C00F93FA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55" y="2154097"/>
            <a:ext cx="5774390" cy="3329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Databases and the Web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4325445" cy="4614863"/>
          </a:xfrm>
        </p:spPr>
        <p:txBody>
          <a:bodyPr/>
          <a:lstStyle/>
          <a:p>
            <a:r>
              <a:rPr lang="en-US" sz="2800" dirty="0" smtClean="0"/>
              <a:t>HTML forms can collect data, as well as specifications for a query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E20BBF-089B-4E91-AB43-2DC6AAA6F502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45" y="2135097"/>
            <a:ext cx="4012893" cy="40831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Databases and the Web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process of sending data to a database requires several data handoffs</a:t>
            </a:r>
          </a:p>
          <a:p>
            <a:pPr lvl="1"/>
            <a:r>
              <a:rPr lang="en-US" sz="2400" dirty="0" smtClean="0"/>
              <a:t>Server-side script</a:t>
            </a:r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921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8C887C-589F-495C-8652-7BA25071040A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52" y="3297231"/>
            <a:ext cx="5762195" cy="253048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XML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Markup language that allows field tags, data, and tables to be incorporated into a Web document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942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1905EC-A3DE-4B65-B644-D73631129127}" type="slidenum">
              <a:rPr lang="en-US">
                <a:cs typeface="Arial" charset="0"/>
              </a:rPr>
              <a:pPr/>
              <a:t>38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76" y="2828156"/>
            <a:ext cx="5695122" cy="303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XML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4614863"/>
          </a:xfrm>
        </p:spPr>
        <p:txBody>
          <a:bodyPr/>
          <a:lstStyle/>
          <a:p>
            <a:r>
              <a:rPr lang="en-US" sz="2800" smtClean="0"/>
              <a:t>Language used to specify a standard structure of fields and records</a:t>
            </a:r>
          </a:p>
          <a:p>
            <a:r>
              <a:rPr lang="en-US" sz="2800" smtClean="0"/>
              <a:t>Data in an XML document is searchable</a:t>
            </a:r>
          </a:p>
          <a:p>
            <a:r>
              <a:rPr lang="en-US" sz="2800" smtClean="0"/>
              <a:t>XML is portable, but not optimized for many common database operations</a:t>
            </a:r>
          </a:p>
          <a:p>
            <a:pPr lvl="1"/>
            <a:r>
              <a:rPr lang="en-US" sz="2400" smtClean="0"/>
              <a:t>Consider storing data in a relational database, managing it with RDBMS software, and generating XML documents for exchanging data over the Web</a:t>
            </a:r>
          </a:p>
        </p:txBody>
      </p:sp>
      <p:sp>
        <p:nvSpPr>
          <p:cNvPr id="962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962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5855FF-6D47-4538-877D-12715078F854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110600</a:t>
            </a:r>
            <a:r>
              <a:rPr lang="en-US" sz="2800" dirty="0" smtClean="0"/>
              <a:t> Spreadsheet software is optimized for working with relational data.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110700</a:t>
            </a:r>
            <a:r>
              <a:rPr lang="en-US" sz="2800" dirty="0" smtClean="0"/>
              <a:t> Database software such as Microsoft Access provides an option to produce HTML formatted reports.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110800</a:t>
            </a:r>
            <a:r>
              <a:rPr lang="en-US" sz="2800" dirty="0" smtClean="0"/>
              <a:t> XML is a database model that combines flat files and relational database models.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110900</a:t>
            </a:r>
            <a:r>
              <a:rPr lang="en-US" sz="2800" dirty="0" smtClean="0"/>
              <a:t> BLOB and SQL are data types. </a:t>
            </a:r>
            <a:endParaRPr lang="en-US" sz="2800" dirty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070602-0783-478A-9D3D-2C1A07B3524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C: Database Design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Defining Fields</a:t>
            </a:r>
          </a:p>
          <a:p>
            <a:r>
              <a:rPr lang="en-US" sz="2800" smtClean="0"/>
              <a:t>Normalization</a:t>
            </a:r>
          </a:p>
          <a:p>
            <a:r>
              <a:rPr lang="en-US" sz="2800" smtClean="0"/>
              <a:t>Organizing Records</a:t>
            </a:r>
          </a:p>
          <a:p>
            <a:r>
              <a:rPr lang="en-US" sz="2800" smtClean="0"/>
              <a:t>Designing the Interface</a:t>
            </a:r>
          </a:p>
          <a:p>
            <a:r>
              <a:rPr lang="en-US" sz="2800" smtClean="0"/>
              <a:t>Designing Report Templates</a:t>
            </a:r>
          </a:p>
          <a:p>
            <a:r>
              <a:rPr lang="en-US" sz="2800" smtClean="0"/>
              <a:t>Loading Data</a:t>
            </a:r>
          </a:p>
        </p:txBody>
      </p:sp>
      <p:sp>
        <p:nvSpPr>
          <p:cNvPr id="983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983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372D57-A87B-4B81-9527-3AF515214ABF}" type="slidenum">
              <a:rPr lang="en-US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112300</a:t>
            </a:r>
            <a:r>
              <a:rPr lang="en-US" sz="2800" smtClean="0"/>
              <a:t> Most commercial databases store data in a series of tables, rather than in a single flat file. Why?</a:t>
            </a:r>
          </a:p>
          <a:p>
            <a:pPr lvl="1"/>
            <a:r>
              <a:rPr lang="en-US" smtClean="0"/>
              <a:t>A.  To reduce data redundancy</a:t>
            </a:r>
          </a:p>
          <a:p>
            <a:pPr lvl="1"/>
            <a:r>
              <a:rPr lang="en-US" smtClean="0"/>
              <a:t>B.  To maintain unique sort keys</a:t>
            </a:r>
          </a:p>
          <a:p>
            <a:pPr lvl="1"/>
            <a:r>
              <a:rPr lang="en-US" smtClean="0"/>
              <a:t>C.  To enable field validation rules</a:t>
            </a:r>
          </a:p>
          <a:p>
            <a:pPr lvl="1"/>
            <a:r>
              <a:rPr lang="en-US" smtClean="0"/>
              <a:t>D.  To avoid case sensitivity</a:t>
            </a:r>
          </a:p>
        </p:txBody>
      </p:sp>
      <p:sp>
        <p:nvSpPr>
          <p:cNvPr id="1003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1CE11B-5796-487E-8192-047225C53CAC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Defining Fields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term database structure refers to the arrangement of fields, tables, and relationships in a database</a:t>
            </a:r>
          </a:p>
          <a:p>
            <a:r>
              <a:rPr lang="en-US" sz="2800" smtClean="0"/>
              <a:t>Break data into fields just by using common sense and considering how people might want to access the data</a:t>
            </a:r>
          </a:p>
          <a:p>
            <a:r>
              <a:rPr lang="en-US" sz="2800" smtClean="0"/>
              <a:t>Use a primary key field to make each record unique</a:t>
            </a:r>
          </a:p>
          <a:p>
            <a:r>
              <a:rPr lang="en-US" sz="2800" smtClean="0"/>
              <a:t>Use appropriate data types for each field</a:t>
            </a:r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CDC0C2-BE0C-4231-B184-7A1469046D4C}" type="slidenum">
              <a:rPr lang="en-US">
                <a:cs typeface="Arial" charset="0"/>
              </a:rPr>
              <a:pPr/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Defining Fields</a:t>
            </a:r>
          </a:p>
        </p:txBody>
      </p:sp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044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ECE18E-3EAC-4C77-B233-312EB9C0F34A}" type="slidenum">
              <a:rPr lang="en-US">
                <a:cs typeface="Arial" charset="0"/>
              </a:rPr>
              <a:pPr/>
              <a:t>43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52" y="2425439"/>
            <a:ext cx="5762195" cy="2786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Defining Fields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 computed field is a calculation that a DBMS performs during processing and temporarily stores in a memory location</a:t>
            </a:r>
          </a:p>
          <a:p>
            <a:r>
              <a:rPr lang="en-US" sz="2800" smtClean="0"/>
              <a:t>Uppercase and lowercase are not always treated the same</a:t>
            </a:r>
          </a:p>
          <a:p>
            <a:pPr lvl="1"/>
            <a:r>
              <a:rPr lang="en-US" sz="2400" smtClean="0"/>
              <a:t>Case sensitive database</a:t>
            </a:r>
          </a:p>
          <a:p>
            <a:r>
              <a:rPr lang="en-US" sz="2800" smtClean="0"/>
              <a:t>Use field formats to show what the data is supposed to look like when it’s entered</a:t>
            </a:r>
          </a:p>
          <a:p>
            <a:r>
              <a:rPr lang="en-US" sz="2800" smtClean="0"/>
              <a:t>Use field validation rules to filter data</a:t>
            </a:r>
          </a:p>
        </p:txBody>
      </p:sp>
      <p:sp>
        <p:nvSpPr>
          <p:cNvPr id="1064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414F57-4D50-42A9-AF7D-390779EAEFD2}" type="slidenum">
              <a:rPr lang="en-US">
                <a:cs typeface="Arial" charset="0"/>
              </a:rPr>
              <a:pPr/>
              <a:t>44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Normalization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Process that helps save storage space and increase processing efficiency</a:t>
            </a:r>
          </a:p>
          <a:p>
            <a:pPr lvl="1"/>
            <a:r>
              <a:rPr lang="en-US" sz="2400" dirty="0" smtClean="0"/>
              <a:t>Minimizes data redundancy</a:t>
            </a:r>
          </a:p>
        </p:txBody>
      </p:sp>
      <p:sp>
        <p:nvSpPr>
          <p:cNvPr id="1085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7AA62C-09B4-4F68-9461-639EC42E0039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67" y="3587283"/>
            <a:ext cx="5585366" cy="166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Organizing Records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Records can be organized in different ways, depending on use</a:t>
            </a:r>
          </a:p>
          <a:p>
            <a:r>
              <a:rPr lang="en-US" sz="2800" smtClean="0"/>
              <a:t>Sorting</a:t>
            </a:r>
          </a:p>
          <a:p>
            <a:pPr lvl="1"/>
            <a:r>
              <a:rPr lang="en-US" sz="2400" smtClean="0"/>
              <a:t>A table’s sort order refers to the order in which records are stored on disk</a:t>
            </a:r>
          </a:p>
          <a:p>
            <a:pPr lvl="1"/>
            <a:r>
              <a:rPr lang="en-US" sz="2400" smtClean="0"/>
              <a:t>Sort key</a:t>
            </a:r>
          </a:p>
          <a:p>
            <a:r>
              <a:rPr lang="en-US" sz="2800" smtClean="0"/>
              <a:t>Database index</a:t>
            </a:r>
          </a:p>
          <a:p>
            <a:pPr lvl="1"/>
            <a:r>
              <a:rPr lang="en-US" sz="2400" smtClean="0"/>
              <a:t>Similar to the index in a book</a:t>
            </a:r>
          </a:p>
        </p:txBody>
      </p:sp>
      <p:sp>
        <p:nvSpPr>
          <p:cNvPr id="1105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105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7E1C21-2513-4DB6-9638-F4091E9C27A5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Organizing Records</a:t>
            </a:r>
          </a:p>
        </p:txBody>
      </p:sp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126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1731AF-117C-414C-ACD8-C57356BCD698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06" y="1998609"/>
            <a:ext cx="5780488" cy="3640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the Interface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Arrange fields in a logical order</a:t>
            </a:r>
          </a:p>
          <a:p>
            <a:r>
              <a:rPr lang="en-US" sz="2800" smtClean="0"/>
              <a:t>Provide visual clues to the entry areas</a:t>
            </a:r>
          </a:p>
          <a:p>
            <a:r>
              <a:rPr lang="en-US" sz="2800" smtClean="0"/>
              <a:t>Entry areas should appear in a consistent position relative to their labels</a:t>
            </a:r>
          </a:p>
          <a:p>
            <a:r>
              <a:rPr lang="en-US" sz="2800" smtClean="0"/>
              <a:t>Provide a quick way to move through the fields in order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763F26-B681-4690-ADAC-4D90976367DF}" type="slidenum">
              <a:rPr lang="en-US">
                <a:cs typeface="Arial" charset="0"/>
              </a:rPr>
              <a:pPr/>
              <a:t>48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the Interface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Use scrolling or create multiple screens, if necessary</a:t>
            </a:r>
          </a:p>
          <a:p>
            <a:r>
              <a:rPr lang="en-US" sz="2800" smtClean="0"/>
              <a:t>Provide buttons or other easy-to-use controls for moving from one record to another</a:t>
            </a:r>
          </a:p>
          <a:p>
            <a:r>
              <a:rPr lang="en-US" sz="2800" smtClean="0"/>
              <a:t>Supply on-screen instructions</a:t>
            </a:r>
          </a:p>
        </p:txBody>
      </p:sp>
      <p:sp>
        <p:nvSpPr>
          <p:cNvPr id="1167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D63D76-5D1A-4612-8A37-6C1ADFF614D7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111000</a:t>
            </a:r>
            <a:r>
              <a:rPr lang="en-US" sz="2800" smtClean="0"/>
              <a:t> The goal of normalization is to reduce data redundancy. </a:t>
            </a:r>
          </a:p>
          <a:p>
            <a:r>
              <a:rPr lang="en-US" sz="2800" smtClean="0">
                <a:solidFill>
                  <a:srgbClr val="A6A6A6"/>
                </a:solidFill>
              </a:rPr>
              <a:t>111100</a:t>
            </a:r>
            <a:r>
              <a:rPr lang="en-US" sz="2800" smtClean="0"/>
              <a:t> Sorting a database is the same as indexing it. </a:t>
            </a:r>
          </a:p>
          <a:p>
            <a:r>
              <a:rPr lang="en-US" sz="2800" smtClean="0">
                <a:solidFill>
                  <a:srgbClr val="A6A6A6"/>
                </a:solidFill>
              </a:rPr>
              <a:t>111200</a:t>
            </a:r>
            <a:r>
              <a:rPr lang="en-US" sz="2800" smtClean="0"/>
              <a:t> Databases transmitted over the Web can be encrypted using HTML. </a:t>
            </a:r>
          </a:p>
          <a:p>
            <a:r>
              <a:rPr lang="en-US" sz="2800" smtClean="0">
                <a:solidFill>
                  <a:srgbClr val="A6A6A6"/>
                </a:solidFill>
              </a:rPr>
              <a:t>111300</a:t>
            </a:r>
            <a:r>
              <a:rPr lang="en-US" sz="2800" smtClean="0"/>
              <a:t> A database audit can sometimes identify unauthorized intrusion attempts. 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521BC2-4F19-421C-BE47-D815FCA4FD2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the Interface</a:t>
            </a:r>
          </a:p>
        </p:txBody>
      </p:sp>
      <p:sp>
        <p:nvSpPr>
          <p:cNvPr id="1187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187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C32259-F20F-4590-AE09-3D6FADD348B5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33" y="2001658"/>
            <a:ext cx="5664634" cy="3634146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Report Templates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Report generators are used to specify the content and format for a database report</a:t>
            </a:r>
          </a:p>
          <a:p>
            <a:r>
              <a:rPr lang="en-US" smtClean="0"/>
              <a:t>A report template contains the outline or general specifications for a report</a:t>
            </a:r>
          </a:p>
        </p:txBody>
      </p:sp>
      <p:sp>
        <p:nvSpPr>
          <p:cNvPr id="1208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208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97BDB2-118C-4DC5-95BE-FBAAB2F96830}" type="slidenum">
              <a:rPr lang="en-US">
                <a:cs typeface="Arial" charset="0"/>
              </a:rPr>
              <a:pPr/>
              <a:t>51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1885132"/>
            <a:ext cx="4298950" cy="3867198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Report Templates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Supply only the information required</a:t>
            </a:r>
          </a:p>
          <a:p>
            <a:r>
              <a:rPr lang="en-US" sz="2800" smtClean="0"/>
              <a:t>Present information in a usable format</a:t>
            </a:r>
          </a:p>
          <a:p>
            <a:r>
              <a:rPr lang="en-US" sz="2800" smtClean="0"/>
              <a:t>Information should be timely</a:t>
            </a:r>
          </a:p>
          <a:p>
            <a:r>
              <a:rPr lang="en-US" sz="2800" smtClean="0"/>
              <a:t>Information should be presented in a clear, unambiguous format</a:t>
            </a:r>
          </a:p>
          <a:p>
            <a:r>
              <a:rPr lang="en-US" sz="2800" smtClean="0"/>
              <a:t>Present information in the most appropriate format for the audience</a:t>
            </a:r>
          </a:p>
        </p:txBody>
      </p:sp>
      <p:sp>
        <p:nvSpPr>
          <p:cNvPr id="1228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228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C78BB9-1AB6-4C2D-BA7A-14D0C84D9CE1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Loading Data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482725"/>
            <a:ext cx="8750300" cy="4614863"/>
          </a:xfrm>
        </p:spPr>
        <p:txBody>
          <a:bodyPr/>
          <a:lstStyle/>
          <a:p>
            <a:r>
              <a:rPr lang="en-US" sz="2800" smtClean="0"/>
              <a:t>Data can be loaded into a database by:</a:t>
            </a:r>
          </a:p>
          <a:p>
            <a:pPr lvl="1"/>
            <a:r>
              <a:rPr lang="en-US" sz="2400" smtClean="0"/>
              <a:t>Using generic data entry tools</a:t>
            </a:r>
          </a:p>
          <a:p>
            <a:pPr lvl="1"/>
            <a:r>
              <a:rPr lang="en-US" sz="2400" smtClean="0"/>
              <a:t>Using a customized data entry module</a:t>
            </a:r>
          </a:p>
          <a:p>
            <a:r>
              <a:rPr lang="en-US" sz="2800" smtClean="0"/>
              <a:t>A conversion routine converts the data from its current format into a format that can be automatically incorporated into the new database</a:t>
            </a:r>
          </a:p>
        </p:txBody>
      </p:sp>
      <p:sp>
        <p:nvSpPr>
          <p:cNvPr id="1249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249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A9EA0B-C39D-4B41-B9FE-CA2A0BB33920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D: SQL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SQL Basics</a:t>
            </a:r>
          </a:p>
          <a:p>
            <a:r>
              <a:rPr lang="en-US" sz="2800" smtClean="0"/>
              <a:t>Adding Records</a:t>
            </a:r>
          </a:p>
          <a:p>
            <a:r>
              <a:rPr lang="en-US" sz="2800" smtClean="0"/>
              <a:t>Searching for Information</a:t>
            </a:r>
          </a:p>
          <a:p>
            <a:r>
              <a:rPr lang="en-US" sz="2800" smtClean="0"/>
              <a:t>Updating Fields</a:t>
            </a:r>
          </a:p>
          <a:p>
            <a:r>
              <a:rPr lang="en-US" sz="2800" smtClean="0"/>
              <a:t>Joining Tables</a:t>
            </a:r>
          </a:p>
        </p:txBody>
      </p:sp>
      <p:sp>
        <p:nvSpPr>
          <p:cNvPr id="1269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269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3E5C0A-89F1-4700-96EC-481CB07BDB78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112400</a:t>
            </a:r>
            <a:r>
              <a:rPr lang="en-US" sz="2400" smtClean="0"/>
              <a:t> How does SQL relate to a typical computer user?</a:t>
            </a:r>
          </a:p>
          <a:p>
            <a:pPr lvl="1"/>
            <a:r>
              <a:rPr lang="en-US" sz="2400" smtClean="0"/>
              <a:t>A.  Because search engines like Google are databases, you can use SQL to make advanced searches.</a:t>
            </a:r>
          </a:p>
          <a:p>
            <a:pPr lvl="1"/>
            <a:r>
              <a:rPr lang="en-US" sz="2400" smtClean="0"/>
              <a:t>B.  You can use SQL to get beyond the main menu option on e-commerce sites like the iTunes store.</a:t>
            </a:r>
          </a:p>
          <a:p>
            <a:pPr lvl="1"/>
            <a:r>
              <a:rPr lang="en-US" sz="2400" smtClean="0"/>
              <a:t>C.  You can use SQL to find music at free file sharing sites.</a:t>
            </a:r>
          </a:p>
          <a:p>
            <a:pPr lvl="1"/>
            <a:r>
              <a:rPr lang="en-US" sz="2400" smtClean="0"/>
              <a:t>D.  Knowing how a query language works can help you understand how databases work behind the scenes.</a:t>
            </a:r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85C21A-FE5A-44A3-9431-5020B77FFA8F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SQL Basics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Intermediary between the database client software and the database itself</a:t>
            </a:r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7E04E5-8A50-4D10-A030-DD9E11E076E5}" type="slidenum">
              <a:rPr lang="en-US">
                <a:cs typeface="Arial" charset="0"/>
              </a:rPr>
              <a:pPr/>
              <a:t>56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2523534"/>
            <a:ext cx="4298950" cy="259039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SQL Basics</a:t>
            </a:r>
          </a:p>
        </p:txBody>
      </p:sp>
      <p:sp>
        <p:nvSpPr>
          <p:cNvPr id="133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9149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33FEC-C0F1-4D23-92E1-0CC7AB1B34FA}" type="slidenum">
              <a:rPr lang="en-US"/>
              <a:pPr>
                <a:defRPr/>
              </a:pPr>
              <a:t>57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01" y="2343121"/>
            <a:ext cx="5756098" cy="295122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Records</a:t>
            </a:r>
          </a:p>
        </p:txBody>
      </p:sp>
      <p:sp>
        <p:nvSpPr>
          <p:cNvPr id="135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35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20F2BA-BD47-4CC8-BB53-BFD13B92C7E0}" type="slidenum">
              <a:rPr lang="en-US">
                <a:cs typeface="Arial" charset="0"/>
              </a:rPr>
              <a:pPr/>
              <a:t>58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42" y="1511300"/>
            <a:ext cx="5741415" cy="46148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Searching for Information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SELECT Album, </a:t>
            </a:r>
            <a:r>
              <a:rPr lang="en-US" sz="2800" dirty="0" err="1" smtClean="0"/>
              <a:t>AlbumCover</a:t>
            </a:r>
            <a:r>
              <a:rPr lang="en-US" sz="2800" dirty="0" smtClean="0"/>
              <a:t> FROM Albums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WHERE Artist = ‘Jefferson Airplane’</a:t>
            </a:r>
          </a:p>
          <a:p>
            <a:pPr>
              <a:buFont typeface="Wingdings 2" pitchFamily="18" charset="2"/>
              <a:buNone/>
            </a:pPr>
            <a:endParaRPr lang="en-US" sz="2800" dirty="0" smtClean="0"/>
          </a:p>
          <a:p>
            <a:r>
              <a:rPr lang="en-US" sz="2800" dirty="0" smtClean="0"/>
              <a:t>The AND, OR, and NOT Boolean operators are used to perform complex queries</a:t>
            </a:r>
          </a:p>
          <a:p>
            <a:r>
              <a:rPr lang="en-US" sz="2800" dirty="0" smtClean="0"/>
              <a:t>The use of parentheses indicates the part of the query to perform first</a:t>
            </a:r>
          </a:p>
        </p:txBody>
      </p:sp>
      <p:sp>
        <p:nvSpPr>
          <p:cNvPr id="137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372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2376C2-335C-4D7B-B0D3-9D6CB2FE77FC}" type="slidenum">
              <a:rPr lang="en-US">
                <a:cs typeface="Arial" charset="0"/>
              </a:rPr>
              <a:pPr/>
              <a:t>59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Section A: File and Database Concepts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Database Basics</a:t>
            </a:r>
          </a:p>
          <a:p>
            <a:r>
              <a:rPr lang="en-US" sz="2800" smtClean="0"/>
              <a:t>Database Models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8043CD-E5B2-47CD-B813-CFFC913421FF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Updating Fields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smtClean="0"/>
              <a:t>UPDATE Albums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SET InStock = InStock – 1</a:t>
            </a:r>
          </a:p>
          <a:p>
            <a:pPr>
              <a:buFont typeface="Wingdings 2" pitchFamily="18" charset="2"/>
              <a:buNone/>
            </a:pPr>
            <a:r>
              <a:rPr lang="en-US" sz="2800" smtClean="0"/>
              <a:t>WHERE Album = ‘G.I. Blues’</a:t>
            </a:r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r>
              <a:rPr lang="en-US" sz="2800" smtClean="0"/>
              <a:t>Global updates change the data in more than one record at a time</a:t>
            </a:r>
          </a:p>
          <a:p>
            <a:pPr lvl="1"/>
            <a:r>
              <a:rPr lang="en-US" sz="2400" smtClean="0"/>
              <a:t>Works only for records with similar characteristics</a:t>
            </a:r>
          </a:p>
        </p:txBody>
      </p:sp>
      <p:sp>
        <p:nvSpPr>
          <p:cNvPr id="139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392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004C0F-2A41-4AA6-8010-57DF9844DE9B}" type="slidenum">
              <a:rPr lang="en-US">
                <a:cs typeface="Arial" charset="0"/>
              </a:rPr>
              <a:pPr/>
              <a:t>60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Joining Tables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Joining tables in SQL allows you to create relationships between tables</a:t>
            </a:r>
          </a:p>
        </p:txBody>
      </p:sp>
      <p:sp>
        <p:nvSpPr>
          <p:cNvPr id="1413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413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0C2279-5161-493F-B53F-ADEB345FADB8}" type="slidenum">
              <a:rPr lang="en-US">
                <a:cs typeface="Arial" charset="0"/>
              </a:rPr>
              <a:pPr/>
              <a:t>61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2493597"/>
            <a:ext cx="5086350" cy="3663669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Joining Tables</a:t>
            </a:r>
          </a:p>
        </p:txBody>
      </p:sp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43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F12F4F-C82E-472D-B1D5-32C4C2D186BF}" type="slidenum">
              <a:rPr lang="en-US">
                <a:cs typeface="Arial" charset="0"/>
              </a:rPr>
              <a:pPr/>
              <a:t>62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76" y="2324829"/>
            <a:ext cx="5634147" cy="29878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E: Database Security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Database Vulnerabilities</a:t>
            </a:r>
          </a:p>
          <a:p>
            <a:r>
              <a:rPr lang="en-US" sz="2800" smtClean="0"/>
              <a:t>Database Security Measures</a:t>
            </a:r>
          </a:p>
          <a:p>
            <a:r>
              <a:rPr lang="en-US" sz="2800" smtClean="0"/>
              <a:t>Database Security Regulations</a:t>
            </a:r>
          </a:p>
          <a:p>
            <a:r>
              <a:rPr lang="en-US" sz="2800" smtClean="0"/>
              <a:t>What Individuals Can Do</a:t>
            </a:r>
          </a:p>
        </p:txBody>
      </p:sp>
      <p:sp>
        <p:nvSpPr>
          <p:cNvPr id="1454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454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5F5AB3-77A5-436D-B824-1FF0829FA748}" type="slidenum">
              <a:rPr lang="en-US">
                <a:cs typeface="Arial" charset="0"/>
              </a:rPr>
              <a:pPr/>
              <a:t>63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112500</a:t>
            </a:r>
            <a:r>
              <a:rPr lang="en-US" sz="2800" smtClean="0"/>
              <a:t> If you are a hacker trying to get your hands on a database with lots of social security numbers, what is the easiest way to do it?</a:t>
            </a:r>
          </a:p>
          <a:p>
            <a:pPr lvl="1"/>
            <a:r>
              <a:rPr lang="en-US" smtClean="0"/>
              <a:t>A.  Hack into the database of an ATM.</a:t>
            </a:r>
          </a:p>
          <a:p>
            <a:pPr lvl="1"/>
            <a:r>
              <a:rPr lang="en-US" smtClean="0"/>
              <a:t>B.  Steal a government computer, preferably a notebook that's been left unattended.</a:t>
            </a:r>
          </a:p>
          <a:p>
            <a:pPr lvl="1"/>
            <a:r>
              <a:rPr lang="en-US" smtClean="0"/>
              <a:t>C.  Tap into HIPAA.</a:t>
            </a:r>
          </a:p>
          <a:p>
            <a:pPr lvl="1"/>
            <a:r>
              <a:rPr lang="en-US" smtClean="0"/>
              <a:t>D.  Hack into a local business that has an unsecured wireless connection.</a:t>
            </a:r>
          </a:p>
        </p:txBody>
      </p:sp>
      <p:sp>
        <p:nvSpPr>
          <p:cNvPr id="1474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0EF53D-17BB-4FFB-B61F-1685584558D0}" type="slidenum">
              <a:rPr lang="en-US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Vulnerabilities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Databases are vulnerable to physical theft, hacking, and unauthorized access</a:t>
            </a:r>
          </a:p>
          <a:p>
            <a:pPr lvl="1"/>
            <a:r>
              <a:rPr lang="en-US" sz="2400" dirty="0" smtClean="0"/>
              <a:t>Databases can be stolen without going missing</a:t>
            </a:r>
          </a:p>
          <a:p>
            <a:r>
              <a:rPr lang="en-US" sz="2800" dirty="0" smtClean="0"/>
              <a:t>There is hardly a person in America who is not in at least one computer database</a:t>
            </a:r>
          </a:p>
          <a:p>
            <a:pPr lvl="1"/>
            <a:r>
              <a:rPr lang="en-US" sz="2400" dirty="0" smtClean="0"/>
              <a:t>Privacy is viewed as an inherent right</a:t>
            </a:r>
          </a:p>
          <a:p>
            <a:pPr lvl="1"/>
            <a:r>
              <a:rPr lang="en-US" sz="2400" dirty="0" smtClean="0"/>
              <a:t>Importance of data accuracy</a:t>
            </a:r>
          </a:p>
          <a:p>
            <a:pPr lvl="1"/>
            <a:r>
              <a:rPr lang="en-US" sz="2400" dirty="0" smtClean="0"/>
              <a:t>Data should be kept secure</a:t>
            </a:r>
          </a:p>
        </p:txBody>
      </p:sp>
      <p:sp>
        <p:nvSpPr>
          <p:cNvPr id="1495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495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236F8C-DEF0-494A-B308-FDCFF55B2D83}" type="slidenum">
              <a:rPr lang="en-US">
                <a:cs typeface="Arial" charset="0"/>
              </a:rPr>
              <a:pPr/>
              <a:t>65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Security Measures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Today’s computers are under assault from hackers and natural disasters</a:t>
            </a:r>
          </a:p>
          <a:p>
            <a:r>
              <a:rPr lang="en-US" sz="2800" smtClean="0"/>
              <a:t>Security measures include encryption, access controls, data security policies, and intrusion monitoring</a:t>
            </a:r>
          </a:p>
          <a:p>
            <a:r>
              <a:rPr lang="en-US" sz="2800" smtClean="0"/>
              <a:t>Encryption can make data in a database unintelligible to a hacker</a:t>
            </a:r>
          </a:p>
          <a:p>
            <a:r>
              <a:rPr lang="en-US" sz="2800" smtClean="0"/>
              <a:t>The process of decrypting database information in response to a query typically increases the amount of time necessary to process each query</a:t>
            </a:r>
          </a:p>
        </p:txBody>
      </p:sp>
      <p:sp>
        <p:nvSpPr>
          <p:cNvPr id="1515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515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31986B-EB5D-47FC-9E9C-D69EB380F3BD}" type="slidenum">
              <a:rPr lang="en-US">
                <a:cs typeface="Arial" charset="0"/>
              </a:rPr>
              <a:pPr/>
              <a:t>66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Security Measures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access control limits access to systems, such as computer databases</a:t>
            </a:r>
          </a:p>
          <a:p>
            <a:pPr lvl="1"/>
            <a:r>
              <a:rPr lang="en-US" sz="2400" dirty="0" smtClean="0"/>
              <a:t>Control who accesses the </a:t>
            </a:r>
            <a:br>
              <a:rPr lang="en-US" sz="2400" dirty="0" smtClean="0"/>
            </a:br>
            <a:r>
              <a:rPr lang="en-US" sz="2400" dirty="0" smtClean="0"/>
              <a:t>database</a:t>
            </a:r>
          </a:p>
          <a:p>
            <a:pPr lvl="1"/>
            <a:r>
              <a:rPr lang="en-US" sz="2400" dirty="0" smtClean="0"/>
              <a:t>Control how users interact </a:t>
            </a:r>
            <a:br>
              <a:rPr lang="en-US" sz="2400" dirty="0" smtClean="0"/>
            </a:br>
            <a:r>
              <a:rPr lang="en-US" sz="2400" dirty="0" smtClean="0"/>
              <a:t>with the database</a:t>
            </a:r>
          </a:p>
          <a:p>
            <a:pPr lvl="2"/>
            <a:r>
              <a:rPr lang="en-US" sz="2000" dirty="0" smtClean="0"/>
              <a:t>User privileges</a:t>
            </a:r>
          </a:p>
          <a:p>
            <a:pPr lvl="2"/>
            <a:r>
              <a:rPr lang="en-US" sz="2000" dirty="0" smtClean="0"/>
              <a:t>Data view</a:t>
            </a:r>
          </a:p>
        </p:txBody>
      </p:sp>
      <p:sp>
        <p:nvSpPr>
          <p:cNvPr id="1536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536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9ECD943-F2A4-466A-88C2-6928C97283B3}" type="slidenum">
              <a:rPr lang="en-US">
                <a:cs typeface="Arial" charset="0"/>
              </a:rPr>
              <a:pPr/>
              <a:t>67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082791"/>
            <a:ext cx="2447926" cy="417116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Security Measures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4911725" cy="4614863"/>
          </a:xfrm>
        </p:spPr>
        <p:txBody>
          <a:bodyPr/>
          <a:lstStyle/>
          <a:p>
            <a:r>
              <a:rPr lang="en-US" sz="2800" dirty="0" smtClean="0"/>
              <a:t>To minimize vulnerabilities caused by employee inattention, organizations can formulate database use policies</a:t>
            </a:r>
          </a:p>
          <a:p>
            <a:r>
              <a:rPr lang="en-US" sz="2800" dirty="0" smtClean="0"/>
              <a:t>A database audit is a procedure that monitors and records user activity within a database</a:t>
            </a:r>
          </a:p>
        </p:txBody>
      </p:sp>
      <p:sp>
        <p:nvSpPr>
          <p:cNvPr id="1556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556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CE7DBE-5CB7-45CC-AB29-DB6ECC1C3D32}" type="slidenum">
              <a:rPr lang="en-US">
                <a:cs typeface="Arial" charset="0"/>
              </a:rPr>
              <a:pPr/>
              <a:t>68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78" y="1590072"/>
            <a:ext cx="3140244" cy="4457317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Database Security Regulations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International e-commerce makes database security a global concern; many countries have enacted laws to protect personal data stored on databases</a:t>
            </a:r>
          </a:p>
          <a:p>
            <a:pPr lvl="1"/>
            <a:r>
              <a:rPr lang="en-US" sz="2400" dirty="0" smtClean="0"/>
              <a:t>European Union’s Privacy Directive</a:t>
            </a:r>
          </a:p>
          <a:p>
            <a:pPr lvl="1"/>
            <a:r>
              <a:rPr lang="en-US" sz="2400" dirty="0" smtClean="0"/>
              <a:t>Canada’s Personal Information Protection and Electronics Document Act</a:t>
            </a:r>
          </a:p>
          <a:p>
            <a:pPr lvl="1"/>
            <a:r>
              <a:rPr lang="en-US" sz="2400" dirty="0" smtClean="0"/>
              <a:t>U.S. Privacy Act of 1974</a:t>
            </a:r>
          </a:p>
          <a:p>
            <a:pPr lvl="1"/>
            <a:r>
              <a:rPr lang="en-US" sz="2400" dirty="0" smtClean="0"/>
              <a:t>USA PATRIOT Act</a:t>
            </a:r>
          </a:p>
          <a:p>
            <a:pPr lvl="1"/>
            <a:r>
              <a:rPr lang="en-US" sz="2400" dirty="0" smtClean="0"/>
              <a:t>Video Privacy Protection Act</a:t>
            </a:r>
          </a:p>
          <a:p>
            <a:pPr lvl="1"/>
            <a:r>
              <a:rPr lang="en-US" sz="2400" dirty="0" smtClean="0"/>
              <a:t>Health Insurance Portability and Accountability Act 1996</a:t>
            </a:r>
          </a:p>
          <a:p>
            <a:pPr lvl="1"/>
            <a:r>
              <a:rPr lang="en-US" sz="2400" dirty="0" smtClean="0"/>
              <a:t>Gramm-Leach-Bliley Act 1999</a:t>
            </a:r>
          </a:p>
        </p:txBody>
      </p:sp>
      <p:sp>
        <p:nvSpPr>
          <p:cNvPr id="1576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577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208B82-A979-4329-870F-6E90AE217BAD}" type="slidenum">
              <a:rPr lang="en-US">
                <a:cs typeface="Arial" charset="0"/>
              </a:rPr>
              <a:pPr/>
              <a:t>69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112100</a:t>
            </a:r>
            <a:r>
              <a:rPr lang="en-US" sz="2800" smtClean="0"/>
              <a:t> The plots for several recent movies revolve around the government’s use of what technology to identify terrorists based on spending habits and other data stored in commercial and government databases?</a:t>
            </a:r>
          </a:p>
          <a:p>
            <a:pPr lvl="1"/>
            <a:r>
              <a:rPr lang="en-US" smtClean="0"/>
              <a:t>A.  Predictive analytics</a:t>
            </a:r>
          </a:p>
          <a:p>
            <a:pPr lvl="1"/>
            <a:r>
              <a:rPr lang="en-US" smtClean="0"/>
              <a:t>B.  Executive dashboards</a:t>
            </a:r>
          </a:p>
          <a:p>
            <a:pPr lvl="1"/>
            <a:r>
              <a:rPr lang="en-US" smtClean="0"/>
              <a:t>C.  ERDs</a:t>
            </a:r>
          </a:p>
          <a:p>
            <a:pPr lvl="1"/>
            <a:r>
              <a:rPr lang="en-US" smtClean="0"/>
              <a:t>D.  Data cubes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8FBFFF-AA03-46D3-B6AA-FCFC03CF855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Individuals Can Do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4824413"/>
          </a:xfrm>
        </p:spPr>
        <p:txBody>
          <a:bodyPr/>
          <a:lstStyle/>
          <a:p>
            <a:r>
              <a:rPr lang="en-US" sz="2400" dirty="0" smtClean="0"/>
              <a:t>The key to minimizing your risk is to be vigilant about the information you divulge</a:t>
            </a:r>
          </a:p>
          <a:p>
            <a:pPr lvl="1"/>
            <a:r>
              <a:rPr lang="en-US" sz="2000" dirty="0" smtClean="0"/>
              <a:t>Know when data is being collected</a:t>
            </a:r>
          </a:p>
          <a:p>
            <a:pPr lvl="1"/>
            <a:r>
              <a:rPr lang="en-US" sz="2000" dirty="0" smtClean="0"/>
              <a:t>Find out how data is being used</a:t>
            </a:r>
          </a:p>
          <a:p>
            <a:pPr lvl="1"/>
            <a:r>
              <a:rPr lang="en-US" sz="2000" dirty="0" smtClean="0"/>
              <a:t>Find out what data is retained</a:t>
            </a:r>
          </a:p>
          <a:p>
            <a:pPr lvl="1"/>
            <a:r>
              <a:rPr lang="en-US" sz="2000" dirty="0" smtClean="0"/>
              <a:t>Supply only the data that is required</a:t>
            </a:r>
          </a:p>
          <a:p>
            <a:pPr lvl="1"/>
            <a:r>
              <a:rPr lang="en-US" sz="2000" dirty="0" smtClean="0"/>
              <a:t>Opt-out when possible</a:t>
            </a:r>
          </a:p>
          <a:p>
            <a:pPr lvl="1"/>
            <a:r>
              <a:rPr lang="en-US" sz="2000" dirty="0" smtClean="0"/>
              <a:t>Protect your passwords</a:t>
            </a:r>
          </a:p>
          <a:p>
            <a:pPr lvl="1"/>
            <a:r>
              <a:rPr lang="en-US" sz="2000" dirty="0" smtClean="0"/>
              <a:t>Don’t trade your privacy</a:t>
            </a:r>
          </a:p>
          <a:p>
            <a:pPr lvl="1"/>
            <a:r>
              <a:rPr lang="en-US" sz="2000" dirty="0" smtClean="0"/>
              <a:t>Use antivirus software</a:t>
            </a:r>
          </a:p>
          <a:p>
            <a:pPr lvl="1"/>
            <a:r>
              <a:rPr lang="en-US" sz="2000" dirty="0" smtClean="0"/>
              <a:t>Do not reply to spam</a:t>
            </a:r>
          </a:p>
          <a:p>
            <a:pPr lvl="1"/>
            <a:r>
              <a:rPr lang="en-US" sz="2000" dirty="0" smtClean="0"/>
              <a:t>Before registering, check the site’s privacy policy</a:t>
            </a:r>
          </a:p>
        </p:txBody>
      </p:sp>
      <p:sp>
        <p:nvSpPr>
          <p:cNvPr id="1597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597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436EA42-9E75-45C3-B712-A9C91E0C871E}" type="slidenum">
              <a:rPr lang="en-US">
                <a:cs typeface="Arial" charset="0"/>
              </a:rPr>
              <a:pPr/>
              <a:t>70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Individuals Can Do</a:t>
            </a:r>
          </a:p>
        </p:txBody>
      </p:sp>
      <p:sp>
        <p:nvSpPr>
          <p:cNvPr id="16179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1617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680ED9-0643-4CC8-A229-5EA18D1E5135}" type="slidenum">
              <a:rPr lang="en-US">
                <a:cs typeface="Arial" charset="0"/>
              </a:rPr>
              <a:pPr/>
              <a:t>71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8" y="2059346"/>
            <a:ext cx="1664634" cy="321951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31" y="2208975"/>
            <a:ext cx="5121592" cy="2920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Think?</a:t>
            </a:r>
          </a:p>
        </p:txBody>
      </p:sp>
      <p:sp>
        <p:nvSpPr>
          <p:cNvPr id="16384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113100</a:t>
            </a:r>
            <a:r>
              <a:rPr lang="en-US" sz="2400" dirty="0" smtClean="0"/>
              <a:t> Should your government continue to develop and deploy data mining techniques designed to identify terrorists?</a:t>
            </a:r>
          </a:p>
          <a:p>
            <a:pPr lvl="1"/>
            <a:r>
              <a:rPr lang="en-US" sz="2400" dirty="0" smtClean="0"/>
              <a:t>A.  Yes		B.  No		C.  Not sure</a:t>
            </a:r>
          </a:p>
          <a:p>
            <a:r>
              <a:rPr lang="en-US" sz="2400" dirty="0" smtClean="0">
                <a:solidFill>
                  <a:srgbClr val="A6A6A6"/>
                </a:solidFill>
              </a:rPr>
              <a:t>113200</a:t>
            </a:r>
            <a:r>
              <a:rPr lang="en-US" sz="2400" dirty="0" smtClean="0"/>
              <a:t> Are you concerned about your personal data being included in government data mining operations?</a:t>
            </a:r>
          </a:p>
          <a:p>
            <a:pPr lvl="1"/>
            <a:r>
              <a:rPr lang="en-US" sz="2400" dirty="0" smtClean="0"/>
              <a:t>A.  Yes		B.  No		C.  Not sure</a:t>
            </a:r>
          </a:p>
          <a:p>
            <a:r>
              <a:rPr lang="en-US" sz="2400" dirty="0" smtClean="0">
                <a:solidFill>
                  <a:srgbClr val="A6A6A6"/>
                </a:solidFill>
              </a:rPr>
              <a:t>113300</a:t>
            </a:r>
            <a:r>
              <a:rPr lang="en-US" sz="2400" dirty="0" smtClean="0"/>
              <a:t> Do you think that governments should apologize to and compensate individuals who are inappropriately harmed by data mining operations?</a:t>
            </a:r>
          </a:p>
          <a:p>
            <a:pPr lvl="1"/>
            <a:r>
              <a:rPr lang="en-US" sz="2400" dirty="0" smtClean="0"/>
              <a:t>A.  Yes		B.  No		C.  Not sure</a:t>
            </a:r>
          </a:p>
        </p:txBody>
      </p:sp>
      <p:sp>
        <p:nvSpPr>
          <p:cNvPr id="16384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F6E1A-3BF8-4A79-BDD2-40E1B2172EEF}" type="slidenum">
              <a:rPr lang="en-US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r>
              <a:rPr lang="en-US" sz="5400" smtClean="0"/>
              <a:t>Chapter 11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Basics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3700" y="1511300"/>
            <a:ext cx="5156200" cy="4614863"/>
          </a:xfrm>
        </p:spPr>
        <p:txBody>
          <a:bodyPr/>
          <a:lstStyle/>
          <a:p>
            <a:r>
              <a:rPr lang="en-US" dirty="0" smtClean="0"/>
              <a:t>A database is a collection of information</a:t>
            </a:r>
          </a:p>
          <a:p>
            <a:pPr lvl="1"/>
            <a:r>
              <a:rPr lang="en-US" dirty="0" smtClean="0"/>
              <a:t>Typically stored as computer files</a:t>
            </a:r>
          </a:p>
          <a:p>
            <a:r>
              <a:rPr lang="en-US" dirty="0" smtClean="0"/>
              <a:t>The tasks associated with creating, maintaining, and accessing the information in databases are referred to as data management, file management, or database management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9E7835-E4D6-4505-83B0-9DC1D4248724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64" y="2099219"/>
            <a:ext cx="1695122" cy="343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Basics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Databases can be used in a variety of ways</a:t>
            </a:r>
          </a:p>
          <a:p>
            <a:pPr lvl="1"/>
            <a:r>
              <a:rPr lang="en-US" sz="2400" dirty="0" smtClean="0"/>
              <a:t>Collect and store data</a:t>
            </a:r>
          </a:p>
          <a:p>
            <a:pPr lvl="1"/>
            <a:r>
              <a:rPr lang="en-US" sz="2400" dirty="0" smtClean="0"/>
              <a:t>Update data</a:t>
            </a:r>
          </a:p>
          <a:p>
            <a:pPr lvl="1"/>
            <a:r>
              <a:rPr lang="en-US" sz="2400" dirty="0" smtClean="0"/>
              <a:t>Organize and output data</a:t>
            </a:r>
          </a:p>
          <a:p>
            <a:pPr lvl="1"/>
            <a:r>
              <a:rPr lang="en-US" sz="2400" dirty="0" smtClean="0"/>
              <a:t>Distribute data</a:t>
            </a:r>
          </a:p>
          <a:p>
            <a:pPr lvl="1"/>
            <a:r>
              <a:rPr lang="en-US" sz="2400" dirty="0" smtClean="0"/>
              <a:t>Find data</a:t>
            </a:r>
          </a:p>
          <a:p>
            <a:pPr lvl="1"/>
            <a:r>
              <a:rPr lang="en-US" sz="2400" dirty="0" smtClean="0"/>
              <a:t>Analyze data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11: Databases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E7F06A-C94D-44F5-9E04-10D19B3D4076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99" y="3473356"/>
            <a:ext cx="5430242" cy="26528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2472</Words>
  <Application>Microsoft Office PowerPoint</Application>
  <PresentationFormat>On-screen Show (4:3)</PresentationFormat>
  <Paragraphs>540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Arial Narrow</vt:lpstr>
      <vt:lpstr>Century</vt:lpstr>
      <vt:lpstr>Wingdings</vt:lpstr>
      <vt:lpstr>Wingdings 2</vt:lpstr>
      <vt:lpstr>1_np10</vt:lpstr>
      <vt:lpstr>Chapter 11 Databases</vt:lpstr>
      <vt:lpstr>Chapter Contents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Section A: File and Database Concepts</vt:lpstr>
      <vt:lpstr>Question</vt:lpstr>
      <vt:lpstr>Database Basics</vt:lpstr>
      <vt:lpstr>Database Basics</vt:lpstr>
      <vt:lpstr>Database Basics</vt:lpstr>
      <vt:lpstr>Database Basics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Database Models</vt:lpstr>
      <vt:lpstr>Section B: Data  Management Tools</vt:lpstr>
      <vt:lpstr>Question</vt:lpstr>
      <vt:lpstr>Data Management Software</vt:lpstr>
      <vt:lpstr>Data Management Software</vt:lpstr>
      <vt:lpstr>Data Management Software</vt:lpstr>
      <vt:lpstr>Database Management Systems</vt:lpstr>
      <vt:lpstr>Database Management Systems</vt:lpstr>
      <vt:lpstr>Database Management Systems</vt:lpstr>
      <vt:lpstr>Database Management Systems</vt:lpstr>
      <vt:lpstr>Databases and the Web</vt:lpstr>
      <vt:lpstr>Databases and the Web</vt:lpstr>
      <vt:lpstr>Databases and the Web</vt:lpstr>
      <vt:lpstr>Databases and the Web</vt:lpstr>
      <vt:lpstr>Databases and the Web</vt:lpstr>
      <vt:lpstr>XML</vt:lpstr>
      <vt:lpstr>XML</vt:lpstr>
      <vt:lpstr>Section C: Database Design</vt:lpstr>
      <vt:lpstr>Question</vt:lpstr>
      <vt:lpstr>Defining Fields</vt:lpstr>
      <vt:lpstr>Defining Fields</vt:lpstr>
      <vt:lpstr>Defining Fields</vt:lpstr>
      <vt:lpstr>Normalization</vt:lpstr>
      <vt:lpstr>Organizing Records</vt:lpstr>
      <vt:lpstr>Organizing Records</vt:lpstr>
      <vt:lpstr>Designing the Interface</vt:lpstr>
      <vt:lpstr>Designing the Interface</vt:lpstr>
      <vt:lpstr>Designing the Interface</vt:lpstr>
      <vt:lpstr>Designing Report Templates</vt:lpstr>
      <vt:lpstr>Designing Report Templates</vt:lpstr>
      <vt:lpstr>Loading Data</vt:lpstr>
      <vt:lpstr>Section D: SQL</vt:lpstr>
      <vt:lpstr>Question</vt:lpstr>
      <vt:lpstr>SQL Basics</vt:lpstr>
      <vt:lpstr>SQL Basics</vt:lpstr>
      <vt:lpstr>Adding Records</vt:lpstr>
      <vt:lpstr>Searching for Information</vt:lpstr>
      <vt:lpstr>Updating Fields</vt:lpstr>
      <vt:lpstr>Joining Tables</vt:lpstr>
      <vt:lpstr>Joining Tables</vt:lpstr>
      <vt:lpstr>Section E: Database Security</vt:lpstr>
      <vt:lpstr>Question</vt:lpstr>
      <vt:lpstr>Database Vulnerabilities</vt:lpstr>
      <vt:lpstr>Database Security Measures</vt:lpstr>
      <vt:lpstr>Database Security Measures</vt:lpstr>
      <vt:lpstr>Database Security Measures</vt:lpstr>
      <vt:lpstr>Database Security Regulations</vt:lpstr>
      <vt:lpstr>What Individuals Can Do</vt:lpstr>
      <vt:lpstr>What Individuals Can Do</vt:lpstr>
      <vt:lpstr>What Do You Think?</vt:lpstr>
      <vt:lpstr>Chapter 11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112</cp:revision>
  <dcterms:created xsi:type="dcterms:W3CDTF">2005-11-03T21:37:40Z</dcterms:created>
  <dcterms:modified xsi:type="dcterms:W3CDTF">2013-02-04T19:50:26Z</dcterms:modified>
</cp:coreProperties>
</file>